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29.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1"/>
    <p:sldMasterId id="2147483679" r:id="rId2"/>
    <p:sldMasterId id="2147483675" r:id="rId3"/>
    <p:sldMasterId id="2147483685" r:id="rId4"/>
    <p:sldMasterId id="2147483684" r:id="rId5"/>
    <p:sldMasterId id="2147483687" r:id="rId6"/>
  </p:sldMasterIdLst>
  <p:notesMasterIdLst>
    <p:notesMasterId r:id="rId63"/>
  </p:notesMasterIdLst>
  <p:handoutMasterIdLst>
    <p:handoutMasterId r:id="rId64"/>
  </p:handoutMasterIdLst>
  <p:sldIdLst>
    <p:sldId id="655" r:id="rId7"/>
    <p:sldId id="656" r:id="rId8"/>
    <p:sldId id="697" r:id="rId9"/>
    <p:sldId id="744" r:id="rId10"/>
    <p:sldId id="747" r:id="rId11"/>
    <p:sldId id="748" r:id="rId12"/>
    <p:sldId id="745" r:id="rId13"/>
    <p:sldId id="749" r:id="rId14"/>
    <p:sldId id="750" r:id="rId15"/>
    <p:sldId id="752" r:id="rId16"/>
    <p:sldId id="698" r:id="rId17"/>
    <p:sldId id="699" r:id="rId18"/>
    <p:sldId id="700" r:id="rId19"/>
    <p:sldId id="701" r:id="rId20"/>
    <p:sldId id="702" r:id="rId21"/>
    <p:sldId id="703" r:id="rId22"/>
    <p:sldId id="704" r:id="rId23"/>
    <p:sldId id="705" r:id="rId24"/>
    <p:sldId id="709" r:id="rId25"/>
    <p:sldId id="710" r:id="rId26"/>
    <p:sldId id="711" r:id="rId27"/>
    <p:sldId id="712" r:id="rId28"/>
    <p:sldId id="713" r:id="rId29"/>
    <p:sldId id="714" r:id="rId30"/>
    <p:sldId id="715" r:id="rId31"/>
    <p:sldId id="716" r:id="rId32"/>
    <p:sldId id="717" r:id="rId33"/>
    <p:sldId id="718" r:id="rId34"/>
    <p:sldId id="719" r:id="rId35"/>
    <p:sldId id="720" r:id="rId36"/>
    <p:sldId id="721" r:id="rId37"/>
    <p:sldId id="722" r:id="rId38"/>
    <p:sldId id="723" r:id="rId39"/>
    <p:sldId id="724" r:id="rId40"/>
    <p:sldId id="725" r:id="rId41"/>
    <p:sldId id="726" r:id="rId42"/>
    <p:sldId id="727" r:id="rId43"/>
    <p:sldId id="728" r:id="rId44"/>
    <p:sldId id="729" r:id="rId45"/>
    <p:sldId id="730" r:id="rId46"/>
    <p:sldId id="731" r:id="rId47"/>
    <p:sldId id="733" r:id="rId48"/>
    <p:sldId id="734" r:id="rId49"/>
    <p:sldId id="735" r:id="rId50"/>
    <p:sldId id="736" r:id="rId51"/>
    <p:sldId id="737" r:id="rId52"/>
    <p:sldId id="738" r:id="rId53"/>
    <p:sldId id="739" r:id="rId54"/>
    <p:sldId id="740" r:id="rId55"/>
    <p:sldId id="741" r:id="rId56"/>
    <p:sldId id="742" r:id="rId57"/>
    <p:sldId id="743" r:id="rId58"/>
    <p:sldId id="753" r:id="rId59"/>
    <p:sldId id="754" r:id="rId60"/>
    <p:sldId id="755" r:id="rId61"/>
    <p:sldId id="694" r:id="rId62"/>
  </p:sldIdLst>
  <p:sldSz cx="9144000" cy="6858000" type="screen4x3"/>
  <p:notesSz cx="6858000" cy="9296400"/>
  <p:custShowLst>
    <p:custShow name="What's new" id="0">
      <p:sldLst/>
    </p:custShow>
    <p:custShow name="Setting up the template" id="1">
      <p:sldLst/>
    </p:custShow>
    <p:custShow name="New Layouts" id="2">
      <p:sldLst/>
    </p:custShow>
    <p:custShow name="Using the HP template" id="3">
      <p:sldLst/>
    </p:custShow>
    <p:custShow name="Creating visuals" id="4">
      <p:sldLst/>
    </p:custShow>
    <p:custShow name="File Formatting" id="5">
      <p:sldLst/>
    </p:custShow>
    <p:custShow name="Additional information" id="6">
      <p:sldLst/>
    </p:custShow>
  </p:custShowLst>
  <p:defaultTextStyle>
    <a:defPPr>
      <a:defRPr lang="en-US"/>
    </a:defPPr>
    <a:lvl1pPr algn="l" rtl="0" fontAlgn="base">
      <a:spcBef>
        <a:spcPct val="50000"/>
      </a:spcBef>
      <a:spcAft>
        <a:spcPct val="0"/>
      </a:spcAft>
      <a:defRPr sz="1600" kern="1200">
        <a:solidFill>
          <a:schemeClr val="tx1"/>
        </a:solidFill>
        <a:latin typeface="Futura Bk" pitchFamily="34" charset="0"/>
        <a:ea typeface="+mn-ea"/>
        <a:cs typeface="+mn-cs"/>
      </a:defRPr>
    </a:lvl1pPr>
    <a:lvl2pPr marL="457200" algn="l" rtl="0" fontAlgn="base">
      <a:spcBef>
        <a:spcPct val="50000"/>
      </a:spcBef>
      <a:spcAft>
        <a:spcPct val="0"/>
      </a:spcAft>
      <a:defRPr sz="1600" kern="1200">
        <a:solidFill>
          <a:schemeClr val="tx1"/>
        </a:solidFill>
        <a:latin typeface="Futura Bk" pitchFamily="34" charset="0"/>
        <a:ea typeface="+mn-ea"/>
        <a:cs typeface="+mn-cs"/>
      </a:defRPr>
    </a:lvl2pPr>
    <a:lvl3pPr marL="914400" algn="l" rtl="0" fontAlgn="base">
      <a:spcBef>
        <a:spcPct val="50000"/>
      </a:spcBef>
      <a:spcAft>
        <a:spcPct val="0"/>
      </a:spcAft>
      <a:defRPr sz="1600" kern="1200">
        <a:solidFill>
          <a:schemeClr val="tx1"/>
        </a:solidFill>
        <a:latin typeface="Futura Bk" pitchFamily="34" charset="0"/>
        <a:ea typeface="+mn-ea"/>
        <a:cs typeface="+mn-cs"/>
      </a:defRPr>
    </a:lvl3pPr>
    <a:lvl4pPr marL="1371600" algn="l" rtl="0" fontAlgn="base">
      <a:spcBef>
        <a:spcPct val="50000"/>
      </a:spcBef>
      <a:spcAft>
        <a:spcPct val="0"/>
      </a:spcAft>
      <a:defRPr sz="1600" kern="1200">
        <a:solidFill>
          <a:schemeClr val="tx1"/>
        </a:solidFill>
        <a:latin typeface="Futura Bk" pitchFamily="34" charset="0"/>
        <a:ea typeface="+mn-ea"/>
        <a:cs typeface="+mn-cs"/>
      </a:defRPr>
    </a:lvl4pPr>
    <a:lvl5pPr marL="1828800" algn="l" rtl="0" fontAlgn="base">
      <a:spcBef>
        <a:spcPct val="50000"/>
      </a:spcBef>
      <a:spcAft>
        <a:spcPct val="0"/>
      </a:spcAft>
      <a:defRPr sz="1600" kern="1200">
        <a:solidFill>
          <a:schemeClr val="tx1"/>
        </a:solidFill>
        <a:latin typeface="Futura Bk" pitchFamily="34" charset="0"/>
        <a:ea typeface="+mn-ea"/>
        <a:cs typeface="+mn-cs"/>
      </a:defRPr>
    </a:lvl5pPr>
    <a:lvl6pPr marL="2286000" algn="l" defTabSz="914400" rtl="0" eaLnBrk="1" latinLnBrk="0" hangingPunct="1">
      <a:defRPr sz="1600" kern="1200">
        <a:solidFill>
          <a:schemeClr val="tx1"/>
        </a:solidFill>
        <a:latin typeface="Futura Bk" pitchFamily="34" charset="0"/>
        <a:ea typeface="+mn-ea"/>
        <a:cs typeface="+mn-cs"/>
      </a:defRPr>
    </a:lvl6pPr>
    <a:lvl7pPr marL="2743200" algn="l" defTabSz="914400" rtl="0" eaLnBrk="1" latinLnBrk="0" hangingPunct="1">
      <a:defRPr sz="1600" kern="1200">
        <a:solidFill>
          <a:schemeClr val="tx1"/>
        </a:solidFill>
        <a:latin typeface="Futura Bk" pitchFamily="34" charset="0"/>
        <a:ea typeface="+mn-ea"/>
        <a:cs typeface="+mn-cs"/>
      </a:defRPr>
    </a:lvl7pPr>
    <a:lvl8pPr marL="3200400" algn="l" defTabSz="914400" rtl="0" eaLnBrk="1" latinLnBrk="0" hangingPunct="1">
      <a:defRPr sz="1600" kern="1200">
        <a:solidFill>
          <a:schemeClr val="tx1"/>
        </a:solidFill>
        <a:latin typeface="Futura Bk" pitchFamily="34" charset="0"/>
        <a:ea typeface="+mn-ea"/>
        <a:cs typeface="+mn-cs"/>
      </a:defRPr>
    </a:lvl8pPr>
    <a:lvl9pPr marL="3657600" algn="l" defTabSz="914400" rtl="0" eaLnBrk="1" latinLnBrk="0" hangingPunct="1">
      <a:defRPr sz="1600" kern="1200">
        <a:solidFill>
          <a:schemeClr val="tx1"/>
        </a:solidFill>
        <a:latin typeface="Futura B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A69F"/>
    <a:srgbClr val="EB5F01"/>
    <a:srgbClr val="FFFFFF"/>
    <a:srgbClr val="77131F"/>
    <a:srgbClr val="298527"/>
    <a:srgbClr val="7B7B79"/>
    <a:srgbClr val="64B900"/>
    <a:srgbClr val="0071B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138" autoAdjust="0"/>
    <p:restoredTop sz="76596" autoAdjust="0"/>
  </p:normalViewPr>
  <p:slideViewPr>
    <p:cSldViewPr snapToGrid="0">
      <p:cViewPr varScale="1">
        <p:scale>
          <a:sx n="84" d="100"/>
          <a:sy n="84" d="100"/>
        </p:scale>
        <p:origin x="-576" y="-72"/>
      </p:cViewPr>
      <p:guideLst>
        <p:guide orient="horz" pos="945"/>
        <p:guide orient="horz" pos="4090"/>
        <p:guide orient="horz" pos="3803"/>
        <p:guide orient="horz"/>
        <p:guide orient="horz" pos="1209"/>
        <p:guide pos="346"/>
        <p:guide pos="5609"/>
        <p:guide pos="3476"/>
        <p:guide pos="3520"/>
        <p:guide pos="2418"/>
        <p:guide pos="246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8" name="Rectangle 6"/>
          <p:cNvSpPr>
            <a:spLocks noGrp="1" noChangeArrowheads="1"/>
          </p:cNvSpPr>
          <p:nvPr>
            <p:ph type="hdr" sz="quarter"/>
          </p:nvPr>
        </p:nvSpPr>
        <p:spPr bwMode="auto">
          <a:xfrm>
            <a:off x="282575" y="44450"/>
            <a:ext cx="4570413"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000">
                <a:latin typeface="Futura Hv" pitchFamily="34" charset="0"/>
              </a:defRPr>
            </a:lvl1pPr>
          </a:lstStyle>
          <a:p>
            <a:endParaRPr lang="en-US"/>
          </a:p>
        </p:txBody>
      </p:sp>
      <p:pic>
        <p:nvPicPr>
          <p:cNvPr id="79886" name="Picture 14"/>
          <p:cNvPicPr>
            <a:picLocks noChangeAspect="1" noChangeArrowheads="1"/>
          </p:cNvPicPr>
          <p:nvPr/>
        </p:nvPicPr>
        <p:blipFill>
          <a:blip r:embed="rId2" cstate="print"/>
          <a:srcRect/>
          <a:stretch>
            <a:fillRect/>
          </a:stretch>
        </p:blipFill>
        <p:spPr bwMode="auto">
          <a:xfrm>
            <a:off x="5995988" y="8715375"/>
            <a:ext cx="555625" cy="438150"/>
          </a:xfrm>
          <a:prstGeom prst="rect">
            <a:avLst/>
          </a:prstGeom>
          <a:noFill/>
          <a:ln w="9525" algn="ctr">
            <a:noFill/>
            <a:miter lim="800000"/>
            <a:headEnd/>
            <a:tailEnd/>
          </a:ln>
          <a:effectLst/>
        </p:spPr>
      </p:pic>
      <p:sp>
        <p:nvSpPr>
          <p:cNvPr id="79887" name="Rectangle 15"/>
          <p:cNvSpPr>
            <a:spLocks noChangeArrowheads="1"/>
          </p:cNvSpPr>
          <p:nvPr/>
        </p:nvSpPr>
        <p:spPr bwMode="auto">
          <a:xfrm>
            <a:off x="206375" y="9004300"/>
            <a:ext cx="387350" cy="219075"/>
          </a:xfrm>
          <a:prstGeom prst="rect">
            <a:avLst/>
          </a:prstGeom>
          <a:noFill/>
          <a:ln w="9525">
            <a:noFill/>
            <a:miter lim="800000"/>
            <a:headEnd/>
            <a:tailEnd/>
          </a:ln>
          <a:effectLst/>
        </p:spPr>
        <p:txBody>
          <a:bodyPr anchor="b"/>
          <a:lstStyle/>
          <a:p>
            <a:pPr eaLnBrk="0" hangingPunct="0">
              <a:spcBef>
                <a:spcPct val="0"/>
              </a:spcBef>
            </a:pPr>
            <a:fld id="{8951769F-C7D9-44EC-81B1-CF03B3CEE6BD}" type="slidenum">
              <a:rPr lang="en-US" sz="900">
                <a:solidFill>
                  <a:schemeClr val="bg2"/>
                </a:solidFill>
              </a:rPr>
              <a:pPr eaLnBrk="0" hangingPunct="0">
                <a:spcBef>
                  <a:spcPct val="0"/>
                </a:spcBef>
              </a:pPr>
              <a:t>‹#›</a:t>
            </a:fld>
            <a:endParaRPr lang="en-US" sz="900">
              <a:solidFill>
                <a:schemeClr val="bg2"/>
              </a:solidFill>
            </a:endParaRPr>
          </a:p>
        </p:txBody>
      </p:sp>
      <p:sp>
        <p:nvSpPr>
          <p:cNvPr id="79888" name="Rectangle 16"/>
          <p:cNvSpPr>
            <a:spLocks noChangeArrowheads="1"/>
          </p:cNvSpPr>
          <p:nvPr/>
        </p:nvSpPr>
        <p:spPr bwMode="auto">
          <a:xfrm>
            <a:off x="604838" y="9004300"/>
            <a:ext cx="1114425" cy="219075"/>
          </a:xfrm>
          <a:prstGeom prst="rect">
            <a:avLst/>
          </a:prstGeom>
          <a:noFill/>
          <a:ln w="9525">
            <a:noFill/>
            <a:miter lim="800000"/>
            <a:headEnd/>
            <a:tailEnd/>
          </a:ln>
          <a:effectLst/>
        </p:spPr>
        <p:txBody>
          <a:bodyPr anchor="b"/>
          <a:lstStyle/>
          <a:p>
            <a:pPr eaLnBrk="0" hangingPunct="0">
              <a:spcBef>
                <a:spcPct val="0"/>
              </a:spcBef>
            </a:pPr>
            <a:r>
              <a:rPr lang="en-US" sz="900">
                <a:solidFill>
                  <a:schemeClr val="bg2"/>
                </a:solidFill>
              </a:rPr>
              <a:t>October 2003</a:t>
            </a:r>
          </a:p>
        </p:txBody>
      </p:sp>
      <p:sp>
        <p:nvSpPr>
          <p:cNvPr id="79889" name="Rectangle 17"/>
          <p:cNvSpPr>
            <a:spLocks noChangeArrowheads="1"/>
          </p:cNvSpPr>
          <p:nvPr/>
        </p:nvSpPr>
        <p:spPr bwMode="auto">
          <a:xfrm>
            <a:off x="1765300" y="8931275"/>
            <a:ext cx="3835400" cy="292100"/>
          </a:xfrm>
          <a:prstGeom prst="rect">
            <a:avLst/>
          </a:prstGeom>
          <a:noFill/>
          <a:ln w="9525">
            <a:noFill/>
            <a:miter lim="800000"/>
            <a:headEnd/>
            <a:tailEnd/>
          </a:ln>
          <a:effectLst/>
        </p:spPr>
        <p:txBody>
          <a:bodyPr anchor="b"/>
          <a:lstStyle/>
          <a:p>
            <a:pPr eaLnBrk="0" hangingPunct="0">
              <a:spcBef>
                <a:spcPct val="0"/>
              </a:spcBef>
            </a:pPr>
            <a:r>
              <a:rPr lang="en-US" sz="900">
                <a:solidFill>
                  <a:schemeClr val="bg2"/>
                </a:solidFill>
              </a:rPr>
              <a:t>Copyright © 2006 HP corporate presentation. All rights reserved.</a:t>
            </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8" name="Rectangle 4"/>
          <p:cNvSpPr>
            <a:spLocks noRot="1" noChangeArrowheads="1" noTextEdit="1"/>
          </p:cNvSpPr>
          <p:nvPr>
            <p:ph type="sldImg" idx="2"/>
          </p:nvPr>
        </p:nvSpPr>
        <p:spPr bwMode="auto">
          <a:xfrm>
            <a:off x="2876550" y="228600"/>
            <a:ext cx="3706813" cy="2779713"/>
          </a:xfrm>
          <a:prstGeom prst="rect">
            <a:avLst/>
          </a:prstGeom>
          <a:noFill/>
          <a:ln w="9525">
            <a:solidFill>
              <a:srgbClr val="000000"/>
            </a:solidFill>
            <a:miter lim="800000"/>
            <a:headEnd/>
            <a:tailEnd/>
          </a:ln>
          <a:effectLst/>
        </p:spPr>
      </p:sp>
      <p:sp>
        <p:nvSpPr>
          <p:cNvPr id="11272" name="Rectangle 8"/>
          <p:cNvSpPr>
            <a:spLocks noGrp="1" noChangeArrowheads="1"/>
          </p:cNvSpPr>
          <p:nvPr>
            <p:ph type="hdr" sz="quarter"/>
          </p:nvPr>
        </p:nvSpPr>
        <p:spPr bwMode="auto">
          <a:xfrm>
            <a:off x="284163" y="230188"/>
            <a:ext cx="2535237"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000">
                <a:latin typeface="Futura Hv" pitchFamily="34" charset="0"/>
              </a:defRPr>
            </a:lvl1pPr>
          </a:lstStyle>
          <a:p>
            <a:endParaRPr lang="en-US"/>
          </a:p>
        </p:txBody>
      </p:sp>
      <p:sp>
        <p:nvSpPr>
          <p:cNvPr id="11273" name="Rectangle 9"/>
          <p:cNvSpPr>
            <a:spLocks noGrp="1" noChangeArrowheads="1"/>
          </p:cNvSpPr>
          <p:nvPr>
            <p:ph type="body" sz="quarter" idx="3"/>
          </p:nvPr>
        </p:nvSpPr>
        <p:spPr bwMode="auto">
          <a:xfrm>
            <a:off x="250825" y="3254375"/>
            <a:ext cx="6292850" cy="5411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1276" name="Picture 12"/>
          <p:cNvPicPr>
            <a:picLocks noChangeAspect="1" noChangeArrowheads="1"/>
          </p:cNvPicPr>
          <p:nvPr/>
        </p:nvPicPr>
        <p:blipFill>
          <a:blip r:embed="rId2"/>
          <a:srcRect/>
          <a:stretch>
            <a:fillRect/>
          </a:stretch>
        </p:blipFill>
        <p:spPr bwMode="auto">
          <a:xfrm>
            <a:off x="5995988" y="8715375"/>
            <a:ext cx="555625" cy="438150"/>
          </a:xfrm>
          <a:prstGeom prst="rect">
            <a:avLst/>
          </a:prstGeom>
          <a:noFill/>
          <a:ln w="9525" algn="ctr">
            <a:noFill/>
            <a:miter lim="800000"/>
            <a:headEnd/>
            <a:tailEnd/>
          </a:ln>
          <a:effectLst/>
        </p:spPr>
      </p:pic>
      <p:sp>
        <p:nvSpPr>
          <p:cNvPr id="11277" name="Rectangle 13"/>
          <p:cNvSpPr>
            <a:spLocks noChangeArrowheads="1"/>
          </p:cNvSpPr>
          <p:nvPr/>
        </p:nvSpPr>
        <p:spPr bwMode="auto">
          <a:xfrm>
            <a:off x="206375" y="9004300"/>
            <a:ext cx="387350" cy="219075"/>
          </a:xfrm>
          <a:prstGeom prst="rect">
            <a:avLst/>
          </a:prstGeom>
          <a:noFill/>
          <a:ln w="9525">
            <a:noFill/>
            <a:miter lim="800000"/>
            <a:headEnd/>
            <a:tailEnd/>
          </a:ln>
          <a:effectLst/>
        </p:spPr>
        <p:txBody>
          <a:bodyPr anchor="b"/>
          <a:lstStyle/>
          <a:p>
            <a:pPr eaLnBrk="0" hangingPunct="0">
              <a:spcBef>
                <a:spcPct val="0"/>
              </a:spcBef>
            </a:pPr>
            <a:fld id="{79973F4E-AF8B-475A-8EF5-727106A388C9}" type="slidenum">
              <a:rPr lang="en-US" sz="900">
                <a:solidFill>
                  <a:schemeClr val="bg2"/>
                </a:solidFill>
              </a:rPr>
              <a:pPr eaLnBrk="0" hangingPunct="0">
                <a:spcBef>
                  <a:spcPct val="0"/>
                </a:spcBef>
              </a:pPr>
              <a:t>‹#›</a:t>
            </a:fld>
            <a:endParaRPr lang="en-US" sz="900">
              <a:solidFill>
                <a:schemeClr val="bg2"/>
              </a:solidFill>
            </a:endParaRPr>
          </a:p>
        </p:txBody>
      </p:sp>
      <p:sp>
        <p:nvSpPr>
          <p:cNvPr id="11278" name="Rectangle 14"/>
          <p:cNvSpPr>
            <a:spLocks noChangeArrowheads="1"/>
          </p:cNvSpPr>
          <p:nvPr/>
        </p:nvSpPr>
        <p:spPr bwMode="auto">
          <a:xfrm>
            <a:off x="604838" y="9004300"/>
            <a:ext cx="1114425" cy="219075"/>
          </a:xfrm>
          <a:prstGeom prst="rect">
            <a:avLst/>
          </a:prstGeom>
          <a:noFill/>
          <a:ln w="9525">
            <a:noFill/>
            <a:miter lim="800000"/>
            <a:headEnd/>
            <a:tailEnd/>
          </a:ln>
          <a:effectLst/>
        </p:spPr>
        <p:txBody>
          <a:bodyPr anchor="b"/>
          <a:lstStyle/>
          <a:p>
            <a:pPr eaLnBrk="0" hangingPunct="0">
              <a:spcBef>
                <a:spcPct val="0"/>
              </a:spcBef>
            </a:pPr>
            <a:r>
              <a:rPr lang="en-US" sz="900">
                <a:solidFill>
                  <a:schemeClr val="bg2"/>
                </a:solidFill>
              </a:rPr>
              <a:t>October 2003</a:t>
            </a:r>
          </a:p>
        </p:txBody>
      </p:sp>
      <p:sp>
        <p:nvSpPr>
          <p:cNvPr id="11279" name="Rectangle 15"/>
          <p:cNvSpPr>
            <a:spLocks noChangeArrowheads="1"/>
          </p:cNvSpPr>
          <p:nvPr/>
        </p:nvSpPr>
        <p:spPr bwMode="auto">
          <a:xfrm>
            <a:off x="1765300" y="8931275"/>
            <a:ext cx="3835400" cy="292100"/>
          </a:xfrm>
          <a:prstGeom prst="rect">
            <a:avLst/>
          </a:prstGeom>
          <a:noFill/>
          <a:ln w="9525">
            <a:noFill/>
            <a:miter lim="800000"/>
            <a:headEnd/>
            <a:tailEnd/>
          </a:ln>
          <a:effectLst/>
        </p:spPr>
        <p:txBody>
          <a:bodyPr anchor="b"/>
          <a:lstStyle/>
          <a:p>
            <a:pPr eaLnBrk="0" hangingPunct="0">
              <a:spcBef>
                <a:spcPct val="0"/>
              </a:spcBef>
            </a:pPr>
            <a:r>
              <a:rPr lang="en-US" sz="900">
                <a:solidFill>
                  <a:schemeClr val="bg2"/>
                </a:solidFill>
              </a:rPr>
              <a:t>Copyright © 2006 HP corporate presentation. All rights reserved.</a:t>
            </a:r>
          </a:p>
        </p:txBody>
      </p:sp>
    </p:spTree>
  </p:cSld>
  <p:clrMap bg1="lt1" tx1="dk1" bg2="lt2" tx2="dk2" accent1="accent1" accent2="accent2" accent3="accent3" accent4="accent4" accent5="accent5" accent6="accent6" hlink="hlink" folHlink="folHlink"/>
  <p:notesStyle>
    <a:lvl1pPr marL="119063" indent="-119063" algn="l" rtl="0" fontAlgn="base">
      <a:lnSpc>
        <a:spcPct val="90000"/>
      </a:lnSpc>
      <a:spcBef>
        <a:spcPct val="25000"/>
      </a:spcBef>
      <a:spcAft>
        <a:spcPct val="10000"/>
      </a:spcAft>
      <a:buClr>
        <a:schemeClr val="bg2"/>
      </a:buClr>
      <a:buChar char="•"/>
      <a:defRPr sz="1200" kern="1200">
        <a:solidFill>
          <a:schemeClr val="tx1"/>
        </a:solidFill>
        <a:latin typeface="Futura Bk" pitchFamily="34" charset="0"/>
        <a:ea typeface="+mn-ea"/>
        <a:cs typeface="+mn-cs"/>
      </a:defRPr>
    </a:lvl1pPr>
    <a:lvl2pPr marL="344488" indent="-111125" algn="l" rtl="0" fontAlgn="base">
      <a:lnSpc>
        <a:spcPct val="90000"/>
      </a:lnSpc>
      <a:spcBef>
        <a:spcPct val="25000"/>
      </a:spcBef>
      <a:spcAft>
        <a:spcPct val="10000"/>
      </a:spcAft>
      <a:buClr>
        <a:schemeClr val="bg2"/>
      </a:buClr>
      <a:buFont typeface="Futura Bk" pitchFamily="34" charset="0"/>
      <a:buChar char="–"/>
      <a:defRPr sz="1000" kern="1200">
        <a:solidFill>
          <a:schemeClr val="tx1"/>
        </a:solidFill>
        <a:latin typeface="Futura Bk" pitchFamily="34" charset="0"/>
        <a:ea typeface="+mn-ea"/>
        <a:cs typeface="+mn-cs"/>
      </a:defRPr>
    </a:lvl2pPr>
    <a:lvl3pPr marL="569913" indent="-106363" algn="l" rtl="0" fontAlgn="base">
      <a:lnSpc>
        <a:spcPct val="90000"/>
      </a:lnSpc>
      <a:spcBef>
        <a:spcPct val="25000"/>
      </a:spcBef>
      <a:spcAft>
        <a:spcPct val="10000"/>
      </a:spcAft>
      <a:buClr>
        <a:schemeClr val="bg2"/>
      </a:buClr>
      <a:buChar char="•"/>
      <a:defRPr sz="900" kern="1200">
        <a:solidFill>
          <a:schemeClr val="tx1"/>
        </a:solidFill>
        <a:latin typeface="Futura Bk" pitchFamily="34" charset="0"/>
        <a:ea typeface="+mn-ea"/>
        <a:cs typeface="+mn-cs"/>
      </a:defRPr>
    </a:lvl3pPr>
    <a:lvl4pPr marL="795338" indent="-106363" algn="l" rtl="0" fontAlgn="base">
      <a:lnSpc>
        <a:spcPct val="90000"/>
      </a:lnSpc>
      <a:spcBef>
        <a:spcPct val="25000"/>
      </a:spcBef>
      <a:spcAft>
        <a:spcPct val="10000"/>
      </a:spcAft>
      <a:buClr>
        <a:schemeClr val="bg2"/>
      </a:buClr>
      <a:buFont typeface="Futura Bk" pitchFamily="34" charset="0"/>
      <a:buChar char="–"/>
      <a:defRPr sz="900" kern="1200">
        <a:solidFill>
          <a:schemeClr val="tx1"/>
        </a:solidFill>
        <a:latin typeface="Futura Bk" pitchFamily="34" charset="0"/>
        <a:ea typeface="+mn-ea"/>
        <a:cs typeface="+mn-cs"/>
      </a:defRPr>
    </a:lvl4pPr>
    <a:lvl5pPr marL="1033463" indent="-119063" algn="l" rtl="0" fontAlgn="base">
      <a:lnSpc>
        <a:spcPct val="90000"/>
      </a:lnSpc>
      <a:spcBef>
        <a:spcPct val="25000"/>
      </a:spcBef>
      <a:spcAft>
        <a:spcPct val="10000"/>
      </a:spcAft>
      <a:buClr>
        <a:schemeClr val="bg2"/>
      </a:buClr>
      <a:buChar char="•"/>
      <a:defRPr sz="900" kern="1200">
        <a:solidFill>
          <a:schemeClr val="tx1"/>
        </a:solidFill>
        <a:latin typeface="Futura Bk"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file:///D:\Templates\_anchor_1','_com_1"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02" name="Rectangle 2"/>
          <p:cNvSpPr>
            <a:spLocks noRot="1" noChangeArrowheads="1" noTextEdit="1"/>
          </p:cNvSpPr>
          <p:nvPr>
            <p:ph type="sldImg"/>
          </p:nvPr>
        </p:nvSpPr>
        <p:spPr>
          <a:ln/>
        </p:spPr>
      </p:sp>
      <p:sp>
        <p:nvSpPr>
          <p:cNvPr id="1587203" name="Rectangle 3"/>
          <p:cNvSpPr>
            <a:spLocks noGrp="1" noChangeArrowheads="1"/>
          </p:cNvSpPr>
          <p:nvPr>
            <p:ph type="body" idx="1"/>
          </p:nvPr>
        </p:nvSpPr>
        <p:spPr/>
        <p:txBody>
          <a:bodyPr/>
          <a:lstStyle/>
          <a:p>
            <a:r>
              <a:rPr lang="en-US"/>
              <a:t>Good Morning/Afternoon:</a:t>
            </a:r>
          </a:p>
          <a:p>
            <a:r>
              <a:rPr lang="en-US"/>
              <a:t>It is my pleasure to have the opportunity to speak with you today about the HP IT Transformation Story.</a:t>
            </a:r>
          </a:p>
          <a:p>
            <a:r>
              <a:rPr lang="en-US"/>
              <a:t>At HP we have “Turned IT business side up” to become seamlessly aligned with the business.  </a:t>
            </a:r>
          </a:p>
          <a:p>
            <a:r>
              <a:rPr lang="en-US"/>
              <a:t>IT no longer is seen as simply running the business, but rather IT powers the business.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0274" name="Rectangle 2"/>
          <p:cNvSpPr>
            <a:spLocks noRot="1" noChangeArrowheads="1" noTextEdit="1"/>
          </p:cNvSpPr>
          <p:nvPr>
            <p:ph type="sldImg"/>
          </p:nvPr>
        </p:nvSpPr>
        <p:spPr>
          <a:ln/>
        </p:spPr>
      </p:sp>
      <p:sp>
        <p:nvSpPr>
          <p:cNvPr id="1590275" name="Rectangle 3"/>
          <p:cNvSpPr>
            <a:spLocks noGrp="1" noChangeArrowheads="1"/>
          </p:cNvSpPr>
          <p:nvPr>
            <p:ph type="body" idx="1"/>
          </p:nvPr>
        </p:nvSpPr>
        <p:spPr/>
        <p:txBody>
          <a:bodyPr/>
          <a:lstStyle/>
          <a:p>
            <a:r>
              <a:rPr lang="en-US"/>
              <a:t>Despite talk about IT cost cutting, IT spending over the last 15 years has in fact continued to grow.</a:t>
            </a:r>
          </a:p>
          <a:p>
            <a:r>
              <a:rPr lang="en-US"/>
              <a:t>IT spending significantly outpaced spending in the world economies (based upon cumulative percent increase).</a:t>
            </a:r>
          </a:p>
          <a:p>
            <a:r>
              <a:rPr lang="en-US"/>
              <a:t>Dip in 2000 mostly due to spend changes in the U.S. economy but spending continues to increase due to growth countries like India and China.</a:t>
            </a:r>
          </a:p>
          <a:p>
            <a:r>
              <a:rPr lang="en-US"/>
              <a:t>IT spending is back above the highest point it has been in the last decade and a half.</a:t>
            </a:r>
          </a:p>
          <a:p>
            <a:r>
              <a:rPr lang="en-US"/>
              <a:t>Additionally, </a:t>
            </a:r>
          </a:p>
          <a:p>
            <a:r>
              <a:rPr lang="en-US"/>
              <a:t>The world IT labor market with respect to IT workers is growing and the US labor market for IT workers is not shrinking.  There are more IT workers in the marketplace today than ever before.</a:t>
            </a:r>
          </a:p>
          <a:p>
            <a:r>
              <a:rPr lang="en-US"/>
              <a:t>IT labor expenditures as a proportion of total IT world spending is increasing.</a:t>
            </a:r>
          </a:p>
          <a:p>
            <a:r>
              <a:rPr lang="en-US"/>
              <a:t>IT capital expenditures as a proportion of IT total world spending is increasing.</a:t>
            </a:r>
          </a:p>
          <a:p>
            <a:r>
              <a:rPr lang="en-US"/>
              <a:t>More of the dollars are going toward labor, less of the dollars for technology and more of those dollars are supporting old technology.</a:t>
            </a:r>
          </a:p>
          <a:p>
            <a:r>
              <a:rPr lang="en-US"/>
              <a:t>Businesses continue to hire people to support legacy systems versus investing in new technologies that would automate support functions.</a:t>
            </a:r>
          </a:p>
          <a:p>
            <a:r>
              <a:rPr lang="en-US"/>
              <a:t>Freeing up resources from support activities would allow a significant increase in the number of resources available for IT innovation.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4962" name="Rectangle 2"/>
          <p:cNvSpPr>
            <a:spLocks noRot="1" noChangeArrowheads="1" noTextEdit="1"/>
          </p:cNvSpPr>
          <p:nvPr>
            <p:ph type="sldImg"/>
          </p:nvPr>
        </p:nvSpPr>
        <p:spPr>
          <a:xfrm>
            <a:off x="2884488" y="265113"/>
            <a:ext cx="3708400" cy="2781300"/>
          </a:xfrm>
          <a:ln/>
        </p:spPr>
      </p:sp>
      <p:sp>
        <p:nvSpPr>
          <p:cNvPr id="1704963" name="Rectangle 3"/>
          <p:cNvSpPr>
            <a:spLocks noGrp="1" noChangeArrowheads="1"/>
          </p:cNvSpPr>
          <p:nvPr>
            <p:ph type="body" idx="1"/>
          </p:nvPr>
        </p:nvSpPr>
        <p:spPr>
          <a:xfrm>
            <a:off x="250825" y="3254375"/>
            <a:ext cx="6292850" cy="5716588"/>
          </a:xfrm>
        </p:spPr>
        <p:txBody>
          <a:bodyPr/>
          <a:lstStyle/>
          <a:p>
            <a:r>
              <a:rPr lang="en-US" sz="1000"/>
              <a:t>How quickly can your business identify and respond to change? Can you leverage change and turn it to your advantage? Becoming an Adaptive Enterprise can help you improve your responses to both questions. In an Adaptive Enterprise, business and IT capitalize on change. Rather than acting as an obstacle to change, IT becomes a business enabler to:</a:t>
            </a:r>
          </a:p>
          <a:p>
            <a:pPr lvl="1"/>
            <a:r>
              <a:rPr lang="en-US" sz="900"/>
              <a:t>Maximize return: Improve business results. Grow revenue and earnings. Increase cash flow. Reduce the cost of operations—short and long term.</a:t>
            </a:r>
          </a:p>
          <a:p>
            <a:pPr lvl="2"/>
            <a:r>
              <a:rPr lang="en-US" sz="800"/>
              <a:t>Customer example:  AOL, wholly owned subsidiary of Time Warner, announced that America Online selected HP to be its provider of integrated support services for the company’s server and storage technology.  AOL selected HP in order to provide streamline service delivery, cost savings and achieve simplification of its IT environment.  </a:t>
            </a:r>
          </a:p>
          <a:p>
            <a:pPr lvl="1"/>
            <a:r>
              <a:rPr lang="en-US" sz="900"/>
              <a:t>Mitigate risk: Ensure the security and continuity of internal and external business operations. Minimize exposure to external risk factors—such as security threats and availability issues. Ensure compliance to regulatory requirements. Recover automatically from virtually any failure—instantly.</a:t>
            </a:r>
          </a:p>
          <a:p>
            <a:pPr lvl="2"/>
            <a:r>
              <a:rPr lang="en-US" sz="800"/>
              <a:t>Customer example:  Greater Toronto Airports Authority, Secure and scalable wireless LAN to support mission critical applications.  Support mission critical applications such as Baggage Reconciliation System, Baggage Tracking System, Common Use Self Service System for more than 70,000 people onsite, 60 airlines, 26 million passengers annually.</a:t>
            </a:r>
          </a:p>
          <a:p>
            <a:pPr lvl="1"/>
            <a:r>
              <a:rPr lang="en-US" sz="900"/>
              <a:t>Improve performance: Optimize business operations performance across the enterprise from end to end. Gain a holistic real-time view of your enterprise and all the business services enabling your operations—and use that view to monitor service levels, avoid risks, and capitalize on opportunities.</a:t>
            </a:r>
          </a:p>
          <a:p>
            <a:pPr lvl="2"/>
            <a:r>
              <a:rPr lang="en-US" sz="800"/>
              <a:t>Customer example:  Starwood Hotels, one of the leading hotel and leisure companies in the world with more than 750 properties in 80 countries and 110,000 employees, selected HP for $100 million services and technology contract. Starwood expects to save $15 million to $20 million annually on its technology operating costs.  Starwood is completely redesigning, deploying, managing and supporting a new hotel reservation system.  Starwood will provide improved guest reservation experience worldwide enabling the company to increase occupancy rates, enhance customer loyalty program, significantly reduce operational expenses.</a:t>
            </a:r>
          </a:p>
          <a:p>
            <a:pPr lvl="1"/>
            <a:r>
              <a:rPr lang="en-US" sz="900"/>
              <a:t>Increase agility: Enable your business organization and operations to adapt to changing business needs and capitalize on emerging opportunities. Provide timely IT support for business innovation. An effective enterprise architecture with business process models reduces costs and makes it easier to address new business priorities, and integrate new technologies.</a:t>
            </a:r>
          </a:p>
          <a:p>
            <a:pPr lvl="2"/>
            <a:r>
              <a:rPr lang="en-US" sz="800"/>
              <a:t>Customer example:  Bank of Baroda, India’s leading international bank, selected HP as its strategic partner for its Technology Enabled Business Transformation project.  Upon completion, 25 million customers will have access to banking and financial services.  A uniform, portal based infrastructure will enable the bank to realign the way in which it operates with its external and internal customers and business partners.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1106" name="Rectangle 2"/>
          <p:cNvSpPr>
            <a:spLocks noRot="1" noChangeArrowheads="1" noTextEdit="1"/>
          </p:cNvSpPr>
          <p:nvPr>
            <p:ph type="sldImg"/>
          </p:nvPr>
        </p:nvSpPr>
        <p:spPr>
          <a:xfrm>
            <a:off x="2884488" y="265113"/>
            <a:ext cx="3708400" cy="2781300"/>
          </a:xfrm>
          <a:ln/>
        </p:spPr>
      </p:sp>
      <p:sp>
        <p:nvSpPr>
          <p:cNvPr id="1711107" name="Rectangle 3"/>
          <p:cNvSpPr>
            <a:spLocks noGrp="1" noChangeArrowheads="1"/>
          </p:cNvSpPr>
          <p:nvPr>
            <p:ph type="body" idx="1"/>
          </p:nvPr>
        </p:nvSpPr>
        <p:spPr>
          <a:xfrm>
            <a:off x="250825" y="3254375"/>
            <a:ext cx="6292850" cy="5716588"/>
          </a:xfrm>
        </p:spPr>
        <p:txBody>
          <a:bodyPr/>
          <a:lstStyle/>
          <a:p>
            <a:r>
              <a:rPr lang="en-US" sz="1000"/>
              <a:t>At HP, we and our partners work with your team to become an Adaptive Enterprise. As both a strategic partner and an advisor, we bring experience, a portfolio of standardized, modular technologies and services, and clear architectural guidelines that help you move forward in evolutionary phases. Throughout the process, we share information, insights, and best practices.</a:t>
            </a:r>
          </a:p>
          <a:p>
            <a:r>
              <a:rPr lang="en-US" sz="1000"/>
              <a:t>Working with HP to become an Adaptive Enterprise enables you to address core business needs— maximize returns, mitigate risk, improve business performance, and increase agility—while continuing to meet today’s business challenges. By creating an environment in which business and IT are synchronized, we help you to create an enterprise that can take change in stride, seize new opportunities, and capitalize upon rapidly changing market conditions—all of which puts you in a powerful position to deliver value, compete, and win in a rapidly changing world.</a:t>
            </a:r>
          </a:p>
          <a:p>
            <a:r>
              <a:rPr lang="en-US" sz="1000"/>
              <a:t>At the heart of an Adaptive Enterprise is the understanding that business and IT must be synchronized —that is, they must become aligned and stay aligned—for the enterprise to capitalize on change. A business decision— for a new product or service, for a rapid introduction of new products, adoption of a new product or service or any other decision—triggers a series of IT changes. Consider:</a:t>
            </a:r>
          </a:p>
          <a:p>
            <a:pPr lvl="1"/>
            <a:r>
              <a:rPr lang="en-US" sz="900"/>
              <a:t>A brokerage house needs to be able to update and change its systems to comply with updates and changes in government regulations.  For IT, this creates the need to:</a:t>
            </a:r>
          </a:p>
          <a:p>
            <a:pPr lvl="2"/>
            <a:r>
              <a:rPr lang="en-US" sz="800"/>
              <a:t>Update systems quickly to address short-term reporting requirements</a:t>
            </a:r>
          </a:p>
          <a:p>
            <a:pPr lvl="2"/>
            <a:r>
              <a:rPr lang="en-US" sz="800"/>
              <a:t>Undertake a longer-term effort in parallel to define a comprehensive, flexible architecture for auditing information systems and operations</a:t>
            </a:r>
          </a:p>
          <a:p>
            <a:pPr lvl="1"/>
            <a:r>
              <a:rPr lang="en-US" sz="900"/>
              <a:t>An entertainment company must distribute movies across new devices and networks. For IT, this need translates to projects like:</a:t>
            </a:r>
          </a:p>
          <a:p>
            <a:pPr lvl="2"/>
            <a:r>
              <a:rPr lang="en-US" sz="800"/>
              <a:t>Develop a new media lab</a:t>
            </a:r>
          </a:p>
          <a:p>
            <a:pPr lvl="2"/>
            <a:r>
              <a:rPr lang="en-US" sz="800"/>
              <a:t>Develop a rights management system for protecting copyrighted property</a:t>
            </a:r>
          </a:p>
          <a:p>
            <a:pPr lvl="2"/>
            <a:r>
              <a:rPr lang="en-US" sz="800"/>
              <a:t>Develop better online collaboration mechanisms with technology and distribution channel partners</a:t>
            </a:r>
          </a:p>
          <a:p>
            <a:pPr lvl="2"/>
            <a:r>
              <a:rPr lang="en-US" sz="800"/>
              <a:t>Develop new online support for end-user self-help</a:t>
            </a:r>
          </a:p>
          <a:p>
            <a:pPr lvl="1"/>
            <a:r>
              <a:rPr lang="en-US" sz="900"/>
              <a:t>A retailer requires real-time supply chain insights to solve emerging inventory problems. IT requirements that must be addressed quickly include:</a:t>
            </a:r>
          </a:p>
          <a:p>
            <a:pPr lvl="2"/>
            <a:r>
              <a:rPr lang="en-US" sz="800"/>
              <a:t>Identify critical supply-chain key performance indicators (KPIs)</a:t>
            </a:r>
          </a:p>
          <a:p>
            <a:pPr lvl="2"/>
            <a:r>
              <a:rPr lang="en-US" sz="800"/>
              <a:t>Develop and deploy Web-services–based transactions and workflows to propagate the KPI data across the parties in the supply chain</a:t>
            </a:r>
          </a:p>
          <a:p>
            <a:pPr lvl="2"/>
            <a:r>
              <a:rPr lang="en-US" sz="800"/>
              <a:t>Implement RFID to strengthen asset tracking, inventory management, and forecasting</a:t>
            </a:r>
          </a:p>
          <a:p>
            <a:r>
              <a:rPr lang="en-US" sz="1000"/>
              <a:t>Today, every strategic business decision triggers a chain of IT events. The challenge is to ensure that those IT events occur as quickly as the business decision makers need them to occur—and that is where most organizations fall short. The IT organization must translate the new priorities into updated systems and processes, sometimes across multiple layers and organizations. Too often, the IT infrastructure is inflexible, this entails complex, costly, and lengthy change initiatives. </a:t>
            </a:r>
          </a:p>
          <a:p>
            <a:r>
              <a:rPr lang="en-US" sz="1000"/>
              <a:t>The ideal is to restructure the systems to allow rapid reconfiguration in response to unforeseen needs. Accomplishing that requires strong IT governance and a comprehensive, well-integrated enterprise architecture.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3154" name="Rectangle 2"/>
          <p:cNvSpPr>
            <a:spLocks noRot="1" noChangeArrowheads="1" noTextEdit="1"/>
          </p:cNvSpPr>
          <p:nvPr>
            <p:ph type="sldImg"/>
          </p:nvPr>
        </p:nvSpPr>
        <p:spPr>
          <a:xfrm>
            <a:off x="2884488" y="265113"/>
            <a:ext cx="3708400" cy="2781300"/>
          </a:xfrm>
          <a:ln/>
        </p:spPr>
      </p:sp>
      <p:sp>
        <p:nvSpPr>
          <p:cNvPr id="1713155" name="Rectangle 3"/>
          <p:cNvSpPr>
            <a:spLocks noGrp="1" noChangeArrowheads="1"/>
          </p:cNvSpPr>
          <p:nvPr>
            <p:ph type="body" idx="1"/>
          </p:nvPr>
        </p:nvSpPr>
        <p:spPr>
          <a:xfrm>
            <a:off x="250825" y="3254375"/>
            <a:ext cx="6292850" cy="5716588"/>
          </a:xfrm>
        </p:spPr>
        <p:txBody>
          <a:bodyPr/>
          <a:lstStyle/>
          <a:p>
            <a:r>
              <a:rPr lang="en-US"/>
              <a:t>Becoming an Adaptive Enterprise brings extraordinary benefits to enterprises:</a:t>
            </a:r>
          </a:p>
          <a:p>
            <a:pPr lvl="1"/>
            <a:r>
              <a:rPr lang="en-US"/>
              <a:t>Simplicity:  When business and IT are synchronized, it’s easier to implement change.  Resources work together more efficiently.  IT complexity is reduced.</a:t>
            </a:r>
          </a:p>
          <a:p>
            <a:pPr lvl="1"/>
            <a:r>
              <a:rPr lang="en-US"/>
              <a:t>Agility:  Enterprises can embrace change to create competitive advantage and adapt in real time to business need</a:t>
            </a:r>
          </a:p>
          <a:p>
            <a:pPr lvl="1"/>
            <a:r>
              <a:rPr lang="en-US"/>
              <a:t>Value:  Organizations can free up resources for innovation truly unlocking the value of assets and ultimately enabling growth and profitability.</a:t>
            </a:r>
            <a:br>
              <a:rPr lang="en-US"/>
            </a:b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7010" name="Rectangle 2"/>
          <p:cNvSpPr>
            <a:spLocks noRot="1" noChangeArrowheads="1" noTextEdit="1"/>
          </p:cNvSpPr>
          <p:nvPr>
            <p:ph type="sldImg"/>
          </p:nvPr>
        </p:nvSpPr>
        <p:spPr>
          <a:xfrm>
            <a:off x="2884488" y="265113"/>
            <a:ext cx="3708400" cy="2781300"/>
          </a:xfrm>
          <a:ln/>
        </p:spPr>
      </p:sp>
      <p:sp>
        <p:nvSpPr>
          <p:cNvPr id="1707011" name="Rectangle 3"/>
          <p:cNvSpPr>
            <a:spLocks noGrp="1" noChangeArrowheads="1"/>
          </p:cNvSpPr>
          <p:nvPr>
            <p:ph type="body" idx="1"/>
          </p:nvPr>
        </p:nvSpPr>
        <p:spPr>
          <a:xfrm>
            <a:off x="250825" y="3254375"/>
            <a:ext cx="6292850" cy="5716588"/>
          </a:xfrm>
        </p:spPr>
        <p:txBody>
          <a:bodyPr/>
          <a:lstStyle/>
          <a:p>
            <a:r>
              <a:rPr lang="en-US" sz="1000"/>
              <a:t>How quickly can your business identify and respond to change? Can you leverage change and turn it to your advantage? Becoming an Adaptive Enterprise can help you improve your responses to both questions. In an Adaptive Enterprise, business and IT capitalize on change. Rather than acting as an obstacle to change, IT becomes a business enabler to:</a:t>
            </a:r>
          </a:p>
          <a:p>
            <a:pPr lvl="1"/>
            <a:r>
              <a:rPr lang="en-US" sz="900"/>
              <a:t>Maximize return: Improve business results. Grow revenue and earnings. Increase cash flow. Reduce the cost of operations—short and long term.</a:t>
            </a:r>
          </a:p>
          <a:p>
            <a:pPr lvl="2"/>
            <a:r>
              <a:rPr lang="en-US" sz="800"/>
              <a:t>Customer example:  AOL, wholly owned subsidiary of Time Warner, announced that America Online selected HP to be its provider of integrated support services for the company’s server and storage technology.  AOL selected HP in order to provide streamline service delivery, cost savings and achieve simplification of its IT environment.  </a:t>
            </a:r>
          </a:p>
          <a:p>
            <a:pPr lvl="1"/>
            <a:r>
              <a:rPr lang="en-US" sz="900"/>
              <a:t>Mitigate risk: Ensure the security and continuity of internal and external business operations. Minimize exposure to external risk factors—such as security threats and availability issues. Ensure compliance to regulatory requirements. Recover automatically from virtually any failure—instantly.</a:t>
            </a:r>
          </a:p>
          <a:p>
            <a:pPr lvl="2"/>
            <a:r>
              <a:rPr lang="en-US" sz="800"/>
              <a:t>Customer example:  Greater Toronto Airports Authority, Secure and scalable wireless LAN to support mission critical applications.  Support mission critical applications such as Baggage Reconciliation System, Baggage Tracking System, Common Use Self Service System for more than 70,000 people onsite, 60 airlines, 26 million passengers annually.</a:t>
            </a:r>
          </a:p>
          <a:p>
            <a:pPr lvl="1"/>
            <a:r>
              <a:rPr lang="en-US" sz="900"/>
              <a:t>Improve performance: Optimize business operations performance across the enterprise from end to end. Gain a holistic real-time view of your enterprise and all the business services enabling your operations—and use that view to monitor service levels, avoid risks, and capitalize on opportunities.</a:t>
            </a:r>
          </a:p>
          <a:p>
            <a:pPr lvl="2"/>
            <a:r>
              <a:rPr lang="en-US" sz="800"/>
              <a:t>Customer example:  Starwood Hotels, one of the leading hotel and leisure companies in the world with more than 750 properties in 80 countries and 110,000 employees, selected HP for $100 million services and technology contract. Starwood expects to save $15 million to $20 million annually on its technology operating costs.  Starwood is completely redesigning, deploying, managing and supporting a new hotel reservation system.  Starwood will provide improved guest reservation experience worldwide enabling the company to increase occupancy rates, enhance customer loyalty program, significantly reduce operational expenses.</a:t>
            </a:r>
          </a:p>
          <a:p>
            <a:pPr lvl="1"/>
            <a:r>
              <a:rPr lang="en-US" sz="900"/>
              <a:t>Increase agility: Enable your business organization and operations to adapt to changing business needs and capitalize on emerging opportunities. Provide timely IT support for business innovation. An effective enterprise architecture with business process models reduces costs and makes it easier to address new business priorities, and integrate new technologies.</a:t>
            </a:r>
          </a:p>
          <a:p>
            <a:pPr lvl="2"/>
            <a:r>
              <a:rPr lang="en-US" sz="800"/>
              <a:t>Customer example:  Bank of Baroda, India’s leading international bank, selected HP as its strategic partner for its Technology Enabled Business Transformation project.  Upon completion, 25 million customers will have access to banking and financial services.  A uniform, portal based infrastructure will enable the bank to realign the way in which it operates with its external and internal customers and business partners.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202" name="Rectangle 2"/>
          <p:cNvSpPr>
            <a:spLocks noRot="1" noChangeArrowheads="1" noTextEdit="1"/>
          </p:cNvSpPr>
          <p:nvPr>
            <p:ph type="sldImg"/>
          </p:nvPr>
        </p:nvSpPr>
        <p:spPr>
          <a:xfrm>
            <a:off x="2982913" y="228600"/>
            <a:ext cx="3705225" cy="2779713"/>
          </a:xfrm>
          <a:ln/>
        </p:spPr>
      </p:sp>
      <p:sp>
        <p:nvSpPr>
          <p:cNvPr id="1715203" name="Rectangle 3"/>
          <p:cNvSpPr>
            <a:spLocks noGrp="1" noChangeArrowheads="1"/>
          </p:cNvSpPr>
          <p:nvPr>
            <p:ph type="body" idx="1"/>
          </p:nvPr>
        </p:nvSpPr>
        <p:spPr>
          <a:xfrm>
            <a:off x="255588" y="3254375"/>
            <a:ext cx="6434137" cy="5716588"/>
          </a:xfrm>
        </p:spPr>
        <p:txBody>
          <a:bodyPr/>
          <a:lstStyle/>
          <a:p>
            <a:r>
              <a:rPr lang="en-US"/>
              <a:t>HP has talked with many customers and validated that there are five fundamental business challenges that enterprises face today: continuity, consolidation, control, compliance and collaboration.  HP has developed solutions that help customers to solve these business issues:</a:t>
            </a:r>
          </a:p>
          <a:p>
            <a:pPr lvl="1"/>
            <a:r>
              <a:rPr lang="en-US"/>
              <a:t>Continuity:  To improve business performance and protect your corporate reputation, you need to maintain a stable, resilient IT environment.  HP Business Continuity and Availability solutions help you achieve this goal.  We help you evaluate your specific business requirements, assess IT operational risk and the potential impact of disruptions, gauge your organization’s ability to comply with regulatory requirements, and define and manage solutions that align with business requirements.</a:t>
            </a:r>
          </a:p>
          <a:p>
            <a:pPr lvl="1"/>
            <a:r>
              <a:rPr lang="en-US"/>
              <a:t>Consolidation:  IT complexity can impact the growth of your business and increase costs.  HP’s IT Consolidation solutions respond to this challenge with offerings that span the data center to the workplace.  These offerings, which includes systems, software and services, enable your organization to simplify and optimize IT to increase business value, reduce cost and align business and IT to meet changing market needs.</a:t>
            </a:r>
          </a:p>
          <a:p>
            <a:pPr lvl="1"/>
            <a:r>
              <a:rPr lang="en-US"/>
              <a:t>Control:  In today’s rapidly changing enterprise environments, life is a balancing act.  To meet new and shifting business goals, you need to reduce operational IT costs without compromising the service level agreements that support critical business processes.  HP management solutions help to provide the insight required to continually measure, assess and control the business.</a:t>
            </a:r>
          </a:p>
          <a:p>
            <a:pPr lvl="1"/>
            <a:r>
              <a:rPr lang="en-US"/>
              <a:t>Compliance:  Managing critical business information from the moment it is created to the time it becomes obsolete is a major enterprise challenge.  HP Information Lifecycle Management is a set of solutions and services designed to capture, manage, retain and deliver information according to business relevance and compliance requirements.  Let HP help you capitalize on your business information to create competitive advantage.</a:t>
            </a:r>
          </a:p>
          <a:p>
            <a:pPr lvl="1"/>
            <a:r>
              <a:rPr lang="en-US"/>
              <a:t>Collaboration:  Increase collaboration to maximize productivity.  Keeping a geographically dispersed workforce productive is a major challenge for today’s enterprises.  To address this challenge, we offer a broad portfolio of HP End-User Workplace Solutions.  HP focuses on the total end-user environment, consolidating IT and streamlining IT management to increase end-user collaboration and productivity, while reducing costs.</a:t>
            </a:r>
          </a:p>
          <a:p>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22" name="Rectangle 2"/>
          <p:cNvSpPr>
            <a:spLocks noRot="1" noChangeArrowheads="1" noTextEdit="1"/>
          </p:cNvSpPr>
          <p:nvPr>
            <p:ph type="sldImg"/>
          </p:nvPr>
        </p:nvSpPr>
        <p:spPr>
          <a:xfrm>
            <a:off x="3743325" y="228600"/>
            <a:ext cx="2832100" cy="2124075"/>
          </a:xfrm>
          <a:ln/>
        </p:spPr>
      </p:sp>
      <p:sp>
        <p:nvSpPr>
          <p:cNvPr id="1720323" name="Rectangle 3"/>
          <p:cNvSpPr>
            <a:spLocks noGrp="1" noChangeArrowheads="1"/>
          </p:cNvSpPr>
          <p:nvPr>
            <p:ph type="body" idx="1"/>
          </p:nvPr>
        </p:nvSpPr>
        <p:spPr>
          <a:xfrm>
            <a:off x="250825" y="2506663"/>
            <a:ext cx="6292850" cy="6464300"/>
          </a:xfrm>
        </p:spPr>
        <p:txBody>
          <a:bodyPr/>
          <a:lstStyle/>
          <a:p>
            <a:pPr>
              <a:lnSpc>
                <a:spcPct val="85000"/>
              </a:lnSpc>
            </a:pPr>
            <a:r>
              <a:rPr lang="en-US"/>
              <a:t>Let’s talk a bit more about Management for the Adaptive Enterprise. </a:t>
            </a:r>
          </a:p>
          <a:p>
            <a:pPr>
              <a:lnSpc>
                <a:spcPct val="85000"/>
              </a:lnSpc>
            </a:pPr>
            <a:r>
              <a:rPr lang="en-US"/>
              <a:t> Management solutions and services help to solve critical IT challenges.  HP Management for the Adaptive Enterprise enables enterprise customers to optimize the business value of IT.  HP helps you to better manage and control your IT environment by automating the dynamic link between business and IT.</a:t>
            </a:r>
          </a:p>
          <a:p>
            <a:pPr>
              <a:lnSpc>
                <a:spcPct val="85000"/>
              </a:lnSpc>
            </a:pPr>
            <a:r>
              <a:rPr lang="en-US"/>
              <a:t>As we have previously discussed, it’s a journey to become an Adaptive Enterprise. Based on our knowledge of critical IT challenges, numerous focus groups, CIO research and HP C&amp;I engagement experience, we’ve found that customers are embarking on this journey. </a:t>
            </a:r>
          </a:p>
          <a:p>
            <a:pPr>
              <a:lnSpc>
                <a:spcPct val="85000"/>
              </a:lnSpc>
            </a:pPr>
            <a:r>
              <a:rPr lang="en-US"/>
              <a:t>Management solutions and services focus on helping customers solve the highest level IT challenges that CIOs face today through a three-pronged approach; namely, aligning, automating and optimizing the business and IT environment. Let’s look at each of these areas and why they are important.</a:t>
            </a:r>
          </a:p>
          <a:p>
            <a:pPr lvl="1">
              <a:lnSpc>
                <a:spcPct val="85000"/>
              </a:lnSpc>
            </a:pPr>
            <a:r>
              <a:rPr lang="en-US"/>
              <a:t>We start with the need to optimize the IT infrastructure.  Optimization keeps the services provided by IT up and running, allowing the IT team to meet or exceed expectations for delivering rock solid services that help organizations consistently meet its objectives</a:t>
            </a:r>
          </a:p>
          <a:p>
            <a:pPr lvl="1">
              <a:lnSpc>
                <a:spcPct val="85000"/>
              </a:lnSpc>
            </a:pPr>
            <a:r>
              <a:rPr lang="en-US"/>
              <a:t>Next, it’s important to manage business change through automating IT capabilities</a:t>
            </a:r>
          </a:p>
          <a:p>
            <a:pPr lvl="1">
              <a:lnSpc>
                <a:spcPct val="85000"/>
              </a:lnSpc>
            </a:pPr>
            <a:r>
              <a:rPr lang="en-US"/>
              <a:t>Finally, enterprises must align business with IT, through demonstrating real concrete IT value to the organization.</a:t>
            </a:r>
          </a:p>
          <a:p>
            <a:pPr lvl="1">
              <a:buFont typeface="Futura Bk" pitchFamily="34" charset="0"/>
              <a:buNone/>
            </a:pPr>
            <a:endParaRPr lang="en-US"/>
          </a:p>
          <a:p>
            <a:pPr>
              <a:lnSpc>
                <a:spcPct val="85000"/>
              </a:lnSpc>
              <a:buFontTx/>
              <a:buNone/>
            </a:pPr>
            <a:r>
              <a:rPr lang="en-US"/>
              <a:t>Further details:</a:t>
            </a:r>
          </a:p>
          <a:p>
            <a:pPr>
              <a:spcBef>
                <a:spcPct val="0"/>
              </a:spcBef>
            </a:pPr>
            <a:r>
              <a:rPr lang="en-US"/>
              <a:t>Alignment: Align IT with the business</a:t>
            </a:r>
          </a:p>
          <a:p>
            <a:pPr lvl="1"/>
            <a:r>
              <a:rPr lang="en-US"/>
              <a:t>Align IT service delivery &amp; support to business processes, requirements and customer demand</a:t>
            </a:r>
          </a:p>
          <a:p>
            <a:pPr lvl="1"/>
            <a:r>
              <a:rPr lang="en-US"/>
              <a:t>Identify a distinct set of key business processes that drive revenue </a:t>
            </a:r>
          </a:p>
          <a:p>
            <a:pPr lvl="1"/>
            <a:r>
              <a:rPr lang="en-US"/>
              <a:t>Interrelate IT performance to business process performance &amp; impact</a:t>
            </a:r>
          </a:p>
          <a:p>
            <a:pPr lvl="1"/>
            <a:r>
              <a:rPr lang="en-US"/>
              <a:t>Drive service level management from a more “Business consumable” orientation</a:t>
            </a:r>
          </a:p>
          <a:p>
            <a:r>
              <a:rPr lang="en-US"/>
              <a:t>Automate:</a:t>
            </a:r>
            <a:r>
              <a:rPr lang="en-US" b="1"/>
              <a:t> </a:t>
            </a:r>
            <a:r>
              <a:rPr lang="en-US"/>
              <a:t>Apply/automate ITIL processes and best practices</a:t>
            </a:r>
          </a:p>
          <a:p>
            <a:pPr lvl="1"/>
            <a:r>
              <a:rPr lang="en-US"/>
              <a:t>Apply industry standard ITIL processes &amp; best practices to drive change management, automate workflows and reduce the overall time required to maintain the current infrastructure</a:t>
            </a:r>
          </a:p>
          <a:p>
            <a:pPr lvl="1"/>
            <a:r>
              <a:rPr lang="en-US"/>
              <a:t>Design for process integration</a:t>
            </a:r>
          </a:p>
          <a:p>
            <a:pPr lvl="1"/>
            <a:r>
              <a:rPr lang="en-US"/>
              <a:t>Automate processes–both ITIL defined and activity based like identity management and asset management</a:t>
            </a:r>
          </a:p>
          <a:p>
            <a:pPr lvl="1"/>
            <a:r>
              <a:rPr lang="en-US"/>
              <a:t>Utilize a policy-based, lifecycle approach</a:t>
            </a:r>
          </a:p>
          <a:p>
            <a:r>
              <a:rPr lang="en-US"/>
              <a:t>Optimize:  Develop robust integrated management architecture to ensure rock-solid delivery of IT services</a:t>
            </a:r>
          </a:p>
          <a:p>
            <a:pPr lvl="1"/>
            <a:r>
              <a:rPr lang="en-US"/>
              <a:t>Develop an integrated, heterogeneous management technology architecture–efficient, proactive and unified</a:t>
            </a:r>
          </a:p>
          <a:p>
            <a:pPr lvl="1"/>
            <a:r>
              <a:rPr lang="en-US"/>
              <a:t>Integrate/consolidate across IT element silos</a:t>
            </a:r>
          </a:p>
          <a:p>
            <a:pPr lvl="1"/>
            <a:r>
              <a:rPr lang="en-US"/>
              <a:t>End-to-end application management from a service perspective</a:t>
            </a:r>
          </a:p>
          <a:p>
            <a:pPr lvl="1"/>
            <a:r>
              <a:rPr lang="en-US"/>
              <a:t>Maximize automation to drive time to resolution results from IT staff actions</a:t>
            </a:r>
          </a:p>
          <a:p>
            <a:endParaRPr lang="en-US"/>
          </a:p>
          <a:p>
            <a:endParaRPr lang="en-US"/>
          </a:p>
          <a:p>
            <a:endParaRPr lang="en-US"/>
          </a:p>
          <a:p>
            <a:pPr algn="ctr">
              <a:buFontTx/>
              <a:buNone/>
            </a:pP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6418" name="Rectangle 2"/>
          <p:cNvSpPr>
            <a:spLocks noRot="1" noChangeArrowheads="1" noTextEdit="1"/>
          </p:cNvSpPr>
          <p:nvPr>
            <p:ph type="sldImg"/>
          </p:nvPr>
        </p:nvSpPr>
        <p:spPr>
          <a:ln/>
        </p:spPr>
      </p:sp>
      <p:sp>
        <p:nvSpPr>
          <p:cNvPr id="1596419" name="Rectangle 3"/>
          <p:cNvSpPr>
            <a:spLocks noGrp="1" noChangeArrowheads="1"/>
          </p:cNvSpPr>
          <p:nvPr>
            <p:ph type="body" idx="1"/>
          </p:nvPr>
        </p:nvSpPr>
        <p:spPr/>
        <p:txBody>
          <a:bodyPr/>
          <a:lstStyle/>
          <a:p>
            <a:r>
              <a:rPr lang="en-US"/>
              <a:t>HP was spending a lot more than a lot of competitors on IT. </a:t>
            </a:r>
          </a:p>
          <a:p>
            <a:r>
              <a:rPr lang="en-US"/>
              <a:t>Only 30 percent of IT organization was managed in IT. The rest of it was out in lines of business, etc.</a:t>
            </a:r>
          </a:p>
          <a:p>
            <a:pPr lvl="1"/>
            <a:r>
              <a:rPr lang="en-US"/>
              <a:t>Shadow IT was out of control and growing daily. </a:t>
            </a:r>
          </a:p>
          <a:p>
            <a:r>
              <a:rPr lang="en-US"/>
              <a:t>Too many projects</a:t>
            </a:r>
          </a:p>
          <a:p>
            <a:pPr lvl="1"/>
            <a:r>
              <a:rPr lang="en-US"/>
              <a:t>No portfolio view</a:t>
            </a:r>
          </a:p>
          <a:p>
            <a:r>
              <a:rPr lang="en-US"/>
              <a:t>Antiquated infrastructure due to trying to keep costs in line rather than investing in technology innovation</a:t>
            </a:r>
          </a:p>
          <a:p>
            <a:pPr lvl="1"/>
            <a:r>
              <a:rPr lang="en-US"/>
              <a:t>Although we are an infrastructure manufacturer – we do pay for our technology!</a:t>
            </a:r>
          </a:p>
          <a:p>
            <a:pPr lvl="1"/>
            <a:r>
              <a:rPr lang="en-US"/>
              <a:t>Large spares inventory and no plan to get rid of it. </a:t>
            </a:r>
          </a:p>
          <a:p>
            <a:r>
              <a:rPr lang="en-US"/>
              <a:t>There was a plan of what we should be doing, but no plan to get there</a:t>
            </a:r>
          </a:p>
          <a:p>
            <a:r>
              <a:rPr lang="en-US"/>
              <a:t>Fragmented workforce in over 100 global locations</a:t>
            </a:r>
          </a:p>
          <a:p>
            <a:pPr lvl="1"/>
            <a:r>
              <a:rPr lang="en-US"/>
              <a:t>more resources dedicated to legacy support than innovation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8466" name="Rectangle 2"/>
          <p:cNvSpPr>
            <a:spLocks noRot="1" noChangeArrowheads="1" noTextEdit="1"/>
          </p:cNvSpPr>
          <p:nvPr>
            <p:ph type="sldImg"/>
          </p:nvPr>
        </p:nvSpPr>
        <p:spPr>
          <a:ln/>
        </p:spPr>
      </p:sp>
      <p:sp>
        <p:nvSpPr>
          <p:cNvPr id="1598467" name="Rectangle 3"/>
          <p:cNvSpPr>
            <a:spLocks noGrp="1" noChangeArrowheads="1"/>
          </p:cNvSpPr>
          <p:nvPr>
            <p:ph type="body" idx="1"/>
          </p:nvPr>
        </p:nvSpPr>
        <p:spPr/>
        <p:txBody>
          <a:bodyPr/>
          <a:lstStyle/>
          <a:p>
            <a:r>
              <a:rPr lang="en-US"/>
              <a:t>HP’s top five IT initiatives</a:t>
            </a:r>
          </a:p>
          <a:p>
            <a:pPr lvl="1"/>
            <a:r>
              <a:rPr lang="en-US"/>
              <a:t>Portfolio management</a:t>
            </a:r>
          </a:p>
          <a:p>
            <a:pPr lvl="1"/>
            <a:r>
              <a:rPr lang="en-US"/>
              <a:t>Global data centers</a:t>
            </a:r>
          </a:p>
          <a:p>
            <a:pPr lvl="1"/>
            <a:r>
              <a:rPr lang="en-US"/>
              <a:t>Enterprise data warehouse</a:t>
            </a:r>
          </a:p>
          <a:p>
            <a:pPr lvl="1"/>
            <a:r>
              <a:rPr lang="en-US"/>
              <a:t>IT workforce effectiveness</a:t>
            </a:r>
          </a:p>
          <a:p>
            <a:pPr lvl="1"/>
            <a:r>
              <a:rPr lang="en-US"/>
              <a:t>World class IT</a:t>
            </a:r>
          </a:p>
          <a:p>
            <a:r>
              <a:rPr lang="en-US"/>
              <a:t>Developed with a no-contingency plan.  All must work and all must be done together.</a:t>
            </a:r>
          </a:p>
          <a:p>
            <a:r>
              <a:rPr lang="en-US"/>
              <a:t>IT transformation must be done quickly.  Technology changes fast and CEO tenure is ~ 3 years, so to deliver transformational IT if must emphasize speed to market.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514" name="Rectangle 2"/>
          <p:cNvSpPr>
            <a:spLocks noRot="1" noChangeArrowheads="1" noTextEdit="1"/>
          </p:cNvSpPr>
          <p:nvPr>
            <p:ph type="sldImg"/>
          </p:nvPr>
        </p:nvSpPr>
        <p:spPr>
          <a:ln/>
        </p:spPr>
      </p:sp>
      <p:sp>
        <p:nvSpPr>
          <p:cNvPr id="1600515" name="Rectangle 3"/>
          <p:cNvSpPr>
            <a:spLocks noGrp="1" noChangeArrowheads="1"/>
          </p:cNvSpPr>
          <p:nvPr>
            <p:ph type="body" idx="1"/>
          </p:nvPr>
        </p:nvSpPr>
        <p:spPr/>
        <p:txBody>
          <a:bodyPr/>
          <a:lstStyle/>
          <a:p>
            <a:r>
              <a:rPr lang="en-US" altLang="ja-JP">
                <a:ea typeface="Arial Unicode MS" pitchFamily="34" charset="-128"/>
                <a:cs typeface="Arial Unicode MS" pitchFamily="34" charset="-128"/>
              </a:rPr>
              <a:t>We are on the journey..</a:t>
            </a:r>
          </a:p>
          <a:p>
            <a:pPr lvl="1"/>
            <a:r>
              <a:rPr lang="en-US" altLang="ja-JP">
                <a:ea typeface="Arial Unicode MS" pitchFamily="34" charset="-128"/>
                <a:cs typeface="Arial Unicode MS" pitchFamily="34" charset="-128"/>
              </a:rPr>
              <a:t>Portfolio Management: a reduction from 1,200 projects to 500</a:t>
            </a:r>
          </a:p>
          <a:p>
            <a:pPr lvl="1"/>
            <a:r>
              <a:rPr lang="en-US" altLang="ja-JP">
                <a:ea typeface="Arial Unicode MS" pitchFamily="34" charset="-128"/>
                <a:cs typeface="Arial Unicode MS" pitchFamily="34" charset="-128"/>
              </a:rPr>
              <a:t>Workforce Effectiveness: initiatives have led to tighter collaboration</a:t>
            </a:r>
          </a:p>
          <a:p>
            <a:pPr lvl="1"/>
            <a:r>
              <a:rPr lang="en-US" altLang="ja-JP">
                <a:ea typeface="Arial Unicode MS" pitchFamily="34" charset="-128"/>
                <a:cs typeface="Arial Unicode MS" pitchFamily="34" charset="-128"/>
              </a:rPr>
              <a:t>Data Center Consolidation: on the way to decreased cost, increased processing power and capacity, higher availability and security</a:t>
            </a:r>
          </a:p>
          <a:p>
            <a:pPr lvl="1"/>
            <a:r>
              <a:rPr lang="en-US" altLang="ja-JP">
                <a:ea typeface="Arial Unicode MS" pitchFamily="34" charset="-128"/>
                <a:cs typeface="Arial Unicode MS" pitchFamily="34" charset="-128"/>
              </a:rPr>
              <a:t>Enterprise Data Warehouse: single source providing global access </a:t>
            </a:r>
            <a:br>
              <a:rPr lang="en-US" altLang="ja-JP">
                <a:ea typeface="Arial Unicode MS" pitchFamily="34" charset="-128"/>
                <a:cs typeface="Arial Unicode MS" pitchFamily="34" charset="-128"/>
              </a:rPr>
            </a:br>
            <a:r>
              <a:rPr lang="en-US" altLang="ja-JP">
                <a:ea typeface="Arial Unicode MS" pitchFamily="34" charset="-128"/>
                <a:cs typeface="Arial Unicode MS" pitchFamily="34" charset="-128"/>
              </a:rPr>
              <a:t>on track to come online this year</a:t>
            </a:r>
          </a:p>
          <a:p>
            <a:pPr lvl="1"/>
            <a:r>
              <a:rPr lang="en-US" altLang="ja-JP">
                <a:ea typeface="Arial Unicode MS" pitchFamily="34" charset="-128"/>
                <a:cs typeface="Arial Unicode MS" pitchFamily="34" charset="-128"/>
              </a:rPr>
              <a:t>World Class IT Procurement has already </a:t>
            </a:r>
            <a:br>
              <a:rPr lang="en-US" altLang="ja-JP">
                <a:ea typeface="Arial Unicode MS" pitchFamily="34" charset="-128"/>
                <a:cs typeface="Arial Unicode MS" pitchFamily="34" charset="-128"/>
              </a:rPr>
            </a:br>
            <a:r>
              <a:rPr lang="en-US" altLang="ja-JP">
                <a:ea typeface="Arial Unicode MS" pitchFamily="34" charset="-128"/>
                <a:cs typeface="Arial Unicode MS" pitchFamily="34" charset="-128"/>
              </a:rPr>
              <a:t>delivered extensive savings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4610" name="Rectangle 2"/>
          <p:cNvSpPr>
            <a:spLocks noRot="1" noChangeArrowheads="1" noTextEdit="1"/>
          </p:cNvSpPr>
          <p:nvPr>
            <p:ph type="sldImg"/>
          </p:nvPr>
        </p:nvSpPr>
        <p:spPr>
          <a:ln/>
        </p:spPr>
      </p:sp>
      <p:sp>
        <p:nvSpPr>
          <p:cNvPr id="1604611" name="Rectangle 3"/>
          <p:cNvSpPr>
            <a:spLocks noGrp="1" noChangeArrowheads="1"/>
          </p:cNvSpPr>
          <p:nvPr>
            <p:ph type="body" idx="1"/>
          </p:nvPr>
        </p:nvSpPr>
        <p:spPr/>
        <p:txBody>
          <a:bodyPr/>
          <a:lstStyle/>
          <a:p>
            <a:r>
              <a:rPr lang="en-US"/>
              <a:t>At HP we have “Turned IT business side up” to become seamlessly aligned with the business.  </a:t>
            </a:r>
          </a:p>
          <a:p>
            <a:r>
              <a:rPr lang="en-US"/>
              <a:t>IT no longer is seen as simply running the business, but rather IT powers the business.</a:t>
            </a:r>
          </a:p>
          <a:p>
            <a:r>
              <a:rPr lang="en-US"/>
              <a:t>As the world’s largest technology company, HP has a broad portfolio of products and services that can be used to run almost any enterprise on the planet. </a:t>
            </a:r>
          </a:p>
          <a:p>
            <a:r>
              <a:rPr lang="en-US"/>
              <a:t>What differentiates HP from every other technology company is the depth of knowledge and creativity we can draw upon to solve the biggest IT challenges, an unparalleled synergy between R&amp;D people, product people and service people, all dedicated to delivering technology for better business outcomes to our customers.</a:t>
            </a:r>
          </a:p>
          <a:p>
            <a:r>
              <a:rPr lang="en-US"/>
              <a:t>The transformation from IT to Business Technology replaces complexity with simplicity, inertia with agility and efficiency, and offers better security, too.  Simplicity empowers faster and better decision-making, innovation and new business opportunities.  And when a company’s technology is truly aligned on a single goal – better business outcomes – it has achieved a significant competitive advantage in the marketplace. </a:t>
            </a:r>
          </a:p>
          <a:p>
            <a:r>
              <a:rPr lang="en-US"/>
              <a:t>Thank you.</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3826" name="Rectangle 2"/>
          <p:cNvSpPr>
            <a:spLocks noRot="1" noChangeArrowheads="1" noTextEdit="1"/>
          </p:cNvSpPr>
          <p:nvPr>
            <p:ph type="sldImg"/>
          </p:nvPr>
        </p:nvSpPr>
        <p:spPr>
          <a:xfrm>
            <a:off x="3535363" y="228600"/>
            <a:ext cx="2960687" cy="2220913"/>
          </a:xfrm>
          <a:ln/>
        </p:spPr>
      </p:sp>
      <p:sp>
        <p:nvSpPr>
          <p:cNvPr id="1613827" name="Rectangle 3"/>
          <p:cNvSpPr>
            <a:spLocks noGrp="1" noChangeArrowheads="1"/>
          </p:cNvSpPr>
          <p:nvPr>
            <p:ph type="body" idx="1"/>
          </p:nvPr>
        </p:nvSpPr>
        <p:spPr>
          <a:xfrm>
            <a:off x="250825" y="2682875"/>
            <a:ext cx="6292850" cy="6288088"/>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5874" name="Rectangle 2"/>
          <p:cNvSpPr>
            <a:spLocks noRot="1" noChangeArrowheads="1" noTextEdit="1"/>
          </p:cNvSpPr>
          <p:nvPr>
            <p:ph type="sldImg"/>
          </p:nvPr>
        </p:nvSpPr>
        <p:spPr>
          <a:xfrm>
            <a:off x="3535363" y="228600"/>
            <a:ext cx="2960687" cy="2220913"/>
          </a:xfrm>
          <a:ln/>
        </p:spPr>
      </p:sp>
      <p:sp>
        <p:nvSpPr>
          <p:cNvPr id="1615875" name="Rectangle 3"/>
          <p:cNvSpPr>
            <a:spLocks noGrp="1" noChangeArrowheads="1"/>
          </p:cNvSpPr>
          <p:nvPr>
            <p:ph type="body" idx="1"/>
          </p:nvPr>
        </p:nvSpPr>
        <p:spPr>
          <a:xfrm>
            <a:off x="250825" y="2644775"/>
            <a:ext cx="6292850" cy="6021388"/>
          </a:xfrm>
        </p:spPr>
        <p:txBody>
          <a:bodyPr/>
          <a:lstStyle/>
          <a:p>
            <a:r>
              <a:rPr lang="en-US"/>
              <a:t>By simplifying, standardizing, virtualizing, and modularizing, IT organizations in enterprises of all sizes can frequently lower their operating costs, improve service levels for the users, increase staff productivity, improve security, and respond much faster to changes in business needs, by consolidating their IT environment. Thus IT Consolidation is often an important step in building a truly Adaptive Enterprise.</a:t>
            </a:r>
            <a:br>
              <a:rPr lang="en-US"/>
            </a:b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22" name="Rectangle 2"/>
          <p:cNvSpPr>
            <a:spLocks noRot="1" noChangeArrowheads="1" noTextEdit="1"/>
          </p:cNvSpPr>
          <p:nvPr>
            <p:ph type="sldImg"/>
          </p:nvPr>
        </p:nvSpPr>
        <p:spPr>
          <a:xfrm>
            <a:off x="3535363" y="228600"/>
            <a:ext cx="2960687" cy="2220913"/>
          </a:xfrm>
          <a:ln/>
        </p:spPr>
      </p:sp>
      <p:sp>
        <p:nvSpPr>
          <p:cNvPr id="1617923" name="Rectangle 3"/>
          <p:cNvSpPr>
            <a:spLocks noGrp="1" noChangeArrowheads="1"/>
          </p:cNvSpPr>
          <p:nvPr>
            <p:ph type="body" idx="1"/>
          </p:nvPr>
        </p:nvSpPr>
        <p:spPr>
          <a:xfrm>
            <a:off x="250825" y="2644775"/>
            <a:ext cx="6292850" cy="6021388"/>
          </a:xfrm>
        </p:spPr>
        <p:txBody>
          <a:bodyPr/>
          <a:lstStyle/>
          <a:p>
            <a:r>
              <a:rPr lang="en-US"/>
              <a:t>By simplifying, standardizing, virtualizing, and modularizing, IT organizations in enterprises of all sizes can frequently lower their operating costs, improve service levels for the users, increase staff productivity, improve security, and respond much faster to changes in business needs, by consolidating their IT environment. Thus IT Consolidation is often an important step in building a truly Adaptive Enterprise.</a:t>
            </a:r>
            <a:br>
              <a:rPr lang="en-US"/>
            </a:b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9970" name="Rectangle 2"/>
          <p:cNvSpPr>
            <a:spLocks noRot="1" noChangeArrowheads="1" noTextEdit="1"/>
          </p:cNvSpPr>
          <p:nvPr>
            <p:ph type="sldImg"/>
          </p:nvPr>
        </p:nvSpPr>
        <p:spPr>
          <a:xfrm>
            <a:off x="3535363" y="228600"/>
            <a:ext cx="2960687" cy="2220913"/>
          </a:xfrm>
          <a:ln/>
        </p:spPr>
      </p:sp>
      <p:sp>
        <p:nvSpPr>
          <p:cNvPr id="1619971" name="Rectangle 3"/>
          <p:cNvSpPr>
            <a:spLocks noGrp="1" noChangeArrowheads="1"/>
          </p:cNvSpPr>
          <p:nvPr>
            <p:ph type="body" idx="1"/>
          </p:nvPr>
        </p:nvSpPr>
        <p:spPr>
          <a:xfrm>
            <a:off x="250825" y="2644775"/>
            <a:ext cx="6292850" cy="6021388"/>
          </a:xfrm>
        </p:spPr>
        <p:txBody>
          <a:bodyPr/>
          <a:lstStyle/>
          <a:p>
            <a:pPr>
              <a:lnSpc>
                <a:spcPct val="80000"/>
              </a:lnSpc>
            </a:pPr>
            <a:r>
              <a:rPr lang="en-US"/>
              <a:t>HP IT Consolidation Benefits:</a:t>
            </a:r>
          </a:p>
          <a:p>
            <a:pPr lvl="1">
              <a:lnSpc>
                <a:spcPct val="80000"/>
              </a:lnSpc>
            </a:pPr>
            <a:r>
              <a:rPr lang="en-US"/>
              <a:t>These benefits have been achieved our customers and validated by specific ROI case studies. These references have been confirmed by external studies done by analysts such IDC or consulting firms like McKinsey.</a:t>
            </a:r>
          </a:p>
          <a:p>
            <a:pPr>
              <a:lnSpc>
                <a:spcPct val="80000"/>
              </a:lnSpc>
            </a:pPr>
            <a:r>
              <a:rPr lang="en-US"/>
              <a:t>On the cost aspect, doing more with less:</a:t>
            </a:r>
          </a:p>
          <a:p>
            <a:pPr lvl="1">
              <a:lnSpc>
                <a:spcPct val="80000"/>
              </a:lnSpc>
            </a:pPr>
            <a:r>
              <a:rPr lang="en-US"/>
              <a:t>Improve IT Cost Control</a:t>
            </a:r>
          </a:p>
          <a:p>
            <a:pPr lvl="2">
              <a:lnSpc>
                <a:spcPct val="80000"/>
              </a:lnSpc>
            </a:pPr>
            <a:r>
              <a:rPr lang="en-US"/>
              <a:t>Reduce redundancy and Improve resource utilization from 10-20% to 30-40% for a better return on IT asset (reduce CAPEX)</a:t>
            </a:r>
          </a:p>
          <a:p>
            <a:pPr lvl="2">
              <a:lnSpc>
                <a:spcPct val="80000"/>
              </a:lnSpc>
            </a:pPr>
            <a:r>
              <a:rPr lang="en-US"/>
              <a:t>Streamline operations and increase efficiency (reduce OPEX)</a:t>
            </a:r>
          </a:p>
          <a:p>
            <a:pPr lvl="1">
              <a:lnSpc>
                <a:spcPct val="80000"/>
              </a:lnSpc>
            </a:pPr>
            <a:r>
              <a:rPr lang="en-US"/>
              <a:t>Lower TCO (average of 20%)</a:t>
            </a:r>
          </a:p>
          <a:p>
            <a:pPr lvl="2">
              <a:lnSpc>
                <a:spcPct val="80000"/>
              </a:lnSpc>
            </a:pPr>
            <a:r>
              <a:rPr lang="en-US">
                <a:sym typeface="Wingdings" pitchFamily="2" charset="2"/>
              </a:rPr>
              <a:t>Reduce maintenance costs and enable shift resources from maintenance to innovation</a:t>
            </a:r>
            <a:endParaRPr lang="en-US"/>
          </a:p>
          <a:p>
            <a:pPr>
              <a:lnSpc>
                <a:spcPct val="80000"/>
              </a:lnSpc>
            </a:pPr>
            <a:r>
              <a:rPr lang="en-US"/>
              <a:t>From an operation efficiency perspective:</a:t>
            </a:r>
          </a:p>
          <a:p>
            <a:pPr lvl="1">
              <a:lnSpc>
                <a:spcPct val="80000"/>
              </a:lnSpc>
            </a:pPr>
            <a:r>
              <a:rPr lang="en-US"/>
              <a:t>Further increase resources utilization (40-60%) with virtualized and shared resources among businesses</a:t>
            </a:r>
          </a:p>
          <a:p>
            <a:pPr lvl="1">
              <a:lnSpc>
                <a:spcPct val="80000"/>
              </a:lnSpc>
            </a:pPr>
            <a:r>
              <a:rPr lang="en-US"/>
              <a:t>Further improve operational efficiency and move up system admin-to-server ratio to 1-200+</a:t>
            </a:r>
          </a:p>
          <a:p>
            <a:pPr lvl="1">
              <a:lnSpc>
                <a:spcPct val="80000"/>
              </a:lnSpc>
            </a:pPr>
            <a:r>
              <a:rPr lang="en-US"/>
              <a:t>Better manage unplanned downtime and further increase system availability and service levels</a:t>
            </a:r>
          </a:p>
          <a:p>
            <a:pPr lvl="1">
              <a:lnSpc>
                <a:spcPct val="80000"/>
              </a:lnSpc>
            </a:pPr>
            <a:r>
              <a:rPr lang="en-US"/>
              <a:t>Improve scale responsiveness to business changes in a cost effective way</a:t>
            </a:r>
          </a:p>
          <a:p>
            <a:pPr lvl="1">
              <a:lnSpc>
                <a:spcPct val="80000"/>
              </a:lnSpc>
            </a:pPr>
            <a:r>
              <a:rPr lang="en-US"/>
              <a:t>Improve Riot (EVA/IT spending) to best in class</a:t>
            </a:r>
          </a:p>
          <a:p>
            <a:pPr>
              <a:lnSpc>
                <a:spcPct val="80000"/>
              </a:lnSpc>
            </a:pPr>
            <a:r>
              <a:rPr lang="en-US"/>
              <a:t>From a business point of view:</a:t>
            </a:r>
          </a:p>
          <a:p>
            <a:pPr lvl="1">
              <a:lnSpc>
                <a:spcPct val="80000"/>
              </a:lnSpc>
            </a:pPr>
            <a:r>
              <a:rPr lang="en-US"/>
              <a:t>Improve and demonstrate business value of IT</a:t>
            </a:r>
          </a:p>
          <a:p>
            <a:pPr lvl="1">
              <a:lnSpc>
                <a:spcPct val="80000"/>
              </a:lnSpc>
            </a:pPr>
            <a:r>
              <a:rPr lang="en-US"/>
              <a:t>Reduce Time to Value</a:t>
            </a:r>
          </a:p>
          <a:p>
            <a:pPr lvl="2">
              <a:lnSpc>
                <a:spcPct val="80000"/>
              </a:lnSpc>
            </a:pPr>
            <a:r>
              <a:rPr lang="en-US"/>
              <a:t>Move faster from Test &amp; Dev to Prod</a:t>
            </a:r>
          </a:p>
          <a:p>
            <a:pPr lvl="2">
              <a:lnSpc>
                <a:spcPct val="80000"/>
              </a:lnSpc>
            </a:pPr>
            <a:r>
              <a:rPr lang="en-US"/>
              <a:t>Reduce application deployment (in hours)</a:t>
            </a:r>
          </a:p>
          <a:p>
            <a:pPr lvl="2">
              <a:lnSpc>
                <a:spcPct val="80000"/>
              </a:lnSpc>
            </a:pPr>
            <a:r>
              <a:rPr lang="en-US"/>
              <a:t>Reduce project backlog</a:t>
            </a:r>
          </a:p>
          <a:p>
            <a:pPr lvl="1">
              <a:lnSpc>
                <a:spcPct val="80000"/>
              </a:lnSpc>
            </a:pPr>
            <a:r>
              <a:rPr lang="en-US"/>
              <a:t>Improve business and IT operational linkage and increase agility</a:t>
            </a:r>
          </a:p>
          <a:p>
            <a:pPr lvl="1">
              <a:lnSpc>
                <a:spcPct val="80000"/>
              </a:lnSpc>
            </a:pPr>
            <a:r>
              <a:rPr lang="en-US"/>
              <a:t>Increase # and success rate for strategic project</a:t>
            </a:r>
          </a:p>
          <a:p>
            <a:pPr lvl="1">
              <a:lnSpc>
                <a:spcPct val="80000"/>
              </a:lnSpc>
            </a:pPr>
            <a:r>
              <a:rPr lang="en-US"/>
              <a:t>IT spending on innovation (20-30%)</a:t>
            </a:r>
          </a:p>
          <a:p>
            <a:pPr>
              <a:lnSpc>
                <a:spcPct val="80000"/>
              </a:lnSpc>
            </a:pPr>
            <a:endParaRPr lang="en-US"/>
          </a:p>
          <a:p>
            <a:pPr>
              <a:lnSpc>
                <a:spcPct val="80000"/>
              </a:lnSpc>
            </a:pPr>
            <a:r>
              <a:rPr lang="en-US"/>
              <a:t>cBy simplifying, standardizing, virtualizing, and modularizing, IT organizations in enterprises of all sizes can frequently lower their operating costs, improve service levels for the users, increase staff productivity, improve security, and respond much faster to changes in business needs, by consolidating their IT environment. Thus IT Consolidation is often an important step in building a truly Adaptive Enterprise.</a:t>
            </a:r>
            <a:br>
              <a:rPr lang="en-US"/>
            </a:b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7138" name="Rectangle 2"/>
          <p:cNvSpPr>
            <a:spLocks noRot="1" noChangeArrowheads="1" noTextEdit="1"/>
          </p:cNvSpPr>
          <p:nvPr>
            <p:ph type="sldImg"/>
          </p:nvPr>
        </p:nvSpPr>
        <p:spPr>
          <a:xfrm>
            <a:off x="2879725" y="228600"/>
            <a:ext cx="3706813" cy="2779713"/>
          </a:xfrm>
          <a:ln/>
        </p:spPr>
      </p:sp>
      <p:sp>
        <p:nvSpPr>
          <p:cNvPr id="1627139" name="Rectangle 3"/>
          <p:cNvSpPr>
            <a:spLocks noGrp="1" noChangeArrowheads="1"/>
          </p:cNvSpPr>
          <p:nvPr>
            <p:ph type="body" idx="1"/>
          </p:nvPr>
        </p:nvSpPr>
        <p:spPr>
          <a:xfrm>
            <a:off x="250825" y="3255963"/>
            <a:ext cx="6294438" cy="5716587"/>
          </a:xfrm>
          <a:noFill/>
        </p:spPr>
        <p:txBody>
          <a:bodyPr/>
          <a:lstStyle/>
          <a:p>
            <a:pPr>
              <a:buFontTx/>
              <a:buNone/>
            </a:pPr>
            <a:endParaRPr lang="en-US"/>
          </a:p>
          <a:p>
            <a:r>
              <a:rPr lang="en-US"/>
              <a:t>What this picture shows is basically HP’s utility computing services portfolio as has been announced by HPS in a joint fashion in early September of 2005.  </a:t>
            </a:r>
          </a:p>
          <a:p>
            <a:endParaRPr lang="en-US"/>
          </a:p>
          <a:p>
            <a:r>
              <a:rPr lang="en-US"/>
              <a:t>As you can see it shows the customer the complete offering from “build your own utility” to “plug into HP utility.”  It also shows the continuum of some of the parameters that can drive a certain utility solution.  </a:t>
            </a:r>
          </a:p>
          <a:p>
            <a:endParaRPr lang="en-US"/>
          </a:p>
          <a:p>
            <a:r>
              <a:rPr lang="en-US"/>
              <a:t>For example, who will manage the assets; is it HP or is it the customer?  There could be a discussion around where the assets are housed.  Are they housed in an HP data center or are they housed in a customer data center?  There could be a discussion about who physically owns the assets and whose books they are on; whether it’s on the customers’ books, on the HP books or some kind of a lease agreement that is in between.</a:t>
            </a:r>
          </a:p>
          <a:p>
            <a:endParaRPr lang="en-US"/>
          </a:p>
          <a:p>
            <a:r>
              <a:rPr lang="en-US"/>
              <a:t>Based on those parameters you can have a continuum of offerings and as you can see on the left side of the slide, shared services is nicely fitting in this model.  </a:t>
            </a:r>
          </a:p>
          <a:p>
            <a:endParaRPr lang="en-US"/>
          </a:p>
          <a:p>
            <a:r>
              <a:rPr lang="en-US"/>
              <a:t>Specifically, in those areas where customers want to build their own utilities and become internal service providers and want to manage their own assets, they could.  Or they could ask HP to do it and typically would house those utilities in their own data centers and likely they would own or lease the assets from HP. </a:t>
            </a:r>
          </a:p>
          <a:p>
            <a:endParaRPr lang="en-US"/>
          </a:p>
          <a:p>
            <a:r>
              <a:rPr lang="en-US"/>
              <a:t>[Enter any extra notes here; leave the item ID line at the bottom]</a:t>
            </a:r>
          </a:p>
          <a:p>
            <a:endParaRPr lang="en-US"/>
          </a:p>
          <a:p>
            <a:r>
              <a:rPr lang="en-US"/>
              <a:t>Avitage Item ID: {{0538C785-C6C8-48E7-A4B7-F1DC5B9455FF}}</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0210" name="Rectangle 2"/>
          <p:cNvSpPr>
            <a:spLocks noRot="1" noChangeArrowheads="1" noTextEdit="1"/>
          </p:cNvSpPr>
          <p:nvPr>
            <p:ph type="sldImg"/>
          </p:nvPr>
        </p:nvSpPr>
        <p:spPr>
          <a:xfrm>
            <a:off x="1104900" y="696913"/>
            <a:ext cx="4648200" cy="3486150"/>
          </a:xfrm>
          <a:ln/>
        </p:spPr>
      </p:sp>
      <p:sp>
        <p:nvSpPr>
          <p:cNvPr id="1630211" name="Rectangle 3"/>
          <p:cNvSpPr>
            <a:spLocks noGrp="1" noChangeArrowheads="1"/>
          </p:cNvSpPr>
          <p:nvPr>
            <p:ph type="body" idx="1"/>
          </p:nvPr>
        </p:nvSpPr>
        <p:spPr>
          <a:xfrm>
            <a:off x="685800" y="4416425"/>
            <a:ext cx="5486400" cy="4183063"/>
          </a:xfrm>
        </p:spPr>
        <p:txBody>
          <a:bodyPr/>
          <a:lstStyle/>
          <a:p>
            <a:r>
              <a:rPr lang="en-US"/>
              <a:t>From the previous slide we know that the scenarios will guide transformation to a next step, transformation that needs to cover the people, process and technology aspects.</a:t>
            </a:r>
          </a:p>
          <a:p>
            <a:r>
              <a:rPr lang="en-US"/>
              <a:t>Reference architectures not only help to design a future state for the technology aspects of this transformation, they also are great for understanding gaps and overlaps (multiple solutions in place for the same architecture component).  Finally, Reference Architectures will at the basis for the scenarios, describing how the solution will be build.</a:t>
            </a:r>
          </a:p>
          <a:p>
            <a:r>
              <a:rPr lang="en-US" b="1"/>
              <a:t>Transformation differs from optimization</a:t>
            </a:r>
          </a:p>
          <a:p>
            <a:pPr marL="742950" lvl="1" indent="-285750"/>
            <a:r>
              <a:rPr lang="en-US"/>
              <a:t>Optimization is about improving the way things are done or operated today  - optimization seeks for small improvements within the current architecture or approach</a:t>
            </a:r>
          </a:p>
          <a:p>
            <a:pPr marL="742950" lvl="1" indent="-285750"/>
            <a:r>
              <a:rPr lang="en-US"/>
              <a:t>Transformation is about taking a fresh look on how things are done – doing things differently – transformation is looking at different approaches for multiple things</a:t>
            </a:r>
          </a:p>
          <a:p>
            <a:r>
              <a:rPr lang="en-US" b="1"/>
              <a:t>“New projects” are a simplified form of transformation</a:t>
            </a:r>
          </a:p>
          <a:p>
            <a:pPr marL="742950" lvl="1" indent="-285750"/>
            <a:r>
              <a:rPr lang="en-US"/>
              <a:t>Analysis of current environment may be minimal or none</a:t>
            </a:r>
          </a:p>
          <a:p>
            <a:pPr marL="742950" lvl="1" indent="-285750"/>
            <a:r>
              <a:rPr lang="en-US"/>
              <a:t>Migration step may not be needed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2258" name="Rectangle 2"/>
          <p:cNvSpPr>
            <a:spLocks noRot="1" noChangeArrowheads="1" noTextEdit="1"/>
          </p:cNvSpPr>
          <p:nvPr>
            <p:ph type="sldImg"/>
          </p:nvPr>
        </p:nvSpPr>
        <p:spPr>
          <a:ln/>
        </p:spPr>
      </p:sp>
      <p:sp>
        <p:nvSpPr>
          <p:cNvPr id="1632259" name="Rectangle 3"/>
          <p:cNvSpPr>
            <a:spLocks noGrp="1" noChangeArrowheads="1"/>
          </p:cNvSpPr>
          <p:nvPr>
            <p:ph type="body" idx="1"/>
          </p:nvPr>
        </p:nvSpPr>
        <p:spPr>
          <a:noFill/>
        </p:spPr>
        <p:txBody>
          <a:bodyPr/>
          <a:lstStyle/>
          <a:p>
            <a:r>
              <a:rPr lang="en-US"/>
              <a:t>AIMM is used first to establish the current state of the IT infrastructure, and then to define where the required target state should be for each metric for a given IT organization.</a:t>
            </a:r>
          </a:p>
          <a:p>
            <a:r>
              <a:rPr lang="en-US"/>
              <a:t>The infrastructure’s current state and desired state is rated against five stages of maturity in each of the domains: Stage 1 – Compartmentalized (least mature); Stage 2 – Standardized; Stage 3 – Optimized; Stage 4 – Service Oriented; Stage 5 – Adaptive, Shared Infrastructure (most mature)  </a:t>
            </a:r>
          </a:p>
          <a:p>
            <a:r>
              <a:rPr lang="en-US"/>
              <a:t>The next step is to identify the priorities in terms of which metrics are most important to make progress on in a given timeframe. This information will then provide a specific roadmap towards an adaptive infrastructure for a given IT organization, and for which specific metrics exist to measure progress towards that goal.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4306" name="Rectangle 2"/>
          <p:cNvSpPr>
            <a:spLocks noRot="1" noChangeArrowheads="1" noTextEdit="1"/>
          </p:cNvSpPr>
          <p:nvPr>
            <p:ph type="sldImg"/>
          </p:nvPr>
        </p:nvSpPr>
        <p:spPr>
          <a:ln/>
        </p:spPr>
      </p:sp>
      <p:sp>
        <p:nvSpPr>
          <p:cNvPr id="1634307" name="Rectangle 3"/>
          <p:cNvSpPr>
            <a:spLocks noGrp="1" noChangeArrowheads="1"/>
          </p:cNvSpPr>
          <p:nvPr>
            <p:ph type="body" idx="1"/>
          </p:nvPr>
        </p:nvSpPr>
        <p:spPr>
          <a:noFill/>
        </p:spPr>
        <p:txBody>
          <a:bodyPr/>
          <a:lstStyle/>
          <a:p>
            <a:pPr marL="228600" indent="-228600"/>
            <a:r>
              <a:rPr lang="en-US" sz="1400"/>
              <a:t>Transformation is about doing things differently – </a:t>
            </a:r>
            <a:r>
              <a:rPr lang="en-US" sz="1400" b="1"/>
              <a:t>not more of the same</a:t>
            </a:r>
          </a:p>
          <a:p>
            <a:pPr marL="228600" indent="-228600"/>
            <a:r>
              <a:rPr lang="en-US" sz="1400"/>
              <a:t>Transformation requires investment – prepare a good business case</a:t>
            </a:r>
          </a:p>
          <a:p>
            <a:pPr marL="423863" lvl="1" indent="-190500"/>
            <a:r>
              <a:rPr lang="en-US" sz="1200"/>
              <a:t>Good means: not just IT or cost advantages but a good balance with real advantages to the business. Example: HP-IT included the enterprise data warehouse which about more and better information to more people (not less)</a:t>
            </a:r>
          </a:p>
          <a:p>
            <a:pPr marL="423863" lvl="1" indent="-190500"/>
            <a:r>
              <a:rPr lang="en-US" sz="1200"/>
              <a:t>Be prepared to take it to the board: a new data center cost &gt;$100M</a:t>
            </a:r>
          </a:p>
          <a:p>
            <a:pPr marL="228600" indent="-228600"/>
            <a:r>
              <a:rPr lang="en-US" sz="1400"/>
              <a:t>Determining right scope and strategy early</a:t>
            </a:r>
          </a:p>
          <a:p>
            <a:pPr marL="423863" lvl="1" indent="-190500"/>
            <a:r>
              <a:rPr lang="en-US" sz="1200"/>
              <a:t>Not every customer is willing and/or able to handle the scope and magnitude that HP-IT is taking</a:t>
            </a:r>
          </a:p>
          <a:p>
            <a:pPr marL="423863" lvl="1" indent="-190500"/>
            <a:r>
              <a:rPr lang="en-US" sz="1200"/>
              <a:t>Having a scope framework is key to identify the right projects and your capabilities to execute them (with eventual help)</a:t>
            </a:r>
          </a:p>
          <a:p>
            <a:pPr marL="423863" lvl="1" indent="-190500"/>
            <a:r>
              <a:rPr lang="en-US" sz="1200"/>
              <a:t>Work with HP, using our framework, to outline a scope that is working for you</a:t>
            </a:r>
          </a:p>
          <a:p>
            <a:pPr marL="423863" lvl="1" indent="-190500"/>
            <a:r>
              <a:rPr lang="en-US" sz="1200"/>
              <a:t>You may want to selectively outsource certain activities (e.g. printer or desktop management) to focus more of your resources on the transformation</a:t>
            </a:r>
          </a:p>
          <a:p>
            <a:pPr marL="228600" indent="-228600"/>
            <a:r>
              <a:rPr lang="en-US" sz="1400"/>
              <a:t>Once you get the approval, it is all about execution - delivering the promised value while minimizing</a:t>
            </a:r>
          </a:p>
          <a:p>
            <a:pPr marL="423863" lvl="1" indent="-190500"/>
            <a:r>
              <a:rPr lang="en-US" sz="1200"/>
              <a:t>It is not often that IT gets this level of executive attention.  They can not afford to fail</a:t>
            </a:r>
          </a:p>
          <a:p>
            <a:pPr marL="423863" lvl="1" indent="-190500"/>
            <a:r>
              <a:rPr lang="en-US" sz="1200"/>
              <a:t>Be sure to get best practices in executing a project of this size, where it is ROI realization ,project management, architecture assistance, IT process help, tools implementation (e.g. get help from HP)</a:t>
            </a:r>
          </a:p>
          <a:p>
            <a:pPr marL="228600" indent="-228600"/>
            <a:r>
              <a:rPr lang="en-US" sz="1400"/>
              <a:t>Timing is crucial and the time is right - IT being more strategic</a:t>
            </a:r>
          </a:p>
          <a:p>
            <a:pPr marL="423863" lvl="1" indent="-190500"/>
            <a:r>
              <a:rPr lang="en-US" sz="1200"/>
              <a:t>The best plan at the wrong time, achieves nothing</a:t>
            </a:r>
          </a:p>
          <a:p>
            <a:pPr marL="228600" indent="-228600"/>
            <a:endParaRPr lang="en-US" sz="1400"/>
          </a:p>
          <a:p>
            <a:pPr marL="228600" indent="-228600"/>
            <a:endParaRPr lang="en-US" sz="1400" b="1"/>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378" name="Rectangle 2"/>
          <p:cNvSpPr>
            <a:spLocks noRot="1" noChangeArrowheads="1" noTextEdit="1"/>
          </p:cNvSpPr>
          <p:nvPr>
            <p:ph type="sldImg"/>
          </p:nvPr>
        </p:nvSpPr>
        <p:spPr>
          <a:ln/>
        </p:spPr>
      </p:sp>
      <p:sp>
        <p:nvSpPr>
          <p:cNvPr id="1637379" name="Rectangle 3"/>
          <p:cNvSpPr>
            <a:spLocks noGrp="1" noChangeArrowheads="1"/>
          </p:cNvSpPr>
          <p:nvPr>
            <p:ph type="body" idx="1"/>
          </p:nvPr>
        </p:nvSpPr>
        <p:spPr>
          <a:xfrm>
            <a:off x="250825" y="3254375"/>
            <a:ext cx="6292850" cy="5413375"/>
          </a:xfrm>
        </p:spPr>
        <p:txBody>
          <a:bodyPr/>
          <a:lstStyle/>
          <a:p>
            <a:pPr marL="228600" indent="-228600">
              <a:buFontTx/>
              <a:buNone/>
            </a:pPr>
            <a:endParaRPr lang="en-US" sz="800">
              <a:solidFill>
                <a:srgbClr val="50505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26" name="Rectangle 2"/>
          <p:cNvSpPr>
            <a:spLocks noRot="1" noChangeArrowheads="1" noTextEdit="1"/>
          </p:cNvSpPr>
          <p:nvPr>
            <p:ph type="sldImg"/>
          </p:nvPr>
        </p:nvSpPr>
        <p:spPr>
          <a:xfrm>
            <a:off x="4660900" y="642938"/>
            <a:ext cx="1854200" cy="1390650"/>
          </a:xfrm>
          <a:ln/>
        </p:spPr>
      </p:sp>
      <p:sp>
        <p:nvSpPr>
          <p:cNvPr id="1639427" name="Rectangle 3"/>
          <p:cNvSpPr>
            <a:spLocks noGrp="1" noChangeArrowheads="1"/>
          </p:cNvSpPr>
          <p:nvPr>
            <p:ph type="body" idx="1"/>
          </p:nvPr>
        </p:nvSpPr>
        <p:spPr>
          <a:xfrm>
            <a:off x="333375" y="2154238"/>
            <a:ext cx="6265863" cy="6426200"/>
          </a:xfrm>
          <a:noFill/>
        </p:spPr>
        <p:txBody>
          <a:bodyPr lIns="87177" tIns="43586" rIns="87177" bIns="43586"/>
          <a:lstStyle/>
          <a:p>
            <a:r>
              <a:rPr lang="en-US"/>
              <a:t>Many CIOs are recognizing that they need a new operating model to address the issues they face.  They are moving to a Shared Services model, where they have a supplier-consumer model with their lines of business.  By acting as a supplier and recognizing the lines of business as their customer – they are giving control back to the lines of business while still reaping the benefits of centralization.</a:t>
            </a:r>
          </a:p>
          <a:p>
            <a:r>
              <a:rPr lang="en-US"/>
              <a:t>While customers may have a more advanced vision of their desired state, the reality is that most are still mainly a cost center.  That means a more step-wise transformation is recommended</a:t>
            </a:r>
          </a:p>
          <a:p>
            <a:r>
              <a:rPr lang="en-US"/>
              <a:t>The shared services organization introduces new skills and concepts that allow the IT organization to advance in maturity:</a:t>
            </a:r>
          </a:p>
          <a:p>
            <a:pPr lvl="1"/>
            <a:r>
              <a:rPr lang="en-US"/>
              <a:t>By acting like a business, IT starts to better understand the business as it acquires new skills to assess value (price vs. cost), market, sell and plan (service catalog) services</a:t>
            </a:r>
          </a:p>
          <a:p>
            <a:pPr lvl="1"/>
            <a:r>
              <a:rPr lang="en-US"/>
              <a:t>By creating services that are shared between businesses, IT is gaining architecture, persuading and facilitation skills.  It need to bring businesses together to drive to common architectures and services.  IT learns to become a “change agent”</a:t>
            </a:r>
          </a:p>
          <a:p>
            <a:pPr lvl="1"/>
            <a:r>
              <a:rPr lang="en-US"/>
              <a:t>Through real service based SLA’s (vs. technical SLA’s) IT organizations learn about end-to-end service management and accountability</a:t>
            </a:r>
          </a:p>
          <a:p>
            <a:r>
              <a:rPr lang="en-US"/>
              <a:t>IT Shared Service organizations and models are also the most cost effective models, allowing transformation of the IT budget spending model from 80% maintenance, to a more balanced 50% maintenance and 50% innovation.</a:t>
            </a:r>
          </a:p>
          <a:p>
            <a:r>
              <a:rPr lang="en-US"/>
              <a:t>This extra innovation budget, will allow IT to start the journey to becoming a business technology innovation center.  Note that IT will </a:t>
            </a:r>
            <a:r>
              <a:rPr lang="en-US" b="1"/>
              <a:t>not become a business innovator, </a:t>
            </a:r>
            <a:r>
              <a:rPr lang="en-US"/>
              <a:t>that remains the role of the business.   But, as business innovation relies more and more on technology innovation, IT will have more bandwidth and resources aligned to innovation</a:t>
            </a:r>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474" name="Rectangle 2"/>
          <p:cNvSpPr>
            <a:spLocks noGrp="1" noRot="1" noChangeAspect="1" noChangeArrowheads="1" noTextEdit="1"/>
          </p:cNvSpPr>
          <p:nvPr>
            <p:ph type="sldImg"/>
          </p:nvPr>
        </p:nvSpPr>
        <p:spPr>
          <a:xfrm>
            <a:off x="3116263" y="279400"/>
            <a:ext cx="2967037" cy="2225675"/>
          </a:xfrm>
          <a:ln/>
        </p:spPr>
      </p:sp>
      <p:sp>
        <p:nvSpPr>
          <p:cNvPr id="1641475" name="Rectangle 3"/>
          <p:cNvSpPr>
            <a:spLocks noGrp="1" noChangeArrowheads="1"/>
          </p:cNvSpPr>
          <p:nvPr>
            <p:ph type="body" idx="1"/>
          </p:nvPr>
        </p:nvSpPr>
        <p:spPr>
          <a:xfrm>
            <a:off x="661988" y="1989138"/>
            <a:ext cx="5489575" cy="4183062"/>
          </a:xfrm>
          <a:noFill/>
        </p:spPr>
        <p:txBody>
          <a:bodyPr lIns="89940" tIns="44970" rIns="89940" bIns="44970"/>
          <a:lstStyle/>
          <a:p>
            <a:pPr>
              <a:buFontTx/>
              <a:buNone/>
            </a:pPr>
            <a:r>
              <a:rPr lang="en-US" sz="1000" b="1">
                <a:solidFill>
                  <a:schemeClr val="accent1"/>
                </a:solidFill>
              </a:rPr>
              <a:t>There are several key business challenges that CIOs have to deal with around managing the IT portfolio to meet demands from the business. </a:t>
            </a:r>
          </a:p>
          <a:p>
            <a:r>
              <a:rPr lang="en-US" sz="1000" b="1">
                <a:solidFill>
                  <a:schemeClr val="accent1"/>
                </a:solidFill>
              </a:rPr>
              <a:t>Key Business Challenges for CIOs</a:t>
            </a:r>
          </a:p>
          <a:p>
            <a:r>
              <a:rPr lang="en-US" sz="1000"/>
              <a:t>Reduce operational risk from project failure and not meeting business expectations</a:t>
            </a:r>
          </a:p>
          <a:p>
            <a:r>
              <a:rPr lang="en-US" sz="1000"/>
              <a:t>Need to deliver IT projects that enable business growth and improve competitiveness with measurable ROI</a:t>
            </a:r>
          </a:p>
          <a:p>
            <a:r>
              <a:rPr lang="en-US" sz="1000"/>
              <a:t>Need to improve quality and availability of IT and business services and increase end-user customer satisfaction</a:t>
            </a:r>
          </a:p>
          <a:p>
            <a:r>
              <a:rPr lang="en-US" sz="1000"/>
              <a:t>Need to consolidate and rationalize all IT and business service demand though a centralized mechanism</a:t>
            </a:r>
          </a:p>
          <a:p>
            <a:endParaRPr lang="en-US" sz="1000" b="1">
              <a:solidFill>
                <a:schemeClr val="accent1"/>
              </a:solidFill>
            </a:endParaRPr>
          </a:p>
          <a:p>
            <a:r>
              <a:rPr lang="en-US" sz="1000" b="1">
                <a:solidFill>
                  <a:schemeClr val="accent1"/>
                </a:solidFill>
              </a:rPr>
              <a:t>As a CIO, you know about the business demands.  You also have to manage the execution to meet the supply which have a separate set of challenges: </a:t>
            </a:r>
            <a:endParaRPr lang="en-US" sz="1000">
              <a:solidFill>
                <a:schemeClr val="accent1"/>
              </a:solidFill>
            </a:endParaRPr>
          </a:p>
          <a:p>
            <a:r>
              <a:rPr lang="en-US" altLang="ja-JP" sz="1000"/>
              <a:t>An inability to obtain aggregate, manage and report on all the demand placed on IT, </a:t>
            </a:r>
          </a:p>
          <a:p>
            <a:r>
              <a:rPr lang="en-US" altLang="ja-JP" sz="1000"/>
              <a:t>Need accurate source of the truth across all IT functions, including applications and infrastructure</a:t>
            </a:r>
          </a:p>
          <a:p>
            <a:r>
              <a:rPr lang="en-US" altLang="ja-JP" sz="1000"/>
              <a:t>Lack visibility into IT demand and available resources to properly plan their resource utilization </a:t>
            </a:r>
          </a:p>
          <a:p>
            <a:r>
              <a:rPr lang="en-US" altLang="ja-JP" sz="1000"/>
              <a:t>Usage of multiple disparate tools like inhibits communication and alignment to meet new business goals </a:t>
            </a:r>
          </a:p>
          <a:p>
            <a:pPr>
              <a:buFontTx/>
              <a:buNone/>
            </a:pPr>
            <a:endParaRPr lang="en-US" sz="10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3522" name="Rectangle 2"/>
          <p:cNvSpPr>
            <a:spLocks noRot="1" noChangeArrowheads="1" noTextEdit="1"/>
          </p:cNvSpPr>
          <p:nvPr>
            <p:ph type="sldImg"/>
          </p:nvPr>
        </p:nvSpPr>
        <p:spPr>
          <a:ln/>
        </p:spPr>
      </p:sp>
      <p:sp>
        <p:nvSpPr>
          <p:cNvPr id="1643523" name="Rectangle 3"/>
          <p:cNvSpPr>
            <a:spLocks noGrp="1" noChangeArrowheads="1"/>
          </p:cNvSpPr>
          <p:nvPr>
            <p:ph type="body" idx="1"/>
          </p:nvPr>
        </p:nvSpPr>
        <p:spPr>
          <a:xfrm>
            <a:off x="250825" y="3254375"/>
            <a:ext cx="6292850" cy="5413375"/>
          </a:xfrm>
          <a:noFill/>
        </p:spPr>
        <p:txBody>
          <a:bodyPr/>
          <a:lstStyle/>
          <a:p>
            <a:r>
              <a:rPr lang="en-US"/>
              <a:t>HP helps customers improve business growth and competitiveness by providing a solution with the right governance, processes and products to improve the management of the IT project portfolio, resources and business services. Using HP Demand and Portfolio Management solutions, customers deliver against IT and business service demands, ensure IT meets business expectations, and reduce the risk of project failure. HP delivers these business outcomes by providing a complete Demand and Portfolio Management solution based on industry standards and best practices that span people, process and technology .  </a:t>
            </a:r>
          </a:p>
          <a:p>
            <a:endParaRPr lang="en-US"/>
          </a:p>
          <a:p>
            <a:r>
              <a:rPr lang="en-US"/>
              <a:t>HP services including consulting focused on IT Governance, process design, PPM Software design and implementation, project management and education services </a:t>
            </a:r>
          </a:p>
          <a:p>
            <a:endParaRPr lang="en-US"/>
          </a:p>
          <a:p>
            <a:r>
              <a:rPr lang="en-US"/>
              <a:t>HP Software’s PPM Center includes multiple modules and integration with HP ServiceCenter for an end-to-end solution across the service lifecycle.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6594" name="Rectangle 2"/>
          <p:cNvSpPr>
            <a:spLocks noRot="1" noChangeArrowheads="1" noTextEdit="1"/>
          </p:cNvSpPr>
          <p:nvPr>
            <p:ph type="sldImg"/>
          </p:nvPr>
        </p:nvSpPr>
        <p:spPr>
          <a:xfrm>
            <a:off x="1330325" y="357188"/>
            <a:ext cx="4198938" cy="3149600"/>
          </a:xfrm>
          <a:ln/>
        </p:spPr>
      </p:sp>
      <p:sp>
        <p:nvSpPr>
          <p:cNvPr id="1646595" name="Rectangle 3"/>
          <p:cNvSpPr>
            <a:spLocks noGrp="1" noChangeArrowheads="1"/>
          </p:cNvSpPr>
          <p:nvPr>
            <p:ph type="body" idx="1"/>
          </p:nvPr>
        </p:nvSpPr>
        <p:spPr>
          <a:xfrm>
            <a:off x="523875" y="3502025"/>
            <a:ext cx="5799138" cy="4341813"/>
          </a:xfrm>
          <a:noFill/>
        </p:spPr>
        <p:txBody>
          <a:bodyPr/>
          <a:lstStyle/>
          <a:p>
            <a:pPr>
              <a:lnSpc>
                <a:spcPct val="70000"/>
              </a:lnSpc>
            </a:pPr>
            <a:r>
              <a:rPr lang="en-US" sz="900"/>
              <a:t>Over the years, ITIL, the industry best practice for service management, has evolved to support the needs of IT and its ever changing relationship with the business.</a:t>
            </a:r>
          </a:p>
          <a:p>
            <a:pPr>
              <a:lnSpc>
                <a:spcPct val="70000"/>
              </a:lnSpc>
            </a:pPr>
            <a:r>
              <a:rPr lang="en-US" sz="900"/>
              <a:t>Over the last 2 decades, we have seen a radical change in the way the IT organization operates. This change has been mainly driven by the need for the IT organization to deliver concrete value to the business.</a:t>
            </a:r>
          </a:p>
          <a:p>
            <a:pPr>
              <a:lnSpc>
                <a:spcPct val="70000"/>
              </a:lnSpc>
            </a:pPr>
            <a:endParaRPr lang="en-US" sz="900"/>
          </a:p>
          <a:p>
            <a:pPr>
              <a:lnSpc>
                <a:spcPct val="70000"/>
              </a:lnSpc>
            </a:pPr>
            <a:r>
              <a:rPr lang="en-US" sz="900"/>
              <a:t>In the early 80’s  IT was seen as a Technology Provider, the focus was on Stability and Cost Control….It was the era of IT Infrastructure Management… IT were technical experts etc…</a:t>
            </a:r>
          </a:p>
          <a:p>
            <a:pPr>
              <a:lnSpc>
                <a:spcPct val="70000"/>
              </a:lnSpc>
            </a:pPr>
            <a:endParaRPr lang="en-US" sz="900"/>
          </a:p>
          <a:p>
            <a:pPr>
              <a:lnSpc>
                <a:spcPct val="70000"/>
              </a:lnSpc>
            </a:pPr>
            <a:r>
              <a:rPr lang="en-US" sz="900"/>
              <a:t>Then came IT as a Service Provider and the era of IT Service Management. The focus was on Supply and Demand and in particular the positioning of IT as a service provider…Operation Level Agreements and Service Level Agreements starting flourishing inside the enterprise…and IT was in large still perceived as a cost center, an expense to control…. Although I used the past tense, this is where most of our customers are, with different degree of maturity.</a:t>
            </a:r>
          </a:p>
          <a:p>
            <a:pPr>
              <a:lnSpc>
                <a:spcPct val="70000"/>
              </a:lnSpc>
            </a:pPr>
            <a:endParaRPr lang="en-US" sz="900"/>
          </a:p>
          <a:p>
            <a:pPr>
              <a:lnSpc>
                <a:spcPct val="70000"/>
              </a:lnSpc>
            </a:pPr>
            <a:r>
              <a:rPr lang="en-US" sz="900"/>
              <a:t>The next step in the maturity spectrum is to move from a Service Provider to a Strategic Partner, that is that IT becomes a fundamental differentiator for business growth. IT extends beyond its role of service provider by becoming an enabler for new business creation (e-commerce) or for better ways of doing business (RFID). Here IT budgets are driven by business strategy….</a:t>
            </a:r>
          </a:p>
          <a:p>
            <a:pPr>
              <a:lnSpc>
                <a:spcPct val="70000"/>
              </a:lnSpc>
            </a:pPr>
            <a:endParaRPr lang="en-US" sz="900"/>
          </a:p>
          <a:p>
            <a:pPr>
              <a:lnSpc>
                <a:spcPct val="70000"/>
              </a:lnSpc>
            </a:pPr>
            <a:r>
              <a:rPr lang="en-US" sz="900"/>
              <a:t>As mentioned before, ITIL has evolved with the demands of the industry.</a:t>
            </a:r>
          </a:p>
          <a:p>
            <a:pPr marL="742950" lvl="1" indent="-285750">
              <a:lnSpc>
                <a:spcPct val="70000"/>
              </a:lnSpc>
            </a:pPr>
            <a:r>
              <a:rPr lang="en-US" sz="800"/>
              <a:t>ITIL v1 was initially focused on best practice for IT management. How to keep the systems running and best practice in operational procedures. </a:t>
            </a:r>
          </a:p>
          <a:p>
            <a:pPr marL="742950" lvl="1" indent="-285750">
              <a:lnSpc>
                <a:spcPct val="70000"/>
              </a:lnSpc>
            </a:pPr>
            <a:r>
              <a:rPr lang="en-US" sz="800"/>
              <a:t>In contrast, ITIL v2 was still operations focused, but more focused on how services are managed rather than how the IT was maintained. HP embraced ITIL as a best practice for running operations. We developed our reference model to supplement ITIL v2, and continue to help customers implement ITIL v2 processes.</a:t>
            </a:r>
          </a:p>
          <a:p>
            <a:pPr marL="742950" lvl="1" indent="-285750">
              <a:lnSpc>
                <a:spcPct val="70000"/>
              </a:lnSpc>
            </a:pPr>
            <a:r>
              <a:rPr lang="en-US" sz="800"/>
              <a:t>ITIL V3 is focused on how business and IT can improve alignment to achieve business goals.  This can be achieved with a complete lifecycle of services beyond IT operations extending into applications and IT strategy.  The lifecycle begins with service strategy, then design, transition, operations and continuous improvement. </a:t>
            </a:r>
          </a:p>
          <a:p>
            <a:pPr>
              <a:lnSpc>
                <a:spcPct val="70000"/>
              </a:lnSpc>
            </a:pPr>
            <a:r>
              <a:rPr lang="en-US" sz="900"/>
              <a:t>HP has embraced ITIL as a key foundation for our service management solutions.  </a:t>
            </a:r>
          </a:p>
          <a:p>
            <a:pPr marL="742950" lvl="1" indent="-285750">
              <a:lnSpc>
                <a:spcPct val="70000"/>
              </a:lnSpc>
            </a:pPr>
            <a:r>
              <a:rPr lang="en-US" sz="800"/>
              <a:t>We see ITIL v3 as extending the scope of ITIL, embracing both IT and Business service management, linking strategy, applications and operations in a similar way to our solutions.</a:t>
            </a:r>
          </a:p>
          <a:p>
            <a:pPr marL="742950" lvl="1" indent="-285750">
              <a:lnSpc>
                <a:spcPct val="70000"/>
              </a:lnSpc>
            </a:pPr>
            <a:r>
              <a:rPr lang="en-US" sz="800"/>
              <a:t>This should not be a big surprise since HP is a major contributor to ITIL v3, as we were in version 1 and 2.  HP has 5 authors to the refresh project including the IT Operations book, the Glossary and process models.   This is a prime example of continual support of ITIL which began with ITIL V1 &amp; 2 and HP’s contribution to the service management community.  </a:t>
            </a:r>
          </a:p>
          <a:p>
            <a:pPr>
              <a:lnSpc>
                <a:spcPct val="70000"/>
              </a:lnSpc>
            </a:pPr>
            <a:endParaRPr lang="en-US" sz="900"/>
          </a:p>
          <a:p>
            <a:pPr>
              <a:lnSpc>
                <a:spcPct val="70000"/>
              </a:lnSpc>
              <a:buFontTx/>
              <a:buNone/>
            </a:pPr>
            <a:endParaRPr lang="en-US" sz="9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42" name="Rectangle 2"/>
          <p:cNvSpPr>
            <a:spLocks noRot="1" noChangeArrowheads="1" noTextEdit="1"/>
          </p:cNvSpPr>
          <p:nvPr>
            <p:ph type="sldImg"/>
          </p:nvPr>
        </p:nvSpPr>
        <p:spPr>
          <a:xfrm>
            <a:off x="2876550" y="230188"/>
            <a:ext cx="3705225" cy="2778125"/>
          </a:xfrm>
          <a:ln/>
        </p:spPr>
      </p:sp>
      <p:sp>
        <p:nvSpPr>
          <p:cNvPr id="1648643" name="Rectangle 3"/>
          <p:cNvSpPr>
            <a:spLocks noGrp="1" noChangeArrowheads="1"/>
          </p:cNvSpPr>
          <p:nvPr>
            <p:ph type="body" idx="1"/>
          </p:nvPr>
        </p:nvSpPr>
        <p:spPr>
          <a:xfrm>
            <a:off x="250825" y="3254375"/>
            <a:ext cx="6292850" cy="1803400"/>
          </a:xfrm>
          <a:noFill/>
        </p:spPr>
        <p:txBody>
          <a:bodyPr/>
          <a:lstStyle/>
          <a:p>
            <a:r>
              <a:rPr lang="nl-NL"/>
              <a:t>Main points: In the complexity of today’s IT:</a:t>
            </a:r>
          </a:p>
          <a:p>
            <a:pPr marL="742950" lvl="1" indent="-285750"/>
            <a:r>
              <a:rPr lang="nl-NL"/>
              <a:t>Need business and IT aligned for business goals</a:t>
            </a:r>
          </a:p>
          <a:p>
            <a:pPr marL="742950" lvl="1" indent="-285750"/>
            <a:r>
              <a:rPr lang="nl-NL"/>
              <a:t>Planned demand – business needs to lead with demand</a:t>
            </a:r>
          </a:p>
          <a:p>
            <a:pPr marL="742950" lvl="1" indent="-285750"/>
            <a:r>
              <a:rPr lang="nl-NL"/>
              <a:t>The Service is in the middle – service is a constant</a:t>
            </a:r>
          </a:p>
          <a:p>
            <a:pPr marL="742950" lvl="1" indent="-285750"/>
            <a:r>
              <a:rPr lang="nl-NL"/>
              <a:t>A service-centric approach is critical to leverage all assets across IT architecture, including integrating in-sourcing and outsourcing models.  The service will enable IT to provide supply efficiently to help satisfy business demands.  </a:t>
            </a:r>
          </a:p>
          <a:p>
            <a:endParaRPr lang="nl-N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0690" name="Rectangle 2"/>
          <p:cNvSpPr>
            <a:spLocks noRot="1" noChangeArrowheads="1" noTextEdit="1"/>
          </p:cNvSpPr>
          <p:nvPr>
            <p:ph type="sldImg"/>
          </p:nvPr>
        </p:nvSpPr>
        <p:spPr>
          <a:xfrm>
            <a:off x="4386263" y="517525"/>
            <a:ext cx="2306637" cy="1730375"/>
          </a:xfrm>
          <a:ln/>
        </p:spPr>
      </p:sp>
      <p:sp>
        <p:nvSpPr>
          <p:cNvPr id="1650691" name="Rectangle 3"/>
          <p:cNvSpPr>
            <a:spLocks noGrp="1" noChangeArrowheads="1"/>
          </p:cNvSpPr>
          <p:nvPr>
            <p:ph type="body" idx="1"/>
          </p:nvPr>
        </p:nvSpPr>
        <p:spPr>
          <a:xfrm>
            <a:off x="234950" y="2478088"/>
            <a:ext cx="6403975" cy="592137"/>
          </a:xfrm>
          <a:noFill/>
        </p:spPr>
        <p:txBody>
          <a:bodyPr/>
          <a:lstStyle/>
          <a:p>
            <a:pPr>
              <a:lnSpc>
                <a:spcPct val="70000"/>
              </a:lnSpc>
            </a:pPr>
            <a:r>
              <a:rPr lang="en-US" sz="800"/>
              <a:t>HP provides a complete Service Management portfolio with integrated solutions including HP Services and HP Software.  </a:t>
            </a:r>
          </a:p>
          <a:p>
            <a:pPr>
              <a:lnSpc>
                <a:spcPct val="70000"/>
              </a:lnSpc>
            </a:pPr>
            <a:r>
              <a:rPr lang="en-US" sz="800"/>
              <a:t>This portfolio embraces ITIL V3 covering “traditional ITSM” in the operations domain and extending into applications and strategy.  Solutions: </a:t>
            </a:r>
          </a:p>
          <a:p>
            <a:pPr>
              <a:lnSpc>
                <a:spcPct val="70000"/>
              </a:lnSpc>
              <a:spcAft>
                <a:spcPct val="5000"/>
              </a:spcAft>
              <a:buClrTx/>
              <a:buFontTx/>
              <a:buNone/>
            </a:pPr>
            <a:endParaRPr lang="en-US" sz="500" b="1">
              <a:solidFill>
                <a:schemeClr val="bg1"/>
              </a:solidFill>
              <a:latin typeface="Futura Hv" pitchFamily="34" charset="0"/>
            </a:endParaRPr>
          </a:p>
          <a:p>
            <a:pPr>
              <a:lnSpc>
                <a:spcPct val="70000"/>
              </a:lnSpc>
              <a:spcAft>
                <a:spcPct val="5000"/>
              </a:spcAft>
              <a:buClrTx/>
              <a:buFontTx/>
              <a:buNone/>
            </a:pPr>
            <a:r>
              <a:rPr lang="en-US" sz="500" b="1">
                <a:solidFill>
                  <a:schemeClr val="bg1"/>
                </a:solidFill>
                <a:latin typeface="Futura Hv" pitchFamily="34" charset="0"/>
              </a:rPr>
              <a:t>ITIL V3 – New Service Management</a:t>
            </a:r>
          </a:p>
          <a:p>
            <a:pPr>
              <a:lnSpc>
                <a:spcPct val="70000"/>
              </a:lnSpc>
              <a:spcAft>
                <a:spcPct val="5000"/>
              </a:spcAft>
              <a:buClrTx/>
              <a:buFontTx/>
              <a:buNone/>
            </a:pPr>
            <a:r>
              <a:rPr lang="en-US" sz="500" b="1">
                <a:solidFill>
                  <a:schemeClr val="bg1"/>
                </a:solidFill>
                <a:latin typeface="Futura Hv" pitchFamily="34" charset="0"/>
              </a:rPr>
              <a:t>Demand and Portfolio Management</a:t>
            </a:r>
            <a:r>
              <a:rPr lang="en-US" sz="500">
                <a:solidFill>
                  <a:schemeClr val="bg1"/>
                </a:solidFill>
                <a:latin typeface="Futura Hv" pitchFamily="34" charset="0"/>
              </a:rPr>
              <a:t> - H</a:t>
            </a:r>
            <a:r>
              <a:rPr lang="en-US" sz="500"/>
              <a:t>elp customers with the governance, processes and tools associated with Demand and Portfolio Management, thereby supporting the integration of IT and the Business.</a:t>
            </a:r>
          </a:p>
          <a:p>
            <a:pPr>
              <a:lnSpc>
                <a:spcPct val="70000"/>
              </a:lnSpc>
              <a:spcAft>
                <a:spcPct val="5000"/>
              </a:spcAft>
              <a:buClrTx/>
              <a:buFontTx/>
              <a:buNone/>
            </a:pPr>
            <a:r>
              <a:rPr lang="en-US" sz="500" b="1">
                <a:solidFill>
                  <a:schemeClr val="bg1"/>
                </a:solidFill>
                <a:latin typeface="Futura Hv" pitchFamily="34" charset="0"/>
              </a:rPr>
              <a:t>Business Service Management</a:t>
            </a:r>
            <a:r>
              <a:rPr lang="en-US" sz="500">
                <a:solidFill>
                  <a:schemeClr val="bg1"/>
                </a:solidFill>
                <a:latin typeface="Futura Hv" pitchFamily="34" charset="0"/>
              </a:rPr>
              <a:t> - </a:t>
            </a:r>
            <a:r>
              <a:rPr lang="en-US" sz="500"/>
              <a:t>Helping customers implement the process and tools required to get real-time insight into their business process execution and how this relates to the impact IT has on the business ,highlighting IT contribution to the business and help the alignment between business and IT.</a:t>
            </a:r>
          </a:p>
          <a:p>
            <a:pPr>
              <a:lnSpc>
                <a:spcPct val="70000"/>
              </a:lnSpc>
              <a:spcAft>
                <a:spcPct val="5000"/>
              </a:spcAft>
              <a:buClrTx/>
              <a:buFontTx/>
              <a:buNone/>
            </a:pPr>
            <a:r>
              <a:rPr lang="en-US" sz="500" b="1"/>
              <a:t>ITIL V2 –</a:t>
            </a:r>
            <a:r>
              <a:rPr lang="en-US" sz="500" b="1" u="sng"/>
              <a:t> </a:t>
            </a:r>
            <a:r>
              <a:rPr lang="en-US" sz="500" b="1"/>
              <a:t>IT Service Management</a:t>
            </a:r>
            <a:endParaRPr lang="en-US" sz="500" b="1" u="sng"/>
          </a:p>
          <a:p>
            <a:pPr>
              <a:lnSpc>
                <a:spcPct val="70000"/>
              </a:lnSpc>
              <a:spcAft>
                <a:spcPct val="5000"/>
              </a:spcAft>
              <a:buClrTx/>
              <a:buFontTx/>
              <a:buNone/>
            </a:pPr>
            <a:r>
              <a:rPr lang="en-US" sz="500" b="1">
                <a:solidFill>
                  <a:schemeClr val="bg1"/>
                </a:solidFill>
                <a:latin typeface="Futura Hv" pitchFamily="34" charset="0"/>
              </a:rPr>
              <a:t>Asset &amp; IT Financial Management</a:t>
            </a:r>
            <a:r>
              <a:rPr lang="en-US" sz="500">
                <a:solidFill>
                  <a:schemeClr val="bg1"/>
                </a:solidFill>
                <a:latin typeface="Futura Hv" pitchFamily="34" charset="0"/>
              </a:rPr>
              <a:t> - </a:t>
            </a:r>
            <a:r>
              <a:rPr lang="en-US" sz="500"/>
              <a:t>Assists customers with the processes and tools required to help gain control of IT assets and financial management, providing the foundation to control and manage the IT budget thus enabling fair cost recovery for service provisioning.</a:t>
            </a:r>
          </a:p>
          <a:p>
            <a:pPr>
              <a:lnSpc>
                <a:spcPct val="70000"/>
              </a:lnSpc>
              <a:spcAft>
                <a:spcPct val="5000"/>
              </a:spcAft>
              <a:buFontTx/>
              <a:buNone/>
            </a:pPr>
            <a:r>
              <a:rPr lang="en-US" sz="500" b="1">
                <a:solidFill>
                  <a:schemeClr val="bg1"/>
                </a:solidFill>
                <a:latin typeface="Futura Hv" pitchFamily="34" charset="0"/>
              </a:rPr>
              <a:t>Consolidated Service Desk</a:t>
            </a:r>
            <a:r>
              <a:rPr lang="en-US" sz="500">
                <a:solidFill>
                  <a:schemeClr val="bg1"/>
                </a:solidFill>
                <a:latin typeface="Futura Hv" pitchFamily="34" charset="0"/>
              </a:rPr>
              <a:t> –  </a:t>
            </a:r>
            <a:r>
              <a:rPr lang="en-US" sz="500"/>
              <a:t>Help customers design, implement and continually improve the industry best in class processes for Incident, Problem and Service Level Management, along with the required design, installation, configuration, implementation &amp; training. This solution includes key areas of service fulfillment, and covers service authentication and service provisioning.</a:t>
            </a:r>
          </a:p>
          <a:p>
            <a:pPr>
              <a:lnSpc>
                <a:spcPct val="70000"/>
              </a:lnSpc>
              <a:spcAft>
                <a:spcPct val="5000"/>
              </a:spcAft>
              <a:buClrTx/>
              <a:buFontTx/>
              <a:buNone/>
            </a:pPr>
            <a:r>
              <a:rPr lang="en-US" sz="500" b="1">
                <a:solidFill>
                  <a:schemeClr val="bg1"/>
                </a:solidFill>
                <a:latin typeface="Futura Hv" pitchFamily="34" charset="0"/>
              </a:rPr>
              <a:t>Change and Configuration Management</a:t>
            </a:r>
            <a:r>
              <a:rPr lang="en-US" sz="500">
                <a:solidFill>
                  <a:schemeClr val="bg1"/>
                </a:solidFill>
                <a:latin typeface="Futura Hv" pitchFamily="34" charset="0"/>
              </a:rPr>
              <a:t> -	</a:t>
            </a:r>
            <a:r>
              <a:rPr lang="en-US" sz="500"/>
              <a:t>Help customers design, implement and continually improve the industry best in class processes for Change and Configuration management. The solution includes SW transition management and release management, along with the required installation, configuration, implementation and training of the associated automation software.</a:t>
            </a:r>
          </a:p>
          <a:p>
            <a:pPr>
              <a:lnSpc>
                <a:spcPct val="70000"/>
              </a:lnSpc>
              <a:spcAft>
                <a:spcPct val="5000"/>
              </a:spcAft>
              <a:buClrTx/>
              <a:buFontTx/>
              <a:buNone/>
            </a:pPr>
            <a:r>
              <a:rPr lang="en-US" sz="500" b="1">
                <a:solidFill>
                  <a:schemeClr val="bg1"/>
                </a:solidFill>
                <a:latin typeface="Futura Hv" pitchFamily="34" charset="0"/>
              </a:rPr>
              <a:t>Infrastructure Management</a:t>
            </a:r>
            <a:r>
              <a:rPr lang="en-US" sz="500">
                <a:solidFill>
                  <a:schemeClr val="bg1"/>
                </a:solidFill>
                <a:latin typeface="Futura Hv" pitchFamily="34" charset="0"/>
              </a:rPr>
              <a:t> - </a:t>
            </a:r>
            <a:r>
              <a:rPr lang="en-US" sz="500"/>
              <a:t>Design, implement and integrate the Infrastructure and Application management tools required by customers to proactively manage and operate their Infrastructure and Applications within a given service level. </a:t>
            </a:r>
            <a:endParaRPr lang="en-US" sz="800"/>
          </a:p>
          <a:p>
            <a:pPr>
              <a:lnSpc>
                <a:spcPct val="70000"/>
              </a:lnSpc>
            </a:pPr>
            <a:endParaRPr lang="en-US" sz="800"/>
          </a:p>
          <a:p>
            <a:pPr>
              <a:lnSpc>
                <a:spcPct val="70000"/>
              </a:lnSpc>
              <a:buFontTx/>
              <a:buNone/>
            </a:pPr>
            <a:endParaRPr lang="en-US" sz="8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2738" name="Slide Image Placeholder 1"/>
          <p:cNvSpPr>
            <a:spLocks noGrp="1" noRot="1" noChangeAspect="1" noTextEdit="1"/>
          </p:cNvSpPr>
          <p:nvPr>
            <p:ph type="sldImg"/>
          </p:nvPr>
        </p:nvSpPr>
        <p:spPr>
          <a:xfrm>
            <a:off x="2882900" y="228600"/>
            <a:ext cx="3702050" cy="2776538"/>
          </a:xfrm>
          <a:ln/>
        </p:spPr>
      </p:sp>
      <p:sp>
        <p:nvSpPr>
          <p:cNvPr id="1652739" name="Notes Placeholder 2"/>
          <p:cNvSpPr>
            <a:spLocks noGrp="1"/>
          </p:cNvSpPr>
          <p:nvPr>
            <p:ph type="body" idx="1"/>
          </p:nvPr>
        </p:nvSpPr>
        <p:spPr>
          <a:xfrm>
            <a:off x="250825" y="3255963"/>
            <a:ext cx="6292850" cy="5411787"/>
          </a:xfrm>
        </p:spPr>
        <p:txBody>
          <a:bodyPr lIns="88509" tIns="44255" rIns="88509" bIns="44255"/>
          <a:lstStyle/>
          <a:p>
            <a:pPr>
              <a:buFontTx/>
              <a:buNone/>
            </a:pP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4786" name="Rectangle 2"/>
          <p:cNvSpPr>
            <a:spLocks noRot="1" noChangeArrowheads="1" noTextEdit="1"/>
          </p:cNvSpPr>
          <p:nvPr>
            <p:ph type="sldImg"/>
          </p:nvPr>
        </p:nvSpPr>
        <p:spPr>
          <a:xfrm>
            <a:off x="1104900" y="696913"/>
            <a:ext cx="4648200" cy="3486150"/>
          </a:xfrm>
          <a:ln/>
        </p:spPr>
      </p:sp>
      <p:sp>
        <p:nvSpPr>
          <p:cNvPr id="1654787" name="Rectangle 3"/>
          <p:cNvSpPr>
            <a:spLocks noGrp="1" noChangeArrowheads="1"/>
          </p:cNvSpPr>
          <p:nvPr>
            <p:ph type="body" idx="1"/>
          </p:nvPr>
        </p:nvSpPr>
        <p:spPr>
          <a:xfrm>
            <a:off x="685800" y="4416425"/>
            <a:ext cx="5486400" cy="4183063"/>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6834" name="Rectangle 2"/>
          <p:cNvSpPr>
            <a:spLocks noRot="1" noChangeArrowheads="1" noTextEdit="1"/>
          </p:cNvSpPr>
          <p:nvPr>
            <p:ph type="sldImg"/>
          </p:nvPr>
        </p:nvSpPr>
        <p:spPr>
          <a:xfrm>
            <a:off x="1104900" y="695325"/>
            <a:ext cx="4649788" cy="3487738"/>
          </a:xfrm>
          <a:ln/>
        </p:spPr>
      </p:sp>
      <p:sp>
        <p:nvSpPr>
          <p:cNvPr id="1656835" name="Rectangle 3"/>
          <p:cNvSpPr>
            <a:spLocks noGrp="1" noChangeArrowheads="1"/>
          </p:cNvSpPr>
          <p:nvPr>
            <p:ph type="body" idx="1"/>
          </p:nvPr>
        </p:nvSpPr>
        <p:spPr>
          <a:xfrm>
            <a:off x="681038" y="4418013"/>
            <a:ext cx="5445125" cy="4229100"/>
          </a:xfrm>
          <a:noFill/>
        </p:spPr>
        <p:txBody>
          <a:bodyPr/>
          <a:lstStyle/>
          <a:p>
            <a:pPr marL="0" indent="0"/>
            <a:r>
              <a:rPr lang="en-US" sz="1000"/>
              <a:t>Let’s take a look at how this works.</a:t>
            </a:r>
          </a:p>
          <a:p>
            <a:pPr marL="0" indent="0"/>
            <a:r>
              <a:rPr lang="en-US" sz="1000"/>
              <a:t>First, our IT Governance offerings let you capture and process both strategic demand, such as major new projects, as well as day-to-day activities like provisioning, bug fixes, and software updates. Then, projects and workflow requirements are evaluated and prioritized. </a:t>
            </a:r>
          </a:p>
          <a:p>
            <a:pPr marL="0" indent="0"/>
            <a:r>
              <a:rPr lang="en-US" sz="1000"/>
              <a:t/>
            </a:r>
            <a:br>
              <a:rPr lang="en-US" sz="1000"/>
            </a:br>
            <a:r>
              <a:rPr lang="en-US" sz="1000"/>
              <a:t>During the Delivery phase, and in parallel with the design and development phase, QA and performance teams develop their Quality and Performance plans, including requirements, test planning, and scheduling. The application then moves into an iterative testing cycle, where defects and issues are discovered, isolated, and resolved. During this part of the lifecycle, the integrated automation of Mercury Quality Center and Mercury Performance Center accelerates delivery by leveraging shared assets and capturing important data that is then translated into key performance indicators.</a:t>
            </a:r>
            <a:br>
              <a:rPr lang="en-US" sz="1000"/>
            </a:br>
            <a:r>
              <a:rPr lang="en-US" sz="1000"/>
              <a:t/>
            </a:r>
            <a:br>
              <a:rPr lang="en-US" sz="1000"/>
            </a:br>
            <a:r>
              <a:rPr lang="en-US" sz="1000"/>
              <a:t>Ultimately, when quality and performance targets are met, a Go/No-Go decision is made based on real-time Quality and Performance metrics (or KPIs) that can be viewed in a roles-based dashboard. A Go decision results in deployment of the application – and the utilization of the Mercury Change Management application.</a:t>
            </a:r>
          </a:p>
          <a:p>
            <a:pPr marL="0" indent="0"/>
            <a:endParaRPr lang="en-US" sz="1000"/>
          </a:p>
          <a:p>
            <a:pPr marL="0" indent="0"/>
            <a:r>
              <a:rPr lang="en-US" sz="1000"/>
              <a:t>Once in production, Mercury Business Availability Center proactively manages the availability and performance of the application from an end-user perspective. Any issues or problems that arise are immediately identified (often before the end user is impacted) and diagnosed, enabling rapid resolution. </a:t>
            </a:r>
            <a:br>
              <a:rPr lang="en-US" sz="1000"/>
            </a:br>
            <a:endParaRPr lang="en-US" sz="1000"/>
          </a:p>
          <a:p>
            <a:pPr marL="0" indent="0"/>
            <a:endParaRPr lang="en-US" sz="1000"/>
          </a:p>
          <a:p>
            <a:pPr marL="0" indent="0"/>
            <a:endParaRPr lang="en-US" sz="10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82" name="Rectangle 2"/>
          <p:cNvSpPr>
            <a:spLocks noRot="1" noChangeArrowheads="1" noTextEdit="1"/>
          </p:cNvSpPr>
          <p:nvPr>
            <p:ph type="sldImg"/>
          </p:nvPr>
        </p:nvSpPr>
        <p:spPr>
          <a:xfrm>
            <a:off x="2876550" y="228600"/>
            <a:ext cx="3708400" cy="2781300"/>
          </a:xfrm>
          <a:ln/>
        </p:spPr>
      </p:sp>
      <p:sp>
        <p:nvSpPr>
          <p:cNvPr id="1658883" name="Rectangle 3"/>
          <p:cNvSpPr>
            <a:spLocks noGrp="1" noChangeArrowheads="1"/>
          </p:cNvSpPr>
          <p:nvPr>
            <p:ph type="body" idx="1"/>
          </p:nvPr>
        </p:nvSpPr>
        <p:spPr>
          <a:xfrm>
            <a:off x="250825" y="3254375"/>
            <a:ext cx="6292850" cy="5715000"/>
          </a:xfrm>
          <a:noFill/>
        </p:spPr>
        <p:txBody>
          <a:bodyPr/>
          <a:lstStyle/>
          <a:p>
            <a:r>
              <a:rPr lang="en-GB"/>
              <a:t>Systems do not have to </a:t>
            </a:r>
            <a:br>
              <a:rPr lang="en-GB"/>
            </a:br>
            <a:r>
              <a:rPr lang="en-GB"/>
              <a:t>be hosted on a mainframe </a:t>
            </a:r>
            <a:br>
              <a:rPr lang="en-GB"/>
            </a:br>
            <a:r>
              <a:rPr lang="en-GB"/>
              <a:t>to be considered legacy systems. </a:t>
            </a:r>
            <a:br>
              <a:rPr lang="en-GB"/>
            </a:br>
            <a:endParaRPr lang="en-GB"/>
          </a:p>
          <a:p>
            <a:r>
              <a:rPr lang="en-GB"/>
              <a:t>Any application that inhibits the implementation of constantly changing requirements can be considered legacy.</a:t>
            </a:r>
          </a:p>
          <a:p>
            <a:endParaRPr lang="en-GB"/>
          </a:p>
          <a:p>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0930" name="Rectangle 2"/>
          <p:cNvSpPr>
            <a:spLocks noRot="1" noChangeArrowheads="1" noTextEdit="1"/>
          </p:cNvSpPr>
          <p:nvPr>
            <p:ph type="sldImg"/>
          </p:nvPr>
        </p:nvSpPr>
        <p:spPr>
          <a:xfrm>
            <a:off x="1093788" y="679450"/>
            <a:ext cx="4630737" cy="3473450"/>
          </a:xfrm>
          <a:ln/>
        </p:spPr>
      </p:sp>
      <p:sp>
        <p:nvSpPr>
          <p:cNvPr id="1660931" name="Rectangle 3"/>
          <p:cNvSpPr>
            <a:spLocks noGrp="1" noChangeArrowheads="1"/>
          </p:cNvSpPr>
          <p:nvPr>
            <p:ph type="body" idx="1"/>
          </p:nvPr>
        </p:nvSpPr>
        <p:spPr>
          <a:xfrm>
            <a:off x="889000" y="4456113"/>
            <a:ext cx="5043488" cy="4148137"/>
          </a:xfrm>
          <a:noFill/>
        </p:spPr>
        <p:txBody>
          <a:bodyPr/>
          <a:lstStyle/>
          <a:p>
            <a:r>
              <a:rPr lang="en-US"/>
              <a:t>That is why HP OpenView not only manages applications in production, but we also add management earlier and throughout the application lifecycle – to reduce application costs, and shift resources from maintenance to innovation. </a:t>
            </a:r>
          </a:p>
          <a:p>
            <a:endParaRPr lang="en-US"/>
          </a:p>
          <a:p>
            <a:r>
              <a:rPr lang="en-US"/>
              <a:t>NOTE:  We are NOT announcing application lifecycle management.  We are announcing that we are adding management earlier, and throughout the application lifecycle.  This is a very important detail.  </a:t>
            </a:r>
          </a:p>
          <a:p>
            <a:r>
              <a:rPr lang="en-US"/>
              <a:t>HP is announcing on January 25, 2005 that it is strengthening its HP OpenView Application Management portfolio by adding management capabilities throughout the application lifecycle, effectively bridging the gap between development and IT operations.  I</a:t>
            </a:r>
          </a:p>
          <a:p>
            <a:r>
              <a:rPr lang="en-US"/>
              <a:t>In addition to new and updated products that thoroughly manage applications in production, HP OpenView’s Application Management solutions now help customers build and optimize manageable applications, and automate user and application provisioning to ensure successful deployment and ongoing operations.  </a:t>
            </a:r>
          </a:p>
          <a:p>
            <a:r>
              <a:rPr lang="en-US"/>
              <a:t>HP OpenView Application Management solutions enable tight collaboration between development and IT operations.  When combined with the automation of routine and labor-intensive tasks, these solutions enable IT to provide consistently available and well performing applications, reduce overall application costs and shift resources from maintenance to innovation.  </a:t>
            </a:r>
          </a:p>
          <a:p>
            <a:r>
              <a:rPr lang="en-US"/>
              <a:t>HP OpenView’s Application Management solutions are no longer just about infrastructure events in the data center.  We have integrated technologies from recent acquisitions around Change and Configuration and Identity management and enhanced products, and introduced new programs to grown our Application Management portfolio and reinforced our commitment to providing solutions that reduce complexity and costs for our customers. </a:t>
            </a:r>
          </a:p>
          <a:p>
            <a:r>
              <a:rPr lang="en-US"/>
              <a:t>This is not just a vision – it is something we are offering to customers now with unparalleled breadth and depth of coverage.</a:t>
            </a:r>
          </a:p>
          <a:p>
            <a:r>
              <a:rPr lang="en-US"/>
              <a:t>With HP OpenView, customers can manage the entire application environment, from the underlying network and infrastructure components to the application itself with broad out-of-box coverage of the most popular packaged applications, Microsoft® .NET, COM/COM+ and J2EE application platforms, databases and operating systems.  </a:t>
            </a:r>
          </a:p>
          <a:p>
            <a:r>
              <a:rPr lang="en-US"/>
              <a:t>HP OpenView helps customers maximize their IT investment by reducing the need for complex integrations between multiple vendors’ point tools.  Additionally, HP OpenView solution components can also be implemented in a modular fashion, giving customers the flexibility to complement existing functionality. </a:t>
            </a:r>
          </a:p>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2978" name="Slide Image Placeholder 1"/>
          <p:cNvSpPr>
            <a:spLocks noGrp="1" noRot="1" noChangeAspect="1" noTextEdit="1"/>
          </p:cNvSpPr>
          <p:nvPr>
            <p:ph type="sldImg"/>
          </p:nvPr>
        </p:nvSpPr>
        <p:spPr>
          <a:xfrm>
            <a:off x="2882900" y="228600"/>
            <a:ext cx="3702050" cy="2776538"/>
          </a:xfrm>
          <a:ln/>
        </p:spPr>
      </p:sp>
      <p:sp>
        <p:nvSpPr>
          <p:cNvPr id="1662979" name="Notes Placeholder 2"/>
          <p:cNvSpPr>
            <a:spLocks noGrp="1"/>
          </p:cNvSpPr>
          <p:nvPr>
            <p:ph type="body" idx="1"/>
          </p:nvPr>
        </p:nvSpPr>
        <p:spPr>
          <a:xfrm>
            <a:off x="250825" y="3255963"/>
            <a:ext cx="6292850" cy="5411787"/>
          </a:xfrm>
        </p:spPr>
        <p:txBody>
          <a:bodyPr lIns="88509" tIns="44255" rIns="88509" bIns="44255"/>
          <a:lstStyle/>
          <a:p>
            <a:pPr>
              <a:buFontTx/>
              <a:buNone/>
            </a:pPr>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5026" name="Rectangle 2"/>
          <p:cNvSpPr>
            <a:spLocks noRot="1" noChangeArrowheads="1" noTextEdit="1"/>
          </p:cNvSpPr>
          <p:nvPr>
            <p:ph type="sldImg"/>
          </p:nvPr>
        </p:nvSpPr>
        <p:spPr>
          <a:xfrm>
            <a:off x="1104900" y="696913"/>
            <a:ext cx="4648200" cy="3486150"/>
          </a:xfrm>
          <a:ln/>
        </p:spPr>
      </p:sp>
      <p:sp>
        <p:nvSpPr>
          <p:cNvPr id="1665027" name="Rectangle 3"/>
          <p:cNvSpPr>
            <a:spLocks noGrp="1" noChangeArrowheads="1"/>
          </p:cNvSpPr>
          <p:nvPr>
            <p:ph type="body" idx="1"/>
          </p:nvPr>
        </p:nvSpPr>
        <p:spPr>
          <a:xfrm>
            <a:off x="685800" y="4416425"/>
            <a:ext cx="5486400" cy="4183063"/>
          </a:xfrm>
        </p:spPr>
        <p:txBody>
          <a:bodyPr lIns="91570" tIns="45785" rIns="91570" bIns="45785"/>
          <a:lstStyle/>
          <a:p>
            <a:pPr marL="0" indent="0">
              <a:buFontTx/>
              <a:buNone/>
            </a:pPr>
            <a:r>
              <a:rPr lang="en-US"/>
              <a:t>Information has emerged as a vital organizational asset that must be managed at an enterprise level to deliver the most benefit. The landscape is evolving and we can now define an Information Management discipline: </a:t>
            </a:r>
            <a:r>
              <a:rPr lang="en-US" sz="1600"/>
              <a:t>to </a:t>
            </a:r>
            <a:r>
              <a:rPr lang="en-US" sz="800"/>
              <a:t>capture, manage, retain, deliver and/or analyze all information types across their lifecycles to obtain maximum benefit for the business.</a:t>
            </a:r>
            <a:r>
              <a:rPr lang="en-US"/>
              <a:t> The IM discipline comprises four domains.</a:t>
            </a:r>
          </a:p>
          <a:p>
            <a:pPr marL="0" indent="0">
              <a:buFontTx/>
              <a:buNone/>
            </a:pPr>
            <a:endParaRPr lang="en-US"/>
          </a:p>
          <a:p>
            <a:pPr marL="0" indent="0">
              <a:buFontTx/>
              <a:buNone/>
            </a:pPr>
            <a:r>
              <a:rPr lang="en-US" b="1"/>
              <a:t>Business Intelligence:</a:t>
            </a:r>
            <a:r>
              <a:rPr lang="en-US"/>
              <a:t> Enables visibility, insight, and decision making across the organization for improved business performance and productivity.</a:t>
            </a:r>
          </a:p>
          <a:p>
            <a:pPr marL="0" indent="0">
              <a:buFontTx/>
              <a:buNone/>
            </a:pPr>
            <a:r>
              <a:rPr lang="en-US" b="1"/>
              <a:t>Unified Information Management:</a:t>
            </a:r>
            <a:r>
              <a:rPr lang="en-US"/>
              <a:t> Enables consistent and comprehensive management strategies and techniques across all information domains. Includes information synthesis and focused, relevant, and actionable information delivery.</a:t>
            </a:r>
          </a:p>
          <a:p>
            <a:pPr marL="0" indent="0">
              <a:buFontTx/>
              <a:buNone/>
            </a:pPr>
            <a:r>
              <a:rPr lang="en-US" b="1"/>
              <a:t>Data Management:</a:t>
            </a:r>
            <a:r>
              <a:rPr lang="en-US"/>
              <a:t> Managing integration, physical movement, and storage of structured and unstructured data as strategic assets. Maintaining appropriate views of the truth.</a:t>
            </a:r>
          </a:p>
          <a:p>
            <a:pPr marL="0" indent="0">
              <a:buFontTx/>
              <a:buNone/>
            </a:pPr>
            <a:r>
              <a:rPr lang="en-US" b="1"/>
              <a:t>Content Management:</a:t>
            </a:r>
            <a:r>
              <a:rPr lang="en-US"/>
              <a:t> Improves content workflow, access and control to enhance business processes, decision making and communication.</a:t>
            </a:r>
          </a:p>
          <a:p>
            <a:pPr marL="0" indent="0">
              <a:buFontTx/>
              <a:buNone/>
            </a:pPr>
            <a:endParaRPr lang="en-US"/>
          </a:p>
          <a:p>
            <a:pPr marL="0" indent="0"/>
            <a:endParaRPr lang="en-US"/>
          </a:p>
          <a:p>
            <a:pPr marL="0" indent="0"/>
            <a:endParaRPr lang="en-US"/>
          </a:p>
          <a:p>
            <a:pPr marL="0" indent="0"/>
            <a:endParaRPr lang="en-US"/>
          </a:p>
          <a:p>
            <a:pPr marL="0" indent="0"/>
            <a:r>
              <a:rPr lang="en-US" b="1"/>
              <a:t>Business intelligence</a:t>
            </a:r>
            <a:r>
              <a:rPr lang="en-US"/>
              <a:t> focuses on the business analytics that inform the business and empower information users to make better decisions, enhance visibility and insight, and drive enhanced performance and productivity.  </a:t>
            </a:r>
            <a:r>
              <a:rPr lang="en-US" b="1"/>
              <a:t>Content management </a:t>
            </a:r>
            <a:r>
              <a:rPr lang="en-US"/>
              <a:t>addresses the capture and management of information assets in whatever form they occur and wherever they reside in the organization to improve workflow, access and control.   </a:t>
            </a:r>
          </a:p>
          <a:p>
            <a:pPr marL="0" indent="0"/>
            <a:r>
              <a:rPr lang="en-US" b="1"/>
              <a:t>Data management </a:t>
            </a:r>
            <a:r>
              <a:rPr lang="en-US"/>
              <a:t>is the underpinning infrastructure for BI and CM that controls data integration, migration and data movement, and storage of the information assets.  </a:t>
            </a:r>
          </a:p>
          <a:p>
            <a:pPr marL="0" indent="0"/>
            <a:r>
              <a:rPr lang="en-US"/>
              <a:t>Overlaying all three is </a:t>
            </a:r>
            <a:r>
              <a:rPr lang="en-US" b="1"/>
              <a:t>Unified Information Management, </a:t>
            </a:r>
            <a:r>
              <a:rPr lang="en-US"/>
              <a:t>which represents the common information strategy, quality and governance model, master data management, and synthesis and delivery of information. </a:t>
            </a:r>
          </a:p>
          <a:p>
            <a:pPr marL="0" indent="0"/>
            <a:endParaRPr lang="en-US"/>
          </a:p>
          <a:p>
            <a:pPr marL="0" indent="0"/>
            <a:r>
              <a:rPr lang="en-US"/>
              <a:t>These circles overlap because there are significant points of intersection in each of these domains.  For example, a business intelligence solution today requires data integration and movement inside the Data Management domain, the common services in UIM, and often crosses the line from pure analytic services into the management of semistructured content in Content Management.  We offer services in all these domains but will focus today’s discussion in our core competency around business intelligence.  Content management services will be a new offering rolled out in 2008.</a:t>
            </a:r>
          </a:p>
          <a:p>
            <a:pPr marL="0" indent="0"/>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7074" name="Rectangle 2"/>
          <p:cNvSpPr>
            <a:spLocks noRot="1" noChangeArrowheads="1" noTextEdit="1"/>
          </p:cNvSpPr>
          <p:nvPr>
            <p:ph type="sldImg"/>
          </p:nvPr>
        </p:nvSpPr>
        <p:spPr>
          <a:ln/>
        </p:spPr>
      </p:sp>
      <p:sp>
        <p:nvSpPr>
          <p:cNvPr id="1667075" name="Rectangle 3"/>
          <p:cNvSpPr>
            <a:spLocks noGrp="1" noChangeArrowheads="1"/>
          </p:cNvSpPr>
          <p:nvPr>
            <p:ph type="body" idx="1"/>
          </p:nvPr>
        </p:nvSpPr>
        <p:spPr>
          <a:xfrm>
            <a:off x="250825" y="3254375"/>
            <a:ext cx="6292850" cy="5413375"/>
          </a:xfrm>
          <a:noFill/>
        </p:spPr>
        <p:txBody>
          <a:bodyPr/>
          <a:lstStyle/>
          <a:p>
            <a:r>
              <a:rPr lang="en-US"/>
              <a:t>Current customer environments are inefficient and costly and fail to serve the needs of the business.  When data is siloed in data marts, plagued by quality issues, and can’t be trusted, the business suffers lost productivity, opportunity, and operational efficiency.  For organizations that step up to these challenges, there is tremendous opportunity to achieve competitive advantage by increasing revenue opportunities, reducing cost, and mitigating risk.  HP’s transformational information environment offers solutions that address the most common needs of the organization:</a:t>
            </a:r>
          </a:p>
          <a:p>
            <a:r>
              <a:rPr lang="en-US"/>
              <a:t>Mitigate risk and ensure compliance</a:t>
            </a:r>
          </a:p>
          <a:p>
            <a:r>
              <a:rPr lang="en-US"/>
              <a:t>Optimize the supply chain process</a:t>
            </a:r>
          </a:p>
          <a:p>
            <a:r>
              <a:rPr lang="en-US"/>
              <a:t>Attract and retain customers</a:t>
            </a:r>
          </a:p>
          <a:p>
            <a:r>
              <a:rPr lang="en-US"/>
              <a:t>Monitor and understand IT performance and service to its customers</a:t>
            </a:r>
          </a:p>
          <a:p>
            <a:r>
              <a:rPr lang="en-US"/>
              <a:t>Gain efficiencies through BI consolidation</a:t>
            </a:r>
          </a:p>
          <a:p>
            <a:r>
              <a:rPr lang="en-US"/>
              <a:t>Use enterprise data warehousing to deliver the “single version of the truth”</a:t>
            </a:r>
          </a:p>
          <a:p>
            <a:r>
              <a:rPr lang="en-US"/>
              <a:t>And leverage data marts for departmental views</a:t>
            </a:r>
          </a:p>
          <a:p>
            <a:r>
              <a:rPr lang="en-US"/>
              <a:t>Finally, manage all the BI assets efficiently</a:t>
            </a:r>
          </a:p>
          <a:p>
            <a:endParaRPr lang="en-US" b="1"/>
          </a:p>
          <a:p>
            <a:r>
              <a:rPr lang="en-US"/>
              <a:t>HP BI solutions bring together HP assets in services, software, and hardware to solve our customers’ most pressing challenges.  </a:t>
            </a:r>
          </a:p>
          <a:p>
            <a:r>
              <a:rPr lang="en-US"/>
              <a:t>Risk and Compliance: CentralView for CME, FSI data provisioning, custom (services, partner, software, hardware)</a:t>
            </a:r>
          </a:p>
          <a:p>
            <a:r>
              <a:rPr lang="en-US"/>
              <a:t>Supply chain intelligence: SAP BIA Appliance, Services, custom (services, partner, software, hardware)</a:t>
            </a:r>
          </a:p>
          <a:p>
            <a:r>
              <a:rPr lang="en-US"/>
              <a:t>Customer intelligence: SAP BIA Appliance, custom (services, partner, software, hardware)</a:t>
            </a:r>
          </a:p>
          <a:p>
            <a:r>
              <a:rPr lang="en-US"/>
              <a:t>CIO Analytics: Decision Center, custom (services, partner, software, hardware)</a:t>
            </a:r>
          </a:p>
          <a:p>
            <a:r>
              <a:rPr lang="en-US"/>
              <a:t>BI Consolidation: Neoview, Infrastructure Consolidation, Ecosystem Consolidation, Data consolidation, Integrity, ProLiant, SAP BIA, custom (services, partner, software, hardware)</a:t>
            </a:r>
          </a:p>
          <a:p>
            <a:r>
              <a:rPr lang="en-US"/>
              <a:t>Data warehousing: Neoview, Oracle on Integrity, custom (services, partner, software, hardware)</a:t>
            </a:r>
          </a:p>
          <a:p>
            <a:r>
              <a:rPr lang="en-US"/>
              <a:t>Data marts: Oracle or MS SQL on ProLiant/Blades, Oracle Optimized Warehouse on Blades, custom (services, partner, software, hardware)</a:t>
            </a:r>
            <a:endParaRPr lang="fr-FR"/>
          </a:p>
          <a:p>
            <a:r>
              <a:rPr lang="fr-FR"/>
              <a:t>BI Management: HP Control Center plus Oracle SPI’s, Unified Infrastructure Management</a:t>
            </a:r>
            <a:endParaRPr lang="en-US"/>
          </a:p>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22" name="Rectangle 2"/>
          <p:cNvSpPr>
            <a:spLocks noRot="1" noChangeArrowheads="1" noTextEdit="1"/>
          </p:cNvSpPr>
          <p:nvPr>
            <p:ph type="sldImg"/>
          </p:nvPr>
        </p:nvSpPr>
        <p:spPr>
          <a:xfrm>
            <a:off x="1108075" y="696913"/>
            <a:ext cx="4648200" cy="3486150"/>
          </a:xfrm>
          <a:ln/>
        </p:spPr>
      </p:sp>
      <p:sp>
        <p:nvSpPr>
          <p:cNvPr id="1669123" name="Rectangle 3"/>
          <p:cNvSpPr>
            <a:spLocks noGrp="1" noChangeArrowheads="1"/>
          </p:cNvSpPr>
          <p:nvPr>
            <p:ph type="body" idx="1"/>
          </p:nvPr>
        </p:nvSpPr>
        <p:spPr>
          <a:xfrm>
            <a:off x="914400" y="4416425"/>
            <a:ext cx="5029200" cy="4183063"/>
          </a:xfrm>
          <a:noFill/>
        </p:spPr>
        <p:txBody>
          <a:bodyPr/>
          <a:lstStyle/>
          <a:p>
            <a:pPr>
              <a:lnSpc>
                <a:spcPct val="80000"/>
              </a:lnSpc>
            </a:pPr>
            <a:r>
              <a:rPr lang="en-US" sz="600"/>
              <a:t>We view BI as a journey that begins with small steps and evolves over time as organizations begin to see the benefits. We have developed the BI Maturity Model as </a:t>
            </a:r>
            <a:r>
              <a:rPr lang="en-US" sz="600" b="1"/>
              <a:t>a context for describing the evolution</a:t>
            </a:r>
            <a:r>
              <a:rPr lang="en-US" sz="600"/>
              <a:t> of these capabilities. </a:t>
            </a:r>
          </a:p>
          <a:p>
            <a:pPr>
              <a:lnSpc>
                <a:spcPct val="80000"/>
              </a:lnSpc>
            </a:pPr>
            <a:endParaRPr lang="en-US" sz="600"/>
          </a:p>
          <a:p>
            <a:pPr>
              <a:lnSpc>
                <a:spcPct val="80000"/>
              </a:lnSpc>
            </a:pPr>
            <a:r>
              <a:rPr lang="en-US" sz="600"/>
              <a:t>Based upon our experiences across industries, we believe that there is a </a:t>
            </a:r>
            <a:r>
              <a:rPr lang="en-US" sz="600" b="1"/>
              <a:t>winning </a:t>
            </a:r>
            <a:r>
              <a:rPr lang="en-US" sz="700" b="1"/>
              <a:t>formula</a:t>
            </a:r>
            <a:r>
              <a:rPr lang="en-US" sz="600" b="1"/>
              <a:t> for long-term success</a:t>
            </a:r>
            <a:r>
              <a:rPr lang="en-US" sz="600"/>
              <a:t> that is a function of three fundamental capabilities: business enablement, information management, and strategy/program/resource management.   The model describes the path forward as companies work toward </a:t>
            </a:r>
            <a:r>
              <a:rPr lang="en-US" sz="600" b="1"/>
              <a:t>closer alignment across business and IT organizations</a:t>
            </a:r>
            <a:r>
              <a:rPr lang="en-US" sz="600"/>
              <a:t>. </a:t>
            </a:r>
          </a:p>
          <a:p>
            <a:pPr>
              <a:lnSpc>
                <a:spcPct val="80000"/>
              </a:lnSpc>
            </a:pPr>
            <a:endParaRPr lang="en-US" sz="600"/>
          </a:p>
          <a:p>
            <a:pPr>
              <a:lnSpc>
                <a:spcPct val="80000"/>
              </a:lnSpc>
            </a:pPr>
            <a:r>
              <a:rPr lang="en-US" sz="600" b="1"/>
              <a:t>Business Enablement Dimension</a:t>
            </a:r>
            <a:r>
              <a:rPr lang="en-US" sz="600"/>
              <a:t>: This dimension describes the advancing nature of the types of business needs/problems that are solved with information/intelligence solutions. Early business needs focus on the enhancement of basic reporting and analysis capabilities, and they often support the automation of existing capabilities. Once the basic, localized reporting needs are satisfied, then the business drivers turn to a higher degree of alignment and integration, usually described by a linkage with a broader business performance management agenda within the organization. At this point, we see a heightened focus on the value of analytics, often embedded within other systems or business workflows. The latter stages of business enablement are characterized by the leverage of intelligence to transform the way business processes are designed and the way people work. Finally, the most advanced business needs are those that provide business capabilities that differentiate the organization strategically. At this level, the organization benefits from an agile information environment, where information no longer prohibits strategic agility but promotes and enables it. Key to this dimension are skilled Business Solution Architects, who possess a breadth of understanding across all three dimensions and a clear depth in performance management and analytics.</a:t>
            </a:r>
            <a:endParaRPr lang="en-US" sz="600" b="1"/>
          </a:p>
          <a:p>
            <a:pPr>
              <a:lnSpc>
                <a:spcPct val="80000"/>
              </a:lnSpc>
            </a:pPr>
            <a:r>
              <a:rPr lang="en-US" sz="600" b="1"/>
              <a:t>Information Management Dimension</a:t>
            </a:r>
            <a:r>
              <a:rPr lang="en-US" sz="600"/>
              <a:t>: This dimension describes the advancing nature of information solutions that serve a variety of business needs. Early information management solutions focus on gaining basic access to data. These are often local, ad hoc efforts focused on meeting local demand. Next, we see a shift to serving needs of specific subject areas of information. Vertical data warehouses and data marts are commonplace. The third stage is critical to alignment across a business unit or enterprise. Integration across subject areas and across business unit solutions are key. Next, the enterprise reconciles to create a single version of truth across the organization. At this stage, we see elements of unstructured content being integrated with the basis of structured content. Delivery of information reaches new heights with closer integration using portals. Finally, the most advanced information management capabilities are those that provide information via a service model. Key to this dimension are skilled Information Solution Architects, who possess a breadth of understanding across all three dimensions, as well as a clear depth in information strategies and architectures and robust technical infrastructure.</a:t>
            </a:r>
            <a:endParaRPr lang="en-US" sz="600" b="1"/>
          </a:p>
          <a:p>
            <a:pPr>
              <a:lnSpc>
                <a:spcPct val="80000"/>
              </a:lnSpc>
            </a:pPr>
            <a:r>
              <a:rPr lang="en-US" sz="600" b="1"/>
              <a:t>Strategy and Program Management Dimension</a:t>
            </a:r>
            <a:r>
              <a:rPr lang="en-US" sz="600"/>
              <a:t>: This dimension describes the advancing nature of management skill as a key enabler and catalyst for success. Early stages are described by localized, project activity. This is followed by a recognition of the criticality of project management as a discipline as a means to manage scope, mitigate risk, and manage costs. As business needs advance and information solutions reach higher levels of integration, management skills become critical to success. Stakeholder management (i.e. governance), resource management (i.e. outsourcing), and change management (i.e. competency centers) become key skills to facilitate heightened levels of integration. At the next level, portfolio management becomes of higher importance as business intelligence becomes a natural component to all strategic initiatives. Finally, as information becomes more readily available, a service-based model for management is required to effectively and efficiently manage. Key to this dimension are skilled Program Managers, who possess a breadth of understanding across all three dimensions, as well as a clear depth in managing large-scale strategic programs, portfolio management, change management, and resource management.</a:t>
            </a:r>
          </a:p>
          <a:p>
            <a:pPr>
              <a:lnSpc>
                <a:spcPct val="80000"/>
              </a:lnSpc>
            </a:pPr>
            <a:endParaRPr lang="en-US" sz="6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3218" name="Slide Image Placeholder 1"/>
          <p:cNvSpPr>
            <a:spLocks noGrp="1" noRot="1" noChangeAspect="1" noTextEdit="1"/>
          </p:cNvSpPr>
          <p:nvPr>
            <p:ph type="sldImg"/>
          </p:nvPr>
        </p:nvSpPr>
        <p:spPr>
          <a:xfrm>
            <a:off x="2882900" y="228600"/>
            <a:ext cx="3702050" cy="2776538"/>
          </a:xfrm>
          <a:ln/>
        </p:spPr>
      </p:sp>
      <p:sp>
        <p:nvSpPr>
          <p:cNvPr id="1673219" name="Notes Placeholder 2"/>
          <p:cNvSpPr>
            <a:spLocks noGrp="1"/>
          </p:cNvSpPr>
          <p:nvPr>
            <p:ph type="body" idx="1"/>
          </p:nvPr>
        </p:nvSpPr>
        <p:spPr>
          <a:xfrm>
            <a:off x="250825" y="3255963"/>
            <a:ext cx="6292850" cy="5411787"/>
          </a:xfrm>
        </p:spPr>
        <p:txBody>
          <a:bodyPr lIns="88509" tIns="44255" rIns="88509" bIns="44255"/>
          <a:lstStyle/>
          <a:p>
            <a:pPr>
              <a:buFontTx/>
              <a:buNone/>
            </a:pPr>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5266" name="Rectangle 2"/>
          <p:cNvSpPr>
            <a:spLocks noRot="1" noChangeArrowheads="1" noTextEdit="1"/>
          </p:cNvSpPr>
          <p:nvPr>
            <p:ph type="sldImg"/>
          </p:nvPr>
        </p:nvSpPr>
        <p:spPr>
          <a:xfrm>
            <a:off x="2879725" y="228600"/>
            <a:ext cx="3706813" cy="2779713"/>
          </a:xfrm>
          <a:ln/>
        </p:spPr>
      </p:sp>
      <p:sp>
        <p:nvSpPr>
          <p:cNvPr id="1675267" name="Rectangle 3"/>
          <p:cNvSpPr>
            <a:spLocks noGrp="1" noChangeArrowheads="1"/>
          </p:cNvSpPr>
          <p:nvPr>
            <p:ph type="body" idx="1"/>
          </p:nvPr>
        </p:nvSpPr>
        <p:spPr>
          <a:xfrm>
            <a:off x="250825" y="3254375"/>
            <a:ext cx="6292850" cy="5413375"/>
          </a:xfrm>
          <a:noFill/>
        </p:spPr>
        <p:txBody>
          <a:bodyPr lIns="91432" tIns="45718" rIns="91432" bIns="45718"/>
          <a:lstStyle/>
          <a:p>
            <a:pPr marL="742950" lvl="1" indent="-285750">
              <a:lnSpc>
                <a:spcPct val="70000"/>
              </a:lnSpc>
              <a:buFont typeface="Futura Bk" pitchFamily="34" charset="0"/>
              <a:buNone/>
            </a:pPr>
            <a:r>
              <a:rPr lang="en-US" sz="800"/>
              <a:t>This is the most complex slide in the deck, so we will guide you through it.</a:t>
            </a:r>
          </a:p>
          <a:p>
            <a:pPr marL="742950" lvl="1" indent="-285750">
              <a:lnSpc>
                <a:spcPct val="70000"/>
              </a:lnSpc>
              <a:buFont typeface="Futura Bk" pitchFamily="34" charset="0"/>
              <a:buNone/>
            </a:pPr>
            <a:r>
              <a:rPr lang="en-US" sz="800"/>
              <a:t>It is our whole DCT framework in one picture !</a:t>
            </a:r>
          </a:p>
          <a:p>
            <a:pPr marL="742950" lvl="1" indent="-285750">
              <a:lnSpc>
                <a:spcPct val="70000"/>
              </a:lnSpc>
              <a:buFont typeface="Futura Bk" pitchFamily="34" charset="0"/>
              <a:buNone/>
            </a:pPr>
            <a:endParaRPr lang="en-US" sz="800"/>
          </a:p>
          <a:p>
            <a:pPr marL="742950" lvl="1" indent="-285750">
              <a:lnSpc>
                <a:spcPct val="70000"/>
              </a:lnSpc>
              <a:buFont typeface="Futura Bk" pitchFamily="34" charset="0"/>
              <a:buNone/>
            </a:pPr>
            <a:r>
              <a:rPr lang="en-US" sz="800"/>
              <a:t>Right side, top, you will find the 3 major business outcomes for optimizing the data center.  Business outcomes reflect how optimizing and transforming IT will benefit the business.  We identified 3 key business benefits:</a:t>
            </a:r>
          </a:p>
          <a:p>
            <a:pPr marL="1143000" lvl="2" indent="-228600">
              <a:lnSpc>
                <a:spcPct val="70000"/>
              </a:lnSpc>
            </a:pPr>
            <a:r>
              <a:rPr lang="en-US" sz="700"/>
              <a:t>Decrease cost</a:t>
            </a:r>
          </a:p>
          <a:p>
            <a:pPr marL="1143000" lvl="2" indent="-228600">
              <a:lnSpc>
                <a:spcPct val="70000"/>
              </a:lnSpc>
            </a:pPr>
            <a:r>
              <a:rPr lang="en-US" sz="700"/>
              <a:t>Mitigate risk</a:t>
            </a:r>
          </a:p>
          <a:p>
            <a:pPr marL="1143000" lvl="2" indent="-228600">
              <a:lnSpc>
                <a:spcPct val="70000"/>
              </a:lnSpc>
            </a:pPr>
            <a:r>
              <a:rPr lang="en-US" sz="700"/>
              <a:t>Accelerate business growth</a:t>
            </a:r>
          </a:p>
          <a:p>
            <a:pPr marL="742950" lvl="1" indent="-285750">
              <a:lnSpc>
                <a:spcPct val="70000"/>
              </a:lnSpc>
              <a:buFont typeface="Futura Bk" pitchFamily="34" charset="0"/>
              <a:buNone/>
            </a:pPr>
            <a:r>
              <a:rPr lang="en-US" sz="800"/>
              <a:t>Right side, center, you find our attributes for an optimized data center.  HP’s POV is that an optimized DC has 4 characteristics</a:t>
            </a:r>
          </a:p>
          <a:p>
            <a:pPr marL="742950" lvl="1" indent="-285750">
              <a:lnSpc>
                <a:spcPct val="70000"/>
              </a:lnSpc>
            </a:pPr>
            <a:r>
              <a:rPr lang="en-US" sz="800"/>
              <a:t>Energy and space efficient</a:t>
            </a:r>
          </a:p>
          <a:p>
            <a:pPr marL="742950" lvl="1" indent="-285750">
              <a:lnSpc>
                <a:spcPct val="70000"/>
              </a:lnSpc>
            </a:pPr>
            <a:r>
              <a:rPr lang="en-US" sz="800"/>
              <a:t>Always-on</a:t>
            </a:r>
          </a:p>
          <a:p>
            <a:pPr marL="742950" lvl="1" indent="-285750">
              <a:lnSpc>
                <a:spcPct val="70000"/>
              </a:lnSpc>
            </a:pPr>
            <a:r>
              <a:rPr lang="en-US" sz="800"/>
              <a:t>Global and Virtual</a:t>
            </a:r>
          </a:p>
          <a:p>
            <a:pPr marL="742950" lvl="1" indent="-285750">
              <a:lnSpc>
                <a:spcPct val="70000"/>
              </a:lnSpc>
            </a:pPr>
            <a:r>
              <a:rPr lang="en-US" sz="800"/>
              <a:t>Service Oriented and Automated</a:t>
            </a:r>
          </a:p>
          <a:p>
            <a:pPr marL="742950" lvl="1" indent="-285750">
              <a:lnSpc>
                <a:spcPct val="70000"/>
              </a:lnSpc>
              <a:buFont typeface="Futura Bk" pitchFamily="34" charset="0"/>
              <a:buNone/>
            </a:pPr>
            <a:r>
              <a:rPr lang="en-US" sz="800"/>
              <a:t>Right side, bottom, you will find the AI enablers, that helps us to implement the optimized DC.</a:t>
            </a:r>
          </a:p>
          <a:p>
            <a:pPr marL="742950" lvl="1" indent="-285750">
              <a:lnSpc>
                <a:spcPct val="70000"/>
              </a:lnSpc>
              <a:buFont typeface="Futura Bk" pitchFamily="34" charset="0"/>
              <a:buNone/>
            </a:pPr>
            <a:endParaRPr lang="en-US" sz="800"/>
          </a:p>
          <a:p>
            <a:pPr marL="742950" lvl="1" indent="-285750">
              <a:lnSpc>
                <a:spcPct val="70000"/>
              </a:lnSpc>
              <a:buFont typeface="Futura Bk" pitchFamily="34" charset="0"/>
              <a:buNone/>
            </a:pPr>
            <a:r>
              <a:rPr lang="en-US" sz="800"/>
              <a:t>Left, you will find the HPS service lifecycle for DCT.  The service lifecycle represents our methodology and how we help customer transform and optimize the data center in a structured, phased approach.  This is the methodology that allows us to execute deals that are $100M in size for HPS.  The methodology is equal to the service lifecycle in ITIL v3, which is not a coincidence and highlights HP’s leadership and involved in the ITIL and Service Management area.</a:t>
            </a:r>
          </a:p>
          <a:p>
            <a:pPr marL="1143000" lvl="2" indent="-228600">
              <a:lnSpc>
                <a:spcPct val="70000"/>
              </a:lnSpc>
            </a:pPr>
            <a:endParaRPr lang="en-US" sz="700"/>
          </a:p>
          <a:p>
            <a:pPr marL="742950" lvl="1" indent="-285750">
              <a:lnSpc>
                <a:spcPct val="70000"/>
              </a:lnSpc>
            </a:pPr>
            <a:r>
              <a:rPr lang="en-US" sz="800"/>
              <a:t>An optimized data center that meets your needs today</a:t>
            </a:r>
          </a:p>
          <a:p>
            <a:pPr marL="742950" lvl="1" indent="-285750">
              <a:lnSpc>
                <a:spcPct val="70000"/>
              </a:lnSpc>
            </a:pPr>
            <a:r>
              <a:rPr lang="en-US" sz="800"/>
              <a:t>and into the future has four key characteristics:</a:t>
            </a:r>
          </a:p>
          <a:p>
            <a:pPr marL="742950" lvl="1" indent="-285750">
              <a:lnSpc>
                <a:spcPct val="70000"/>
              </a:lnSpc>
            </a:pPr>
            <a:r>
              <a:rPr lang="en-US" sz="800"/>
              <a:t> </a:t>
            </a:r>
            <a:r>
              <a:rPr lang="en-US" sz="800" b="1"/>
              <a:t>Energy and space efficient</a:t>
            </a:r>
            <a:r>
              <a:rPr lang="en-US" sz="800"/>
              <a:t>. It ensures power and</a:t>
            </a:r>
          </a:p>
          <a:p>
            <a:pPr marL="742950" lvl="1" indent="-285750">
              <a:lnSpc>
                <a:spcPct val="70000"/>
              </a:lnSpc>
            </a:pPr>
            <a:r>
              <a:rPr lang="en-US" sz="800"/>
              <a:t>space requirements are met—now and in the</a:t>
            </a:r>
          </a:p>
          <a:p>
            <a:pPr marL="742950" lvl="1" indent="-285750">
              <a:lnSpc>
                <a:spcPct val="70000"/>
              </a:lnSpc>
            </a:pPr>
            <a:r>
              <a:rPr lang="en-US" sz="800"/>
              <a:t>future—and minimized by design.</a:t>
            </a:r>
          </a:p>
          <a:p>
            <a:pPr marL="742950" lvl="1" indent="-285750">
              <a:lnSpc>
                <a:spcPct val="70000"/>
              </a:lnSpc>
            </a:pPr>
            <a:r>
              <a:rPr lang="en-US" sz="800" b="1"/>
              <a:t>Global and virtual. </a:t>
            </a:r>
            <a:r>
              <a:rPr lang="en-US" sz="800"/>
              <a:t>It consists of a consolidated and</a:t>
            </a:r>
          </a:p>
          <a:p>
            <a:pPr marL="742950" lvl="1" indent="-285750">
              <a:lnSpc>
                <a:spcPct val="70000"/>
              </a:lnSpc>
            </a:pPr>
            <a:r>
              <a:rPr lang="en-US" sz="800"/>
              <a:t>virtualized infrastructure with modular designs that</a:t>
            </a:r>
          </a:p>
          <a:p>
            <a:pPr marL="742950" lvl="1" indent="-285750">
              <a:lnSpc>
                <a:spcPct val="70000"/>
              </a:lnSpc>
            </a:pPr>
            <a:r>
              <a:rPr lang="en-US" sz="800"/>
              <a:t>make technology upgrades fast and easy.</a:t>
            </a:r>
          </a:p>
          <a:p>
            <a:pPr marL="742950" lvl="1" indent="-285750">
              <a:lnSpc>
                <a:spcPct val="70000"/>
              </a:lnSpc>
            </a:pPr>
            <a:r>
              <a:rPr lang="en-US" sz="800"/>
              <a:t>• </a:t>
            </a:r>
            <a:r>
              <a:rPr lang="en-US" sz="800" b="1"/>
              <a:t>Highly Available </a:t>
            </a:r>
            <a:r>
              <a:rPr lang="en-US" sz="800"/>
              <a:t>It meets critical availability</a:t>
            </a:r>
          </a:p>
          <a:p>
            <a:pPr marL="742950" lvl="1" indent="-285750">
              <a:lnSpc>
                <a:spcPct val="70000"/>
              </a:lnSpc>
            </a:pPr>
            <a:r>
              <a:rPr lang="en-US" sz="800"/>
              <a:t>requirements by incorporating rock-solid resiliency</a:t>
            </a:r>
          </a:p>
          <a:p>
            <a:pPr marL="742950" lvl="1" indent="-285750">
              <a:lnSpc>
                <a:spcPct val="70000"/>
              </a:lnSpc>
            </a:pPr>
            <a:r>
              <a:rPr lang="en-US" sz="800"/>
              <a:t>into the overall data center design, operations and IT services. </a:t>
            </a:r>
            <a:endParaRPr lang="en-US" sz="800" b="1"/>
          </a:p>
          <a:p>
            <a:pPr marL="742950" lvl="1" indent="-285750">
              <a:lnSpc>
                <a:spcPct val="70000"/>
              </a:lnSpc>
            </a:pPr>
            <a:r>
              <a:rPr lang="en-US" sz="800" b="1"/>
              <a:t>Service oriented and automated. </a:t>
            </a:r>
            <a:r>
              <a:rPr lang="en-US" sz="800"/>
              <a:t> It delivers IT </a:t>
            </a:r>
          </a:p>
          <a:p>
            <a:pPr marL="742950" lvl="1" indent="-285750">
              <a:lnSpc>
                <a:spcPct val="70000"/>
              </a:lnSpc>
            </a:pPr>
            <a:r>
              <a:rPr lang="en-US" sz="800"/>
              <a:t>as a service while automating data center </a:t>
            </a:r>
          </a:p>
          <a:p>
            <a:pPr marL="742950" lvl="1" indent="-285750">
              <a:lnSpc>
                <a:spcPct val="70000"/>
              </a:lnSpc>
            </a:pPr>
            <a:r>
              <a:rPr lang="en-US" sz="800"/>
              <a:t>operations for faster time-to-market</a:t>
            </a:r>
            <a:endParaRPr lang="en-US" sz="800">
              <a:solidFill>
                <a:schemeClr val="accent1"/>
              </a:solidFill>
            </a:endParaRPr>
          </a:p>
          <a:p>
            <a:pPr marL="742950" lvl="1" indent="-285750">
              <a:lnSpc>
                <a:spcPct val="70000"/>
              </a:lnSpc>
              <a:buFont typeface="Futura Bk" pitchFamily="34" charset="0"/>
              <a:buNone/>
            </a:pPr>
            <a:endParaRPr lang="en-US" sz="800">
              <a:solidFill>
                <a:schemeClr val="accent1"/>
              </a:solidFill>
            </a:endParaRPr>
          </a:p>
          <a:p>
            <a:pPr marL="742950" lvl="1" indent="-285750">
              <a:lnSpc>
                <a:spcPct val="70000"/>
              </a:lnSpc>
              <a:buFont typeface="Futura Bk" pitchFamily="34" charset="0"/>
              <a:buNone/>
            </a:pPr>
            <a:r>
              <a:rPr lang="en-US" sz="800">
                <a:solidFill>
                  <a:schemeClr val="accent1"/>
                </a:solidFill>
              </a:rPr>
              <a:t>This optimized data center provides tangible customer Benefits</a:t>
            </a:r>
          </a:p>
          <a:p>
            <a:pPr marL="742950" lvl="1" indent="-285750">
              <a:lnSpc>
                <a:spcPct val="70000"/>
              </a:lnSpc>
            </a:pPr>
            <a:r>
              <a:rPr lang="en-US" sz="500">
                <a:solidFill>
                  <a:schemeClr val="accent1"/>
                </a:solidFill>
              </a:rPr>
              <a:t>Decrease cost</a:t>
            </a:r>
            <a:r>
              <a:rPr lang="en-US" sz="500"/>
              <a:t>: Real estate, systems upgrade, power and cooling and operational costs make up big part of data center costs. Data Center is very critical to the business but owning and operating data center is a big task- not core to the business</a:t>
            </a:r>
          </a:p>
          <a:p>
            <a:pPr marL="1143000" lvl="2" indent="-228600">
              <a:lnSpc>
                <a:spcPct val="70000"/>
              </a:lnSpc>
            </a:pPr>
            <a:endParaRPr lang="en-US" sz="400"/>
          </a:p>
          <a:p>
            <a:pPr marL="742950" lvl="1" indent="-285750">
              <a:lnSpc>
                <a:spcPct val="70000"/>
              </a:lnSpc>
            </a:pPr>
            <a:r>
              <a:rPr lang="en-US" sz="500">
                <a:solidFill>
                  <a:schemeClr val="accent1"/>
                </a:solidFill>
              </a:rPr>
              <a:t>Mitigate risk</a:t>
            </a:r>
            <a:r>
              <a:rPr lang="en-US" sz="500"/>
              <a:t>: with customers and data centers being more global, the DC needs to support the business 24x7, be secure and quickly recover after a disaster. After consolidation, criticality and need for proactive risk mitigation increases.</a:t>
            </a:r>
          </a:p>
          <a:p>
            <a:pPr marL="742950" lvl="1" indent="-285750">
              <a:lnSpc>
                <a:spcPct val="70000"/>
              </a:lnSpc>
            </a:pPr>
            <a:endParaRPr lang="en-US" sz="500"/>
          </a:p>
          <a:p>
            <a:pPr marL="742950" lvl="1" indent="-285750">
              <a:lnSpc>
                <a:spcPct val="70000"/>
              </a:lnSpc>
            </a:pPr>
            <a:r>
              <a:rPr lang="en-US" sz="500">
                <a:solidFill>
                  <a:schemeClr val="accent1"/>
                </a:solidFill>
              </a:rPr>
              <a:t>Accelerate business growth</a:t>
            </a:r>
            <a:r>
              <a:rPr lang="en-US" sz="500"/>
              <a:t>: every new business project involves an IT project that may add capacity to the data center.  The data center should provide the scalability, availability, the space and power effectiveness to flexibly support business growth</a:t>
            </a:r>
            <a:endParaRPr lang="en-US" sz="800">
              <a:solidFill>
                <a:schemeClr val="accent1"/>
              </a:solidFill>
            </a:endParaRPr>
          </a:p>
          <a:p>
            <a:pPr marL="742950" lvl="1" indent="-285750">
              <a:lnSpc>
                <a:spcPct val="70000"/>
              </a:lnSpc>
            </a:pPr>
            <a:endParaRPr lang="en-US" sz="800">
              <a:solidFill>
                <a:schemeClr val="accent1"/>
              </a:solidFill>
            </a:endParaRPr>
          </a:p>
          <a:p>
            <a:pPr marL="742950" lvl="1" indent="-285750">
              <a:lnSpc>
                <a:spcPct val="70000"/>
              </a:lnSpc>
            </a:pPr>
            <a:endParaRPr lang="en-US" sz="800">
              <a:solidFill>
                <a:schemeClr val="accent1"/>
              </a:solidFill>
            </a:endParaRPr>
          </a:p>
          <a:p>
            <a:pPr marL="742950" lvl="1" indent="-285750">
              <a:lnSpc>
                <a:spcPct val="70000"/>
              </a:lnSpc>
            </a:pPr>
            <a:r>
              <a:rPr lang="en-US" sz="800">
                <a:solidFill>
                  <a:schemeClr val="accent1"/>
                </a:solidFill>
              </a:rPr>
              <a:t>Customer Themes – Our attributes of and ideal data center, also where our customers are struggling with- HP’s vision (Point-of-view) for the optimal data center</a:t>
            </a:r>
          </a:p>
          <a:p>
            <a:pPr marL="742950" lvl="1" indent="-285750">
              <a:lnSpc>
                <a:spcPct val="70000"/>
              </a:lnSpc>
            </a:pPr>
            <a:endParaRPr lang="en-US" sz="800">
              <a:solidFill>
                <a:schemeClr val="accent1"/>
              </a:solidFill>
            </a:endParaRPr>
          </a:p>
          <a:p>
            <a:pPr marL="742950" lvl="1" indent="-285750">
              <a:lnSpc>
                <a:spcPct val="70000"/>
              </a:lnSpc>
            </a:pPr>
            <a:r>
              <a:rPr lang="en-US" sz="800">
                <a:solidFill>
                  <a:schemeClr val="accent1"/>
                </a:solidFill>
              </a:rPr>
              <a:t>Energy Efficient data centers</a:t>
            </a:r>
            <a:r>
              <a:rPr lang="en-US" sz="800"/>
              <a:t>: Being energy and site efficient adds to your bottom-line. Environmental guidelines will become more important and more compliance requirements are on the way in the face of global warming</a:t>
            </a:r>
          </a:p>
          <a:p>
            <a:pPr marL="742950" lvl="1" indent="-285750">
              <a:lnSpc>
                <a:spcPct val="70000"/>
              </a:lnSpc>
            </a:pPr>
            <a:r>
              <a:rPr lang="en-US" sz="800">
                <a:solidFill>
                  <a:schemeClr val="accent1"/>
                </a:solidFill>
              </a:rPr>
              <a:t>Always-on data centers</a:t>
            </a:r>
            <a:r>
              <a:rPr lang="en-US" sz="800"/>
              <a:t>: with customers and DC’s being more global, downtime is no longer acceptable.  The new best practice is to build business critical support and availability (BC&amp;A) into the DC, rather then build the BC&amp;A solution for each application individually. Proactive support and best proactive service management becomes important after consolidation and virtualization.</a:t>
            </a:r>
          </a:p>
          <a:p>
            <a:pPr marL="742950" lvl="1" indent="-285750">
              <a:lnSpc>
                <a:spcPct val="70000"/>
              </a:lnSpc>
            </a:pPr>
            <a:r>
              <a:rPr lang="en-US" sz="800">
                <a:solidFill>
                  <a:schemeClr val="accent1"/>
                </a:solidFill>
              </a:rPr>
              <a:t>Consolidated and Virtualized data centers</a:t>
            </a:r>
            <a:r>
              <a:rPr lang="en-US" sz="800"/>
              <a:t>: HP leads the way with the DCC project, but many customers are looking at consolidating data centers and using virtualization solutions to create more dense and better utilized data center infrastructure</a:t>
            </a:r>
          </a:p>
          <a:p>
            <a:pPr marL="742950" lvl="1" indent="-285750">
              <a:lnSpc>
                <a:spcPct val="70000"/>
              </a:lnSpc>
            </a:pPr>
            <a:r>
              <a:rPr lang="en-US" sz="800">
                <a:solidFill>
                  <a:schemeClr val="accent1"/>
                </a:solidFill>
              </a:rPr>
              <a:t>Global and Virtual</a:t>
            </a:r>
            <a:r>
              <a:rPr lang="en-US" sz="800"/>
              <a:t>: HP believes data centers will be operated in service-oriented (ITIL), lights-out fashion. Companies will increasingly source services for DC service providers and outsourcers. </a:t>
            </a:r>
            <a:r>
              <a:rPr lang="en-US" sz="900"/>
              <a:t>A Datacenter is nothing more or less then a service Infrastructure, meaning it provides a service to other services.</a:t>
            </a:r>
            <a:endParaRPr lang="en-US" sz="400"/>
          </a:p>
          <a:p>
            <a:pPr>
              <a:lnSpc>
                <a:spcPct val="70000"/>
              </a:lnSpc>
            </a:pPr>
            <a:endParaRPr lang="en-US"/>
          </a:p>
          <a:p>
            <a:pPr>
              <a:lnSpc>
                <a:spcPct val="70000"/>
              </a:lnSpc>
            </a:pPr>
            <a:r>
              <a:rPr lang="en-US"/>
              <a:t>Data Center Lifecycle- how are we delivering this vision in integrated fashion?</a:t>
            </a:r>
          </a:p>
          <a:p>
            <a:pPr>
              <a:lnSpc>
                <a:spcPct val="70000"/>
              </a:lnSpc>
            </a:pPr>
            <a:r>
              <a:rPr lang="en-US"/>
              <a:t>HP helps our clients with the strategy, design, deployment and </a:t>
            </a:r>
          </a:p>
          <a:p>
            <a:pPr>
              <a:lnSpc>
                <a:spcPct val="70000"/>
              </a:lnSpc>
            </a:pPr>
            <a:endParaRPr lang="en-US"/>
          </a:p>
          <a:p>
            <a:pPr>
              <a:lnSpc>
                <a:spcPct val="70000"/>
              </a:lnSpc>
            </a:pPr>
            <a:endParaRPr lang="en-US"/>
          </a:p>
          <a:p>
            <a:pPr>
              <a:lnSpc>
                <a:spcPct val="70000"/>
              </a:lnSpc>
            </a:pPr>
            <a:r>
              <a:rPr lang="en-US"/>
              <a:t>Adaptive Infrastructure Enablers</a:t>
            </a:r>
          </a:p>
          <a:p>
            <a:pPr>
              <a:lnSpc>
                <a:spcPct val="70000"/>
              </a:lnSpc>
            </a:pPr>
            <a:r>
              <a:rPr lang="en-US"/>
              <a:t>These 6 areas are where HP invests in key technology trends for data centers</a:t>
            </a:r>
          </a:p>
          <a:p>
            <a:pPr>
              <a:lnSpc>
                <a:spcPct val="70000"/>
              </a:lnSpc>
            </a:pPr>
            <a:endParaRPr lang="en-US" sz="800"/>
          </a:p>
          <a:p>
            <a:pPr>
              <a:lnSpc>
                <a:spcPct val="70000"/>
              </a:lnSpc>
            </a:pPr>
            <a:endParaRPr lang="en-US" sz="800"/>
          </a:p>
          <a:p>
            <a:pPr>
              <a:lnSpc>
                <a:spcPct val="70000"/>
              </a:lnSpc>
            </a:pPr>
            <a:endParaRPr lang="en-US" sz="800"/>
          </a:p>
          <a:p>
            <a:pPr>
              <a:lnSpc>
                <a:spcPct val="70000"/>
              </a:lnSpc>
            </a:pPr>
            <a:endParaRPr lang="en-US" sz="8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7314" name="Rectangle 2"/>
          <p:cNvSpPr>
            <a:spLocks noRot="1" noChangeArrowheads="1" noTextEdit="1"/>
          </p:cNvSpPr>
          <p:nvPr>
            <p:ph type="sldImg"/>
          </p:nvPr>
        </p:nvSpPr>
        <p:spPr>
          <a:ln/>
        </p:spPr>
      </p:sp>
      <p:sp>
        <p:nvSpPr>
          <p:cNvPr id="1677315" name="Rectangle 3"/>
          <p:cNvSpPr>
            <a:spLocks noGrp="1" noChangeArrowheads="1"/>
          </p:cNvSpPr>
          <p:nvPr>
            <p:ph type="body" idx="1"/>
          </p:nvPr>
        </p:nvSpPr>
        <p:spPr>
          <a:noFill/>
        </p:spPr>
        <p:txBody>
          <a:bodyPr/>
          <a:lstStyle/>
          <a:p>
            <a:r>
              <a:rPr lang="en-US"/>
              <a:t>Google is said to spend almost $100M annually on electricity (IDC)</a:t>
            </a:r>
          </a:p>
          <a:p>
            <a:r>
              <a:rPr lang="en-US" b="1"/>
              <a:t>Power and Cooling is such a “hot” topic – why the increasing customer focus?</a:t>
            </a:r>
            <a:endParaRPr lang="en-US"/>
          </a:p>
          <a:p>
            <a:pPr lvl="1"/>
            <a:r>
              <a:rPr lang="en-US"/>
              <a:t>Moore’s law is confronting the Laws Physics</a:t>
            </a:r>
          </a:p>
          <a:p>
            <a:pPr lvl="2"/>
            <a:r>
              <a:rPr lang="en-US"/>
              <a:t>Customers are finding it increasingly challenging to take advantage of improvements in processor performance and system density</a:t>
            </a:r>
          </a:p>
          <a:p>
            <a:pPr lvl="2"/>
            <a:r>
              <a:rPr lang="en-US"/>
              <a:t>Facilities and data center design has not kept pace with the advancement in technologies</a:t>
            </a:r>
          </a:p>
          <a:p>
            <a:pPr lvl="2"/>
            <a:r>
              <a:rPr lang="en-US"/>
              <a:t>Increasingly Facilities and IT are finding they need to be working much more closely as a team</a:t>
            </a:r>
          </a:p>
          <a:p>
            <a:pPr lvl="1"/>
            <a:r>
              <a:rPr lang="en-US"/>
              <a:t>Rising energy costs</a:t>
            </a:r>
          </a:p>
          <a:p>
            <a:pPr lvl="2"/>
            <a:r>
              <a:rPr lang="en-US"/>
              <a:t>energy consumption is becoming a larger proportion of IT spend </a:t>
            </a:r>
            <a:r>
              <a:rPr lang="en-US">
                <a:hlinkClick r:id="" action="ppaction://noaction"/>
                <a:hlinkMouseOver r:id="rId3" action="ppaction://hlinkfile"/>
              </a:rPr>
              <a:t>[KEO1]</a:t>
            </a:r>
            <a:endParaRPr lang="en-US"/>
          </a:p>
          <a:p>
            <a:pPr lvl="2"/>
            <a:r>
              <a:rPr lang="en-US"/>
              <a:t>Data center electricity costs are already in the range of $3.3 billion annually (source: IDC)</a:t>
            </a:r>
          </a:p>
          <a:p>
            <a:pPr lvl="2"/>
            <a:r>
              <a:rPr lang="en-US"/>
              <a:t>Data center utility bill exceeds the cost of acquiring new computers for some companies</a:t>
            </a:r>
          </a:p>
          <a:p>
            <a:pPr lvl="2"/>
            <a:r>
              <a:rPr lang="en-US"/>
              <a:t>It can cost more to cool a data center than it does to lease the floor space to house it. </a:t>
            </a:r>
          </a:p>
          <a:p>
            <a:pPr lvl="2"/>
            <a:r>
              <a:rPr lang="en-US"/>
              <a:t>Estimates suggest that the average annual utility cost for a 100,000-square-foot data center has reached $5.9 million (Source: Edward Koplin, a principal at engineering firm Jack Dale Associates).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62" name="Rectangle 2"/>
          <p:cNvSpPr>
            <a:spLocks noRot="1" noChangeArrowheads="1" noTextEdit="1"/>
          </p:cNvSpPr>
          <p:nvPr>
            <p:ph type="sldImg"/>
          </p:nvPr>
        </p:nvSpPr>
        <p:spPr>
          <a:ln/>
        </p:spPr>
      </p:sp>
      <p:sp>
        <p:nvSpPr>
          <p:cNvPr id="1679363" name="Rectangle 3"/>
          <p:cNvSpPr>
            <a:spLocks noGrp="1" noChangeArrowheads="1"/>
          </p:cNvSpPr>
          <p:nvPr>
            <p:ph type="body" idx="1"/>
          </p:nvPr>
        </p:nvSpPr>
        <p:spPr>
          <a:noFill/>
        </p:spPr>
        <p:txBody>
          <a:bodyPr/>
          <a:lstStyle/>
          <a:p>
            <a:endParaRPr lang="en-US"/>
          </a:p>
          <a:p>
            <a:endParaRPr lang="en-US"/>
          </a:p>
          <a:p>
            <a:endParaRPr lang="en-US"/>
          </a:p>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410" name="Slide Image Placeholder 1"/>
          <p:cNvSpPr>
            <a:spLocks noGrp="1" noRot="1" noChangeAspect="1" noTextEdit="1"/>
          </p:cNvSpPr>
          <p:nvPr>
            <p:ph type="sldImg"/>
          </p:nvPr>
        </p:nvSpPr>
        <p:spPr>
          <a:ln/>
        </p:spPr>
      </p:sp>
      <p:sp>
        <p:nvSpPr>
          <p:cNvPr id="1681411" name="Notes Placeholder 2"/>
          <p:cNvSpPr>
            <a:spLocks noGrp="1"/>
          </p:cNvSpPr>
          <p:nvPr>
            <p:ph type="body" idx="1"/>
          </p:nvPr>
        </p:nvSpPr>
        <p:spPr/>
        <p:txBody>
          <a:bodyPr/>
          <a:lstStyle/>
          <a:p>
            <a:r>
              <a:rPr lang="en-US"/>
              <a:t>LEED is an acronym for Leadership in Energy and Environmental design.  The rating system provides a framework to help move the U.S. building industry to more sustainable practices.  The LEED rating system is based on points that are achieved by meeting specified energy efficiency requirements.  Many clients now require experience in LEED certified projects and often will mandate that LEED Accredited Professionals are a part of the design team. </a:t>
            </a:r>
          </a:p>
          <a:p>
            <a:r>
              <a:rPr lang="en-US"/>
              <a:t>EYP MCF is a leader in LEED and energy-efficient design including development of EnerOpt™, a robust energy assessment and optimization software tool for data centers.   EYP MCF is also currently designing several LEED-rated facilities, including a new, $100MM+ Greenfield data center which is targeted to be LEED sliver. </a:t>
            </a:r>
            <a:endParaRPr lang="en-US" b="1"/>
          </a:p>
          <a:p>
            <a:r>
              <a:rPr lang="en-US" b="1"/>
              <a:t>Fannie Mae’s Urbana Technology Center </a:t>
            </a:r>
            <a:r>
              <a:rPr lang="en-US"/>
              <a:t>was awarded LEED certification, thus becoming the nation’s first LEED-certified data center. Some examples of the energy efficient and environmentally friendly and applications designed into the UTC include building automation/building monitoring systems that monitor trend, control, and adjust the facility’s heating, cooling, ventilation and humidification systems, use of non-ozone depleting refrigerants and a selective catalytic reduction system.</a:t>
            </a:r>
            <a:endParaRPr lang="en-US" b="1"/>
          </a:p>
          <a:p>
            <a:pPr>
              <a:buFontTx/>
              <a:buNone/>
            </a:pPr>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3458" name="Slide Image Placeholder 1"/>
          <p:cNvSpPr>
            <a:spLocks noGrp="1" noRot="1" noChangeAspect="1" noTextEdit="1"/>
          </p:cNvSpPr>
          <p:nvPr>
            <p:ph type="sldImg"/>
          </p:nvPr>
        </p:nvSpPr>
        <p:spPr>
          <a:ln/>
        </p:spPr>
      </p:sp>
      <p:sp>
        <p:nvSpPr>
          <p:cNvPr id="1683459" name="Notes Placeholder 2"/>
          <p:cNvSpPr>
            <a:spLocks noGrp="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506" name="Rectangle 2"/>
          <p:cNvSpPr>
            <a:spLocks noRot="1" noChangeArrowheads="1" noTextEdit="1"/>
          </p:cNvSpPr>
          <p:nvPr>
            <p:ph type="sldImg"/>
          </p:nvPr>
        </p:nvSpPr>
        <p:spPr>
          <a:xfrm>
            <a:off x="1100138" y="698500"/>
            <a:ext cx="4660900" cy="3495675"/>
          </a:xfrm>
          <a:ln/>
        </p:spPr>
      </p:sp>
      <p:sp>
        <p:nvSpPr>
          <p:cNvPr id="1685507" name="Rectangle 3"/>
          <p:cNvSpPr>
            <a:spLocks noGrp="1" noChangeArrowheads="1"/>
          </p:cNvSpPr>
          <p:nvPr>
            <p:ph type="body" idx="1"/>
          </p:nvPr>
        </p:nvSpPr>
        <p:spPr>
          <a:xfrm>
            <a:off x="912813" y="4429125"/>
            <a:ext cx="5032375" cy="4195763"/>
          </a:xfrm>
        </p:spPr>
        <p:txBody>
          <a:bodyPr lIns="90175" tIns="45087" rIns="90175" bIns="45087"/>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7554" name="Rectangle 2"/>
          <p:cNvSpPr>
            <a:spLocks noRot="1" noChangeArrowheads="1" noTextEdit="1"/>
          </p:cNvSpPr>
          <p:nvPr>
            <p:ph type="sldImg"/>
          </p:nvPr>
        </p:nvSpPr>
        <p:spPr>
          <a:ln/>
        </p:spPr>
      </p:sp>
      <p:sp>
        <p:nvSpPr>
          <p:cNvPr id="1687555" name="Rectangle 3"/>
          <p:cNvSpPr>
            <a:spLocks noGrp="1" noChangeArrowheads="1"/>
          </p:cNvSpPr>
          <p:nvPr>
            <p:ph type="body" idx="1"/>
          </p:nvPr>
        </p:nvSpPr>
        <p:spPr>
          <a:noFill/>
        </p:spPr>
        <p:txBody>
          <a:bodyPr/>
          <a:lstStyle/>
          <a:p>
            <a:pPr marL="228600" indent="-228600"/>
            <a:endParaRPr lang="en-US"/>
          </a:p>
          <a:p>
            <a:pPr marL="228600" indent="-228600"/>
            <a:r>
              <a:rPr lang="en-US"/>
              <a:t>The HP AIS service will be delivered from the Atlanta, Georgia NGDC in North America.  There is an NGDC scheduled for Isle d’Abeau in May, 2008.  The delivery of the service is not limited to the region in which the client is based.  Larger enterprises with global presence will be less sensitive to the HP delivery location.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02" name="Rectangle 7"/>
          <p:cNvSpPr txBox="1">
            <a:spLocks noGrp="1" noChangeArrowheads="1"/>
          </p:cNvSpPr>
          <p:nvPr/>
        </p:nvSpPr>
        <p:spPr bwMode="auto">
          <a:xfrm>
            <a:off x="3884613" y="8829675"/>
            <a:ext cx="2971800" cy="465138"/>
          </a:xfrm>
          <a:prstGeom prst="rect">
            <a:avLst/>
          </a:prstGeom>
          <a:noFill/>
          <a:ln w="9525">
            <a:noFill/>
            <a:miter lim="800000"/>
            <a:headEnd/>
            <a:tailEnd/>
          </a:ln>
        </p:spPr>
        <p:txBody>
          <a:bodyPr/>
          <a:lstStyle/>
          <a:p>
            <a:fld id="{3CCD5182-D59B-425B-A24D-7587C4951520}" type="slidenum">
              <a:rPr lang="en-US">
                <a:latin typeface="Arial" charset="0"/>
              </a:rPr>
              <a:pPr/>
              <a:t>50</a:t>
            </a:fld>
            <a:endParaRPr lang="en-US">
              <a:latin typeface="Arial" charset="0"/>
            </a:endParaRPr>
          </a:p>
        </p:txBody>
      </p:sp>
      <p:sp>
        <p:nvSpPr>
          <p:cNvPr id="1689603" name="Rectangle 2"/>
          <p:cNvSpPr>
            <a:spLocks noRot="1" noChangeArrowheads="1" noTextEdit="1"/>
          </p:cNvSpPr>
          <p:nvPr>
            <p:ph type="sldImg"/>
          </p:nvPr>
        </p:nvSpPr>
        <p:spPr>
          <a:xfrm>
            <a:off x="1106488" y="695325"/>
            <a:ext cx="4648200" cy="3486150"/>
          </a:xfrm>
          <a:ln/>
        </p:spPr>
      </p:sp>
      <p:sp>
        <p:nvSpPr>
          <p:cNvPr id="1689604" name="Rectangle 3"/>
          <p:cNvSpPr>
            <a:spLocks noGrp="1" noChangeArrowheads="1"/>
          </p:cNvSpPr>
          <p:nvPr>
            <p:ph type="body" idx="1"/>
          </p:nvPr>
        </p:nvSpPr>
        <p:spPr>
          <a:xfrm>
            <a:off x="685800" y="4416425"/>
            <a:ext cx="5486400" cy="4184650"/>
          </a:xfrm>
        </p:spPr>
        <p:txBody>
          <a:bodyPr/>
          <a:lstStyle/>
          <a:p>
            <a:endParaRPr lang="en-US">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2674" name="Rectangle 2"/>
          <p:cNvSpPr>
            <a:spLocks noRot="1" noChangeArrowheads="1" noTextEdit="1"/>
          </p:cNvSpPr>
          <p:nvPr>
            <p:ph type="sldImg"/>
          </p:nvPr>
        </p:nvSpPr>
        <p:spPr>
          <a:ln/>
        </p:spPr>
      </p:sp>
      <p:sp>
        <p:nvSpPr>
          <p:cNvPr id="1692675" name="Rectangle 3"/>
          <p:cNvSpPr>
            <a:spLocks noGrp="1" noChangeArrowheads="1"/>
          </p:cNvSpPr>
          <p:nvPr>
            <p:ph type="body" idx="1"/>
          </p:nvPr>
        </p:nvSpPr>
        <p:spPr>
          <a:xfrm>
            <a:off x="250825" y="3254375"/>
            <a:ext cx="6292850" cy="5661025"/>
          </a:xfrm>
        </p:spPr>
        <p:txBody>
          <a:bodyPr/>
          <a:lstStyle/>
          <a:p>
            <a:pPr>
              <a:lnSpc>
                <a:spcPct val="100000"/>
              </a:lnSpc>
              <a:spcBef>
                <a:spcPct val="0"/>
              </a:spcBef>
              <a:spcAft>
                <a:spcPct val="25000"/>
              </a:spcAft>
            </a:pPr>
            <a:r>
              <a:rPr lang="en-US" sz="1000"/>
              <a:t>Our portfolio is structured into 5 areas: </a:t>
            </a:r>
          </a:p>
          <a:p>
            <a:pPr lvl="1">
              <a:lnSpc>
                <a:spcPct val="100000"/>
              </a:lnSpc>
              <a:spcBef>
                <a:spcPct val="0"/>
              </a:spcBef>
              <a:spcAft>
                <a:spcPct val="25000"/>
              </a:spcAft>
            </a:pPr>
            <a:r>
              <a:rPr lang="en-US" sz="900"/>
              <a:t>Infrastructure</a:t>
            </a:r>
          </a:p>
          <a:p>
            <a:pPr lvl="1">
              <a:lnSpc>
                <a:spcPct val="100000"/>
              </a:lnSpc>
              <a:spcBef>
                <a:spcPct val="0"/>
              </a:spcBef>
              <a:spcAft>
                <a:spcPct val="25000"/>
              </a:spcAft>
            </a:pPr>
            <a:r>
              <a:rPr lang="en-US" sz="900"/>
              <a:t>Service Management</a:t>
            </a:r>
          </a:p>
          <a:p>
            <a:pPr lvl="1">
              <a:lnSpc>
                <a:spcPct val="100000"/>
              </a:lnSpc>
              <a:spcBef>
                <a:spcPct val="0"/>
              </a:spcBef>
              <a:spcAft>
                <a:spcPct val="25000"/>
              </a:spcAft>
            </a:pPr>
            <a:r>
              <a:rPr lang="en-US" sz="900"/>
              <a:t>Applications</a:t>
            </a:r>
          </a:p>
          <a:p>
            <a:pPr lvl="1">
              <a:lnSpc>
                <a:spcPct val="100000"/>
              </a:lnSpc>
              <a:spcBef>
                <a:spcPct val="0"/>
              </a:spcBef>
              <a:spcAft>
                <a:spcPct val="25000"/>
              </a:spcAft>
            </a:pPr>
            <a:r>
              <a:rPr lang="en-US" sz="900"/>
              <a:t>Information Management</a:t>
            </a:r>
          </a:p>
          <a:p>
            <a:pPr lvl="1">
              <a:lnSpc>
                <a:spcPct val="100000"/>
              </a:lnSpc>
              <a:spcBef>
                <a:spcPct val="0"/>
              </a:spcBef>
              <a:spcAft>
                <a:spcPct val="50000"/>
              </a:spcAft>
            </a:pPr>
            <a:r>
              <a:rPr lang="en-US" sz="900"/>
              <a:t>Outsourcing</a:t>
            </a:r>
          </a:p>
          <a:p>
            <a:pPr>
              <a:lnSpc>
                <a:spcPct val="100000"/>
              </a:lnSpc>
              <a:spcBef>
                <a:spcPct val="0"/>
              </a:spcBef>
              <a:spcAft>
                <a:spcPct val="50000"/>
              </a:spcAft>
              <a:buClr>
                <a:schemeClr val="tx1"/>
              </a:buClr>
            </a:pPr>
            <a:r>
              <a:rPr lang="en-US" sz="1000">
                <a:latin typeface="Futura Hv" pitchFamily="34" charset="0"/>
              </a:rPr>
              <a:t>Infrastructure</a:t>
            </a:r>
            <a:endParaRPr lang="en-US" sz="1000"/>
          </a:p>
          <a:p>
            <a:pPr lvl="1">
              <a:lnSpc>
                <a:spcPct val="100000"/>
              </a:lnSpc>
              <a:spcBef>
                <a:spcPct val="0"/>
              </a:spcBef>
              <a:spcAft>
                <a:spcPct val="50000"/>
              </a:spcAft>
              <a:buClr>
                <a:schemeClr val="tx1"/>
              </a:buClr>
            </a:pPr>
            <a:r>
              <a:rPr lang="en-US" sz="900"/>
              <a:t>Is core to HP Services.  We have done over 1,000 IT consolidations and migrations</a:t>
            </a:r>
          </a:p>
          <a:p>
            <a:pPr lvl="1">
              <a:lnSpc>
                <a:spcPct val="100000"/>
              </a:lnSpc>
              <a:spcBef>
                <a:spcPct val="0"/>
              </a:spcBef>
              <a:spcAft>
                <a:spcPct val="50000"/>
              </a:spcAft>
              <a:buClr>
                <a:schemeClr val="tx1"/>
              </a:buClr>
            </a:pPr>
            <a:r>
              <a:rPr lang="en-US" sz="900"/>
              <a:t>This set of services is focused on helping you manage your data center environments better</a:t>
            </a:r>
          </a:p>
          <a:p>
            <a:pPr>
              <a:lnSpc>
                <a:spcPct val="100000"/>
              </a:lnSpc>
              <a:spcBef>
                <a:spcPct val="0"/>
              </a:spcBef>
              <a:spcAft>
                <a:spcPct val="50000"/>
              </a:spcAft>
              <a:buClr>
                <a:schemeClr val="tx1"/>
              </a:buClr>
            </a:pPr>
            <a:r>
              <a:rPr lang="en-US" sz="1000">
                <a:latin typeface="Futura Hv" pitchFamily="34" charset="0"/>
              </a:rPr>
              <a:t>Service Management</a:t>
            </a:r>
            <a:r>
              <a:rPr lang="en-US" sz="1000"/>
              <a:t> -- I think of this area as the ERP for IT.  The integrated power of Openview, Peregrine, Mercury and Opsware position us second to none in this space.  We have several thousand consultants that line up against this suite of Software.</a:t>
            </a:r>
          </a:p>
          <a:p>
            <a:pPr>
              <a:lnSpc>
                <a:spcPct val="100000"/>
              </a:lnSpc>
              <a:spcBef>
                <a:spcPct val="0"/>
              </a:spcBef>
              <a:spcAft>
                <a:spcPct val="50000"/>
              </a:spcAft>
              <a:buClr>
                <a:schemeClr val="tx1"/>
              </a:buClr>
            </a:pPr>
            <a:r>
              <a:rPr lang="en-US" sz="1000">
                <a:latin typeface="Futura Hv" pitchFamily="34" charset="0"/>
              </a:rPr>
              <a:t>In the Applications area – </a:t>
            </a:r>
            <a:r>
              <a:rPr lang="en-US" sz="1000"/>
              <a:t>our priority are to continue to scale our SAP and Oracle practice.  You might have seen the announcement we made earlier this week where we acquired a EMEA-based applications firm that adds another 450 apps experts.</a:t>
            </a:r>
          </a:p>
          <a:p>
            <a:pPr>
              <a:lnSpc>
                <a:spcPct val="100000"/>
              </a:lnSpc>
              <a:spcBef>
                <a:spcPct val="0"/>
              </a:spcBef>
              <a:spcAft>
                <a:spcPct val="50000"/>
              </a:spcAft>
              <a:buClr>
                <a:schemeClr val="tx1"/>
              </a:buClr>
            </a:pPr>
            <a:r>
              <a:rPr lang="en-US" sz="1000"/>
              <a:t>With the acquisition of Knightsbridge earlier this year, we have established a leadership position in </a:t>
            </a:r>
            <a:r>
              <a:rPr lang="en-US" sz="1000">
                <a:latin typeface="Futura Hv" pitchFamily="34" charset="0"/>
              </a:rPr>
              <a:t>Information Management</a:t>
            </a:r>
            <a:r>
              <a:rPr lang="en-US" sz="1000"/>
              <a:t>. </a:t>
            </a:r>
          </a:p>
          <a:p>
            <a:pPr lvl="1">
              <a:lnSpc>
                <a:spcPct val="100000"/>
              </a:lnSpc>
              <a:spcBef>
                <a:spcPct val="0"/>
              </a:spcBef>
              <a:spcAft>
                <a:spcPct val="50000"/>
              </a:spcAft>
              <a:buClr>
                <a:schemeClr val="tx1"/>
              </a:buClr>
            </a:pPr>
            <a:r>
              <a:rPr lang="en-US" sz="900"/>
              <a:t>With the continued explosion of data – this is a big area of growth for us. </a:t>
            </a:r>
          </a:p>
          <a:p>
            <a:pPr lvl="1">
              <a:lnSpc>
                <a:spcPct val="100000"/>
              </a:lnSpc>
              <a:spcBef>
                <a:spcPct val="0"/>
              </a:spcBef>
              <a:spcAft>
                <a:spcPct val="50000"/>
              </a:spcAft>
              <a:buClr>
                <a:schemeClr val="tx1"/>
              </a:buClr>
            </a:pPr>
            <a:r>
              <a:rPr lang="en-US" sz="900"/>
              <a:t>As Randy mentioned in yesterday – a big part of any successful transformation includes BI and EDW.</a:t>
            </a:r>
          </a:p>
          <a:p>
            <a:pPr>
              <a:lnSpc>
                <a:spcPct val="100000"/>
              </a:lnSpc>
              <a:spcBef>
                <a:spcPct val="0"/>
              </a:spcBef>
              <a:spcAft>
                <a:spcPct val="50000"/>
              </a:spcAft>
              <a:buClr>
                <a:schemeClr val="tx1"/>
              </a:buClr>
            </a:pPr>
            <a:r>
              <a:rPr lang="en-US" sz="1000">
                <a:latin typeface="Futura Hv" pitchFamily="34" charset="0"/>
              </a:rPr>
              <a:t>Outsoucing – </a:t>
            </a:r>
            <a:r>
              <a:rPr lang="en-US" sz="1000"/>
              <a:t>we have over 700 clients – and are making significant capital investments:</a:t>
            </a:r>
            <a:endParaRPr lang="en-US" sz="1400"/>
          </a:p>
          <a:p>
            <a:pPr lvl="1">
              <a:lnSpc>
                <a:spcPct val="100000"/>
              </a:lnSpc>
              <a:spcBef>
                <a:spcPct val="0"/>
              </a:spcBef>
              <a:spcAft>
                <a:spcPct val="50000"/>
              </a:spcAft>
              <a:buClr>
                <a:schemeClr val="tx1"/>
              </a:buClr>
            </a:pPr>
            <a:r>
              <a:rPr lang="en-US" sz="900"/>
              <a:t>We are bringing on line – 7 Next Generation Data Centers over the next 24 months</a:t>
            </a:r>
          </a:p>
          <a:p>
            <a:pPr lvl="1">
              <a:lnSpc>
                <a:spcPct val="100000"/>
              </a:lnSpc>
              <a:spcBef>
                <a:spcPct val="0"/>
              </a:spcBef>
              <a:spcAft>
                <a:spcPct val="50000"/>
              </a:spcAft>
              <a:buClr>
                <a:schemeClr val="tx1"/>
              </a:buClr>
            </a:pPr>
            <a:r>
              <a:rPr lang="en-US" sz="900"/>
              <a:t>3 are based in the US – where we flank Randy – and 4 will be located outside the US</a:t>
            </a:r>
          </a:p>
          <a:p>
            <a:pPr lvl="1">
              <a:lnSpc>
                <a:spcPct val="100000"/>
              </a:lnSpc>
              <a:spcBef>
                <a:spcPct val="0"/>
              </a:spcBef>
              <a:spcAft>
                <a:spcPct val="50000"/>
              </a:spcAft>
              <a:buClr>
                <a:schemeClr val="tx1"/>
              </a:buClr>
            </a:pPr>
            <a:r>
              <a:rPr lang="en-US" sz="900"/>
              <a:t>In the facility we are touring this afternoon – HP Services has a handful of clients</a:t>
            </a:r>
          </a:p>
          <a:p>
            <a:pPr>
              <a:lnSpc>
                <a:spcPct val="100000"/>
              </a:lnSpc>
              <a:spcBef>
                <a:spcPct val="0"/>
              </a:spcBef>
              <a:spcAft>
                <a:spcPct val="50000"/>
              </a:spcAft>
              <a:buClr>
                <a:schemeClr val="tx1"/>
              </a:buClr>
            </a:pPr>
            <a:endParaRPr lang="en-US" sz="1000"/>
          </a:p>
          <a:p>
            <a:pPr>
              <a:lnSpc>
                <a:spcPct val="100000"/>
              </a:lnSpc>
              <a:spcBef>
                <a:spcPct val="0"/>
              </a:spcBef>
              <a:spcAft>
                <a:spcPct val="50000"/>
              </a:spcAft>
              <a:buClr>
                <a:schemeClr val="tx1"/>
              </a:buClr>
            </a:pPr>
            <a:endParaRPr lang="en-US" sz="1000"/>
          </a:p>
          <a:p>
            <a:pPr>
              <a:lnSpc>
                <a:spcPct val="100000"/>
              </a:lnSpc>
              <a:spcBef>
                <a:spcPct val="0"/>
              </a:spcBef>
              <a:spcAft>
                <a:spcPct val="50000"/>
              </a:spcAft>
              <a:buClr>
                <a:schemeClr val="tx1"/>
              </a:buClr>
              <a:buFontTx/>
              <a:buNone/>
            </a:pPr>
            <a:r>
              <a:rPr lang="en-US" sz="1000"/>
              <a:t>Let’s switch gears and talk about Data Center Transformation</a:t>
            </a:r>
          </a:p>
          <a:p>
            <a:pPr>
              <a:lnSpc>
                <a:spcPct val="100000"/>
              </a:lnSpc>
              <a:spcBef>
                <a:spcPct val="0"/>
              </a:spcBef>
              <a:spcAft>
                <a:spcPct val="50000"/>
              </a:spcAft>
              <a:buClr>
                <a:schemeClr val="tx1"/>
              </a:buClr>
              <a:buFontTx/>
              <a:buNone/>
            </a:pPr>
            <a:endParaRPr lang="en-US" sz="10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2370" name="Rectangle 2"/>
          <p:cNvSpPr>
            <a:spLocks noRot="1" noChangeArrowheads="1" noTextEdit="1"/>
          </p:cNvSpPr>
          <p:nvPr>
            <p:ph type="sldImg"/>
          </p:nvPr>
        </p:nvSpPr>
        <p:spPr>
          <a:xfrm>
            <a:off x="2878138" y="228600"/>
            <a:ext cx="3706812" cy="2779713"/>
          </a:xfrm>
          <a:ln/>
        </p:spPr>
      </p:sp>
      <p:sp>
        <p:nvSpPr>
          <p:cNvPr id="1722371" name="Rectangle 3"/>
          <p:cNvSpPr>
            <a:spLocks noGrp="1" noChangeArrowheads="1"/>
          </p:cNvSpPr>
          <p:nvPr>
            <p:ph type="body" idx="1"/>
          </p:nvPr>
        </p:nvSpPr>
        <p:spPr>
          <a:xfrm>
            <a:off x="252413" y="3254375"/>
            <a:ext cx="6289675" cy="5718175"/>
          </a:xfrm>
        </p:spPr>
        <p:txBody>
          <a:bodyPr/>
          <a:lstStyle/>
          <a:p>
            <a:r>
              <a:rPr lang="en-US"/>
              <a:t>HP partners with enterprise customers to determine the best solution together</a:t>
            </a:r>
          </a:p>
          <a:p>
            <a:r>
              <a:rPr lang="en-US"/>
              <a:t>First we profile – examine business and IT needs, strengths, weaknesses and goals.</a:t>
            </a:r>
          </a:p>
          <a:p>
            <a:r>
              <a:rPr lang="en-US"/>
              <a:t>Then we prioritize – figure out the most important steps based on your needs and resources.</a:t>
            </a:r>
          </a:p>
          <a:p>
            <a:r>
              <a:rPr lang="en-US"/>
              <a:t>Finally we prescribe – recommend a tailored solution that delivers the optimal answer for your business or IT problem.</a:t>
            </a:r>
          </a:p>
          <a:p>
            <a:r>
              <a:rPr lang="en-US"/>
              <a:t>Avitage Item ID: {{8E90BF0D-A7D5-4AAD-AB33-8E37D4FC2918}}</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4418" name="Rectangle 2"/>
          <p:cNvSpPr>
            <a:spLocks noRot="1" noChangeArrowheads="1" noTextEdit="1"/>
          </p:cNvSpPr>
          <p:nvPr>
            <p:ph type="sldImg"/>
          </p:nvPr>
        </p:nvSpPr>
        <p:spPr>
          <a:xfrm>
            <a:off x="2884488" y="265113"/>
            <a:ext cx="3708400" cy="2781300"/>
          </a:xfrm>
          <a:ln/>
        </p:spPr>
      </p:sp>
      <p:sp>
        <p:nvSpPr>
          <p:cNvPr id="1724419" name="Rectangle 3"/>
          <p:cNvSpPr>
            <a:spLocks noGrp="1" noChangeArrowheads="1"/>
          </p:cNvSpPr>
          <p:nvPr>
            <p:ph type="body" idx="1"/>
          </p:nvPr>
        </p:nvSpPr>
        <p:spPr>
          <a:xfrm>
            <a:off x="250825" y="3254375"/>
            <a:ext cx="6292850" cy="5716588"/>
          </a:xfrm>
        </p:spPr>
        <p:txBody>
          <a:bodyPr/>
          <a:lstStyle/>
          <a:p>
            <a:r>
              <a:rPr lang="en-US" sz="1000"/>
              <a:t>At HP, we and our partners work with your team to become an Adaptive Enterprise. As both a strategic partner and an advisor, we bring experience, a portfolio of standardized, modular technologies and services, and clear architectural guidelines that help you move forward in evolutionary phases. Throughout the process, we share information, insights, and best practices.</a:t>
            </a:r>
          </a:p>
          <a:p>
            <a:r>
              <a:rPr lang="en-US" sz="1000"/>
              <a:t>Working with HP to become an Adaptive Enterprise enables you to address core business needs— maximize returns, mitigate risk, improve business performance, and increase agility—while continuing to meet today’s business challenges. By creating an environment in which business and IT are synchronized, we help you to create an enterprise that can take change in stride, seize new opportunities, and capitalize upon rapidly changing market conditions—all of which puts you in a powerful position to deliver value, compete, and win in a rapidly changing world.</a:t>
            </a:r>
          </a:p>
          <a:p>
            <a:r>
              <a:rPr lang="en-US" sz="1000"/>
              <a:t>At the heart of an Adaptive Enterprise is the understanding that business and IT must be synchronized —that is, they must become aligned and stay aligned—for the enterprise to capitalize on change. A business decision— for a new product or service, for a rapid introduction of new products, adoption of a new product or service or any other decision—triggers a series of IT changes. Consider:</a:t>
            </a:r>
          </a:p>
          <a:p>
            <a:pPr lvl="1"/>
            <a:r>
              <a:rPr lang="en-US" sz="900"/>
              <a:t>A brokerage house needs to be able to update and change its systems to comply with updates and changes in government regulations.  For IT, this creates the need to:</a:t>
            </a:r>
          </a:p>
          <a:p>
            <a:pPr lvl="2"/>
            <a:r>
              <a:rPr lang="en-US" sz="800"/>
              <a:t>Update systems quickly to address short-term reporting requirements</a:t>
            </a:r>
          </a:p>
          <a:p>
            <a:pPr lvl="2"/>
            <a:r>
              <a:rPr lang="en-US" sz="800"/>
              <a:t>Undertake a longer-term effort in parallel to define a comprehensive, flexible architecture for auditing information systems and operations</a:t>
            </a:r>
          </a:p>
          <a:p>
            <a:pPr lvl="1"/>
            <a:r>
              <a:rPr lang="en-US" sz="900"/>
              <a:t>An entertainment company must distribute movies across new devices and networks. For IT, this need translates to projects like:</a:t>
            </a:r>
          </a:p>
          <a:p>
            <a:pPr lvl="2"/>
            <a:r>
              <a:rPr lang="en-US" sz="800"/>
              <a:t>Develop a new media lab</a:t>
            </a:r>
          </a:p>
          <a:p>
            <a:pPr lvl="2"/>
            <a:r>
              <a:rPr lang="en-US" sz="800"/>
              <a:t>Develop a rights management system for protecting copyrighted property</a:t>
            </a:r>
          </a:p>
          <a:p>
            <a:pPr lvl="2"/>
            <a:r>
              <a:rPr lang="en-US" sz="800"/>
              <a:t>Develop better online collaboration mechanisms with technology and distribution channel partners</a:t>
            </a:r>
          </a:p>
          <a:p>
            <a:pPr lvl="2"/>
            <a:r>
              <a:rPr lang="en-US" sz="800"/>
              <a:t>Develop new online support for end-user self-help</a:t>
            </a:r>
          </a:p>
          <a:p>
            <a:pPr lvl="1"/>
            <a:r>
              <a:rPr lang="en-US" sz="900"/>
              <a:t>A retailer requires real-time supply chain insights to solve emerging inventory problems. IT requirements that must be addressed quickly include:</a:t>
            </a:r>
          </a:p>
          <a:p>
            <a:pPr lvl="2"/>
            <a:r>
              <a:rPr lang="en-US" sz="800"/>
              <a:t>Identify critical supply-chain key performance indicators (KPIs)</a:t>
            </a:r>
          </a:p>
          <a:p>
            <a:pPr lvl="2"/>
            <a:r>
              <a:rPr lang="en-US" sz="800"/>
              <a:t>Develop and deploy Web-services–based transactions and workflows to propagate the KPI data across the parties in the supply chain</a:t>
            </a:r>
          </a:p>
          <a:p>
            <a:pPr lvl="2"/>
            <a:r>
              <a:rPr lang="en-US" sz="800"/>
              <a:t>Implement RFID to strengthen asset tracking, inventory management, and forecasting</a:t>
            </a:r>
          </a:p>
          <a:p>
            <a:r>
              <a:rPr lang="en-US" sz="1000"/>
              <a:t>Today, every strategic business decision triggers a chain of IT events. The challenge is to ensure that those IT events occur as quickly as the business decision makers need them to occur—and that is where most organizations fall short. The IT organization must translate the new priorities into updated systems and processes, sometimes across multiple layers and organizations. Too often, the IT infrastructure is inflexible, this entails complex, costly, and lengthy change initiatives. </a:t>
            </a:r>
          </a:p>
          <a:p>
            <a:r>
              <a:rPr lang="en-US" sz="1000"/>
              <a:t>The ideal is to restructure the systems to allow rapid reconfiguration in response to unforeseen needs. Accomplishing that requires strong IT governance and a comprehensive, well-integrated enterprise architecture.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5763" y="787400"/>
            <a:ext cx="2092325" cy="5338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87400"/>
            <a:ext cx="6126163" cy="53387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1125441" name="Picture 65" descr="Dark blue icon title"/>
          <p:cNvPicPr>
            <a:picLocks noChangeAspect="1" noChangeArrowheads="1"/>
          </p:cNvPicPr>
          <p:nvPr userDrawn="1"/>
        </p:nvPicPr>
        <p:blipFill>
          <a:blip r:embed="rId2"/>
          <a:srcRect l="354" r="365" b="244"/>
          <a:stretch>
            <a:fillRect/>
          </a:stretch>
        </p:blipFill>
        <p:spPr bwMode="auto">
          <a:xfrm>
            <a:off x="0" y="-11113"/>
            <a:ext cx="9144000" cy="6873876"/>
          </a:xfrm>
          <a:prstGeom prst="rect">
            <a:avLst/>
          </a:prstGeom>
          <a:noFill/>
        </p:spPr>
      </p:pic>
      <p:sp>
        <p:nvSpPr>
          <p:cNvPr id="1125432" name="Rectangle 56"/>
          <p:cNvSpPr>
            <a:spLocks noGrp="1" noChangeArrowheads="1"/>
          </p:cNvSpPr>
          <p:nvPr>
            <p:ph type="subTitle" idx="1"/>
          </p:nvPr>
        </p:nvSpPr>
        <p:spPr bwMode="invGray">
          <a:xfrm>
            <a:off x="427038" y="1811338"/>
            <a:ext cx="8196262" cy="377825"/>
          </a:xfrm>
        </p:spPr>
        <p:txBody>
          <a:bodyPr anchor="ctr"/>
          <a:lstStyle>
            <a:lvl1pPr marL="0" indent="0">
              <a:buFontTx/>
              <a:buNone/>
              <a:defRPr sz="1400"/>
            </a:lvl1pPr>
          </a:lstStyle>
          <a:p>
            <a:r>
              <a:rPr lang="en-US"/>
              <a:t>Click to edit Master subtitle style</a:t>
            </a:r>
          </a:p>
        </p:txBody>
      </p:sp>
      <p:sp>
        <p:nvSpPr>
          <p:cNvPr id="1125433" name="Rectangle 57"/>
          <p:cNvSpPr>
            <a:spLocks noGrp="1" noChangeArrowheads="1"/>
          </p:cNvSpPr>
          <p:nvPr>
            <p:ph type="ctrTitle"/>
          </p:nvPr>
        </p:nvSpPr>
        <p:spPr bwMode="invGray">
          <a:xfrm>
            <a:off x="427038" y="1217613"/>
            <a:ext cx="8194675" cy="504825"/>
          </a:xfrm>
        </p:spPr>
        <p:txBody>
          <a:bodyPr anchor="ctr"/>
          <a:lstStyle>
            <a:lvl1pPr>
              <a:defRPr sz="2500">
                <a:solidFill>
                  <a:schemeClr val="tx1"/>
                </a:solidFill>
              </a:defRPr>
            </a:lvl1pPr>
          </a:lstStyle>
          <a:p>
            <a:r>
              <a:rPr lang="en-US"/>
              <a:t>Click to edit Master title style</a:t>
            </a:r>
          </a:p>
        </p:txBody>
      </p:sp>
      <p:sp>
        <p:nvSpPr>
          <p:cNvPr id="1125443" name="Text Box 67"/>
          <p:cNvSpPr txBox="1">
            <a:spLocks noChangeArrowheads="1"/>
          </p:cNvSpPr>
          <p:nvPr userDrawn="1"/>
        </p:nvSpPr>
        <p:spPr bwMode="invGray">
          <a:xfrm>
            <a:off x="0" y="6618288"/>
            <a:ext cx="9144000" cy="228600"/>
          </a:xfrm>
          <a:prstGeom prst="rect">
            <a:avLst/>
          </a:prstGeom>
          <a:noFill/>
          <a:ln w="9525">
            <a:noFill/>
            <a:miter lim="800000"/>
            <a:headEnd/>
            <a:tailEnd/>
          </a:ln>
          <a:effectLst/>
        </p:spPr>
        <p:txBody>
          <a:bodyPr lIns="365760">
            <a:spAutoFit/>
          </a:bodyPr>
          <a:lstStyle/>
          <a:p>
            <a:r>
              <a:rPr lang="en-US" sz="900">
                <a:solidFill>
                  <a:srgbClr val="FFFFFF"/>
                </a:solidFill>
              </a:rPr>
              <a:t>© 2007 Hewlett-Packard Development Company, L.P. The information contained herein is subject to change without notice </a:t>
            </a:r>
          </a:p>
        </p:txBody>
      </p:sp>
      <p:sp>
        <p:nvSpPr>
          <p:cNvPr id="1125444" name="Rectangle 68"/>
          <p:cNvSpPr>
            <a:spLocks noChangeArrowheads="1"/>
          </p:cNvSpPr>
          <p:nvPr userDrawn="1"/>
        </p:nvSpPr>
        <p:spPr bwMode="auto">
          <a:xfrm>
            <a:off x="5043488" y="5946775"/>
            <a:ext cx="3784600" cy="336550"/>
          </a:xfrm>
          <a:prstGeom prst="rect">
            <a:avLst/>
          </a:prstGeom>
          <a:noFill/>
          <a:ln w="19050" algn="ctr">
            <a:noFill/>
            <a:miter lim="800000"/>
            <a:headEnd/>
            <a:tailEnd/>
          </a:ln>
          <a:effectLst/>
        </p:spPr>
        <p:txBody>
          <a:bodyPr wrap="none" anchor="ctr">
            <a:spAutoFit/>
          </a:bodyPr>
          <a:lstStyle/>
          <a:p>
            <a:pPr algn="r">
              <a:spcBef>
                <a:spcPct val="0"/>
              </a:spcBef>
            </a:pPr>
            <a:r>
              <a:rPr lang="en-US"/>
              <a:t>Technology for better business outcomes </a:t>
            </a:r>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31B7E3C-0739-4DC9-BA2C-824EFC0561CB}"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2E7B18E8-C5D8-43CF-BA87-B0C70B580E8B}"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59203EF3-3D0C-4B59-A496-365E7B41BABD}"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90F104F6-219A-4099-8C52-A29EBAEAA999}"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4059238" cy="4587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8" y="1447800"/>
            <a:ext cx="4060825" cy="4587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495638F8-CE84-4B1B-B2F3-F63504C45C8C}" type="slidenum">
              <a:rPr lang="en-US"/>
              <a:pPr/>
              <a:t>‹#›</a:t>
            </a:fld>
            <a:endParaRPr lang="en-US"/>
          </a:p>
        </p:txBody>
      </p:sp>
      <p:sp>
        <p:nvSpPr>
          <p:cNvPr id="6" name="Date Placeholder 5"/>
          <p:cNvSpPr>
            <a:spLocks noGrp="1"/>
          </p:cNvSpPr>
          <p:nvPr>
            <p:ph type="dt" sz="half" idx="11"/>
          </p:nvPr>
        </p:nvSpPr>
        <p:spPr/>
        <p:txBody>
          <a:bodyPr/>
          <a:lstStyle>
            <a:lvl1pPr>
              <a:defRPr/>
            </a:lvl1pPr>
          </a:lstStyle>
          <a:p>
            <a:fld id="{352F2BBD-D9C2-4899-B3DD-3F539EFB040F}" type="datetime3">
              <a:rPr lang="en-US"/>
              <a:pPr/>
              <a:t>12 February 2008</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4AC3D6C3-9592-4DC2-B8C7-27C288F8DA4F}" type="slidenum">
              <a:rPr lang="en-US"/>
              <a:pPr/>
              <a:t>‹#›</a:t>
            </a:fld>
            <a:endParaRPr lang="en-US"/>
          </a:p>
        </p:txBody>
      </p:sp>
      <p:sp>
        <p:nvSpPr>
          <p:cNvPr id="8" name="Date Placeholder 7"/>
          <p:cNvSpPr>
            <a:spLocks noGrp="1"/>
          </p:cNvSpPr>
          <p:nvPr>
            <p:ph type="dt" sz="half" idx="11"/>
          </p:nvPr>
        </p:nvSpPr>
        <p:spPr/>
        <p:txBody>
          <a:bodyPr/>
          <a:lstStyle>
            <a:lvl1pPr>
              <a:defRPr/>
            </a:lvl1pPr>
          </a:lstStyle>
          <a:p>
            <a:fld id="{4A16249E-905A-4AAC-9D30-A7729635BF49}" type="datetime3">
              <a:rPr lang="en-US"/>
              <a:pPr/>
              <a:t>12 February 2008</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1A2F2BF2-B527-4424-A5FA-5F8337B21073}" type="slidenum">
              <a:rPr lang="en-US"/>
              <a:pPr/>
              <a:t>‹#›</a:t>
            </a:fld>
            <a:endParaRPr lang="en-US"/>
          </a:p>
        </p:txBody>
      </p:sp>
      <p:sp>
        <p:nvSpPr>
          <p:cNvPr id="4" name="Date Placeholder 3"/>
          <p:cNvSpPr>
            <a:spLocks noGrp="1"/>
          </p:cNvSpPr>
          <p:nvPr>
            <p:ph type="dt" sz="half" idx="11"/>
          </p:nvPr>
        </p:nvSpPr>
        <p:spPr/>
        <p:txBody>
          <a:bodyPr/>
          <a:lstStyle>
            <a:lvl1pPr>
              <a:defRPr/>
            </a:lvl1pPr>
          </a:lstStyle>
          <a:p>
            <a:fld id="{77012181-2025-4424-9463-E5E692343236}" type="datetime3">
              <a:rPr lang="en-US"/>
              <a:pPr/>
              <a:t>12 February 2008</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E5FF4A7-08CE-4418-9A09-0551412B6E59}" type="slidenum">
              <a:rPr lang="en-US"/>
              <a:pPr/>
              <a:t>‹#›</a:t>
            </a:fld>
            <a:endParaRPr lang="en-US"/>
          </a:p>
        </p:txBody>
      </p:sp>
      <p:sp>
        <p:nvSpPr>
          <p:cNvPr id="3" name="Date Placeholder 2"/>
          <p:cNvSpPr>
            <a:spLocks noGrp="1"/>
          </p:cNvSpPr>
          <p:nvPr>
            <p:ph type="dt" sz="half" idx="11"/>
          </p:nvPr>
        </p:nvSpPr>
        <p:spPr/>
        <p:txBody>
          <a:bodyPr/>
          <a:lstStyle>
            <a:lvl1pPr>
              <a:defRPr/>
            </a:lvl1pPr>
          </a:lstStyle>
          <a:p>
            <a:fld id="{008C01BC-614F-46AB-A7AD-E63D273529FD}" type="datetime3">
              <a:rPr lang="en-US"/>
              <a:pPr/>
              <a:t>12 February 2008</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A0968FD2-C6B7-4BF1-9167-43CF021F0B0F}" type="slidenum">
              <a:rPr lang="en-US"/>
              <a:pPr/>
              <a:t>‹#›</a:t>
            </a:fld>
            <a:endParaRPr lang="en-US"/>
          </a:p>
        </p:txBody>
      </p:sp>
      <p:sp>
        <p:nvSpPr>
          <p:cNvPr id="6" name="Date Placeholder 5"/>
          <p:cNvSpPr>
            <a:spLocks noGrp="1"/>
          </p:cNvSpPr>
          <p:nvPr>
            <p:ph type="dt" sz="half" idx="11"/>
          </p:nvPr>
        </p:nvSpPr>
        <p:spPr/>
        <p:txBody>
          <a:bodyPr/>
          <a:lstStyle>
            <a:lvl1pPr>
              <a:defRPr/>
            </a:lvl1pPr>
          </a:lstStyle>
          <a:p>
            <a:fld id="{7F27F9EA-50A3-48C8-960B-63582F77D77D}" type="datetime3">
              <a:rPr lang="en-US"/>
              <a:pPr/>
              <a:t>12 February 2008</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2F9FCD2-4842-49AD-B6FE-89FFB5F191C3}" type="slidenum">
              <a:rPr lang="en-US"/>
              <a:pPr/>
              <a:t>‹#›</a:t>
            </a:fld>
            <a:endParaRPr lang="en-US"/>
          </a:p>
        </p:txBody>
      </p:sp>
      <p:sp>
        <p:nvSpPr>
          <p:cNvPr id="6" name="Date Placeholder 5"/>
          <p:cNvSpPr>
            <a:spLocks noGrp="1"/>
          </p:cNvSpPr>
          <p:nvPr>
            <p:ph type="dt" sz="half" idx="11"/>
          </p:nvPr>
        </p:nvSpPr>
        <p:spPr/>
        <p:txBody>
          <a:bodyPr/>
          <a:lstStyle>
            <a:lvl1pPr>
              <a:defRPr/>
            </a:lvl1pPr>
          </a:lstStyle>
          <a:p>
            <a:fld id="{E0591255-F59C-4662-91D8-3D8505052178}" type="datetime3">
              <a:rPr lang="en-US"/>
              <a:pPr/>
              <a:t>12 February 2008</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B2D9F539-3843-4BD2-A359-939D26F2EE43}"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2C24347C-EB3A-4C07-86EE-A2165E23966D}"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14300"/>
            <a:ext cx="2070100" cy="5921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14300"/>
            <a:ext cx="6062663" cy="5921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68CEEE35-97BD-4892-BA8B-32323B50F1D1}"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24448AA2-7CDB-4905-8B61-7813FC2DBAEE}"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pic>
        <p:nvPicPr>
          <p:cNvPr id="1232933" name="Picture 37" descr="Dark blue icon title"/>
          <p:cNvPicPr>
            <a:picLocks noChangeAspect="1" noChangeArrowheads="1"/>
          </p:cNvPicPr>
          <p:nvPr userDrawn="1"/>
        </p:nvPicPr>
        <p:blipFill>
          <a:blip r:embed="rId2"/>
          <a:srcRect l="354" r="365" b="244"/>
          <a:stretch>
            <a:fillRect/>
          </a:stretch>
        </p:blipFill>
        <p:spPr bwMode="auto">
          <a:xfrm>
            <a:off x="0" y="-11113"/>
            <a:ext cx="9144000" cy="6873876"/>
          </a:xfrm>
          <a:prstGeom prst="rect">
            <a:avLst/>
          </a:prstGeom>
          <a:noFill/>
        </p:spPr>
      </p:pic>
      <p:sp>
        <p:nvSpPr>
          <p:cNvPr id="1232924" name="Rectangle 28"/>
          <p:cNvSpPr>
            <a:spLocks noGrp="1" noChangeArrowheads="1"/>
          </p:cNvSpPr>
          <p:nvPr>
            <p:ph type="subTitle" idx="1"/>
          </p:nvPr>
        </p:nvSpPr>
        <p:spPr bwMode="invGray">
          <a:xfrm>
            <a:off x="427038" y="1811338"/>
            <a:ext cx="8196262" cy="377825"/>
          </a:xfrm>
        </p:spPr>
        <p:txBody>
          <a:bodyPr anchor="ctr"/>
          <a:lstStyle>
            <a:lvl1pPr marL="0" indent="0">
              <a:buFontTx/>
              <a:buNone/>
              <a:defRPr sz="1400">
                <a:solidFill>
                  <a:schemeClr val="bg1"/>
                </a:solidFill>
              </a:defRPr>
            </a:lvl1pPr>
          </a:lstStyle>
          <a:p>
            <a:r>
              <a:rPr lang="en-US"/>
              <a:t>Click to edit Master subtitle style</a:t>
            </a:r>
          </a:p>
        </p:txBody>
      </p:sp>
      <p:sp>
        <p:nvSpPr>
          <p:cNvPr id="1232925" name="Rectangle 29"/>
          <p:cNvSpPr>
            <a:spLocks noGrp="1" noChangeArrowheads="1"/>
          </p:cNvSpPr>
          <p:nvPr>
            <p:ph type="ctrTitle"/>
          </p:nvPr>
        </p:nvSpPr>
        <p:spPr bwMode="invGray">
          <a:xfrm>
            <a:off x="427038" y="1217613"/>
            <a:ext cx="8194675" cy="504825"/>
          </a:xfrm>
        </p:spPr>
        <p:txBody>
          <a:bodyPr anchor="ctr"/>
          <a:lstStyle>
            <a:lvl1pPr>
              <a:defRPr sz="2500">
                <a:solidFill>
                  <a:schemeClr val="bg1"/>
                </a:solidFill>
              </a:defRPr>
            </a:lvl1pPr>
          </a:lstStyle>
          <a:p>
            <a:r>
              <a:rPr lang="en-US"/>
              <a:t>Click to edit Master title style</a:t>
            </a:r>
          </a:p>
        </p:txBody>
      </p:sp>
      <p:sp>
        <p:nvSpPr>
          <p:cNvPr id="1232934" name="Text Box 38"/>
          <p:cNvSpPr txBox="1">
            <a:spLocks noChangeArrowheads="1"/>
          </p:cNvSpPr>
          <p:nvPr userDrawn="1"/>
        </p:nvSpPr>
        <p:spPr bwMode="invGray">
          <a:xfrm>
            <a:off x="0" y="6618288"/>
            <a:ext cx="9144000" cy="228600"/>
          </a:xfrm>
          <a:prstGeom prst="rect">
            <a:avLst/>
          </a:prstGeom>
          <a:noFill/>
          <a:ln w="9525">
            <a:noFill/>
            <a:miter lim="800000"/>
            <a:headEnd/>
            <a:tailEnd/>
          </a:ln>
          <a:effectLst/>
        </p:spPr>
        <p:txBody>
          <a:bodyPr lIns="365760">
            <a:spAutoFit/>
          </a:bodyPr>
          <a:lstStyle/>
          <a:p>
            <a:r>
              <a:rPr lang="en-US" sz="900">
                <a:solidFill>
                  <a:schemeClr val="bg1"/>
                </a:solidFill>
              </a:rPr>
              <a:t>© 2007 Hewlett-Packard Development Company, L.P. The information contained herein is subject to change without notice </a:t>
            </a:r>
          </a:p>
        </p:txBody>
      </p:sp>
      <p:sp>
        <p:nvSpPr>
          <p:cNvPr id="1232935" name="Rectangle 39"/>
          <p:cNvSpPr>
            <a:spLocks noChangeArrowheads="1"/>
          </p:cNvSpPr>
          <p:nvPr userDrawn="1"/>
        </p:nvSpPr>
        <p:spPr bwMode="auto">
          <a:xfrm>
            <a:off x="5043488" y="5946775"/>
            <a:ext cx="3784600" cy="336550"/>
          </a:xfrm>
          <a:prstGeom prst="rect">
            <a:avLst/>
          </a:prstGeom>
          <a:noFill/>
          <a:ln w="19050" algn="ctr">
            <a:noFill/>
            <a:miter lim="800000"/>
            <a:headEnd/>
            <a:tailEnd/>
          </a:ln>
          <a:effectLst/>
        </p:spPr>
        <p:txBody>
          <a:bodyPr wrap="none" anchor="ctr">
            <a:spAutoFit/>
          </a:bodyPr>
          <a:lstStyle/>
          <a:p>
            <a:pPr algn="r">
              <a:spcBef>
                <a:spcPct val="0"/>
              </a:spcBef>
            </a:pPr>
            <a:r>
              <a:rPr lang="en-US">
                <a:solidFill>
                  <a:schemeClr val="bg1"/>
                </a:solidFill>
              </a:rPr>
              <a:t>Technology for better business outcomes </a:t>
            </a:r>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9E511A6-F6C4-4569-88D8-4854810603C5}"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B9720E97-D754-4C7B-B19C-E27619FC3430}"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F6EED0E8-B292-4CF2-BFB4-33D30BBFF2D6}"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5FF1A976-EB70-4DA0-884D-4331C4CBDAC2}"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4059238" cy="4632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8" y="1447800"/>
            <a:ext cx="4060825" cy="4632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CA181C1B-4508-442C-85B5-B3C03D6463C2}" type="slidenum">
              <a:rPr lang="en-US"/>
              <a:pPr/>
              <a:t>‹#›</a:t>
            </a:fld>
            <a:endParaRPr lang="en-US"/>
          </a:p>
        </p:txBody>
      </p:sp>
      <p:sp>
        <p:nvSpPr>
          <p:cNvPr id="6" name="Date Placeholder 5"/>
          <p:cNvSpPr>
            <a:spLocks noGrp="1"/>
          </p:cNvSpPr>
          <p:nvPr>
            <p:ph type="dt" sz="half" idx="11"/>
          </p:nvPr>
        </p:nvSpPr>
        <p:spPr/>
        <p:txBody>
          <a:bodyPr/>
          <a:lstStyle>
            <a:lvl1pPr>
              <a:defRPr/>
            </a:lvl1pPr>
          </a:lstStyle>
          <a:p>
            <a:fld id="{C00C30BD-E3C6-4015-A80B-A83DED5A38CA}" type="datetime3">
              <a:rPr lang="en-US"/>
              <a:pPr/>
              <a:t>12 February 2008</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2505DA19-20A5-41B5-A149-4ED3973DC41F}" type="slidenum">
              <a:rPr lang="en-US"/>
              <a:pPr/>
              <a:t>‹#›</a:t>
            </a:fld>
            <a:endParaRPr lang="en-US"/>
          </a:p>
        </p:txBody>
      </p:sp>
      <p:sp>
        <p:nvSpPr>
          <p:cNvPr id="8" name="Date Placeholder 7"/>
          <p:cNvSpPr>
            <a:spLocks noGrp="1"/>
          </p:cNvSpPr>
          <p:nvPr>
            <p:ph type="dt" sz="half" idx="11"/>
          </p:nvPr>
        </p:nvSpPr>
        <p:spPr/>
        <p:txBody>
          <a:bodyPr/>
          <a:lstStyle>
            <a:lvl1pPr>
              <a:defRPr/>
            </a:lvl1pPr>
          </a:lstStyle>
          <a:p>
            <a:fld id="{6DEDC24B-73BF-4E36-9E3C-FCE89A712C51}" type="datetime3">
              <a:rPr lang="en-US"/>
              <a:pPr/>
              <a:t>12 February 2008</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335B95CC-318A-4C5D-85E4-2A0644AFDA27}" type="slidenum">
              <a:rPr lang="en-US"/>
              <a:pPr/>
              <a:t>‹#›</a:t>
            </a:fld>
            <a:endParaRPr lang="en-US"/>
          </a:p>
        </p:txBody>
      </p:sp>
      <p:sp>
        <p:nvSpPr>
          <p:cNvPr id="4" name="Date Placeholder 3"/>
          <p:cNvSpPr>
            <a:spLocks noGrp="1"/>
          </p:cNvSpPr>
          <p:nvPr>
            <p:ph type="dt" sz="half" idx="11"/>
          </p:nvPr>
        </p:nvSpPr>
        <p:spPr/>
        <p:txBody>
          <a:bodyPr/>
          <a:lstStyle>
            <a:lvl1pPr>
              <a:defRPr/>
            </a:lvl1pPr>
          </a:lstStyle>
          <a:p>
            <a:fld id="{15C04203-C92D-4020-A386-4E34BCAA6EAC}" type="datetime3">
              <a:rPr lang="en-US"/>
              <a:pPr/>
              <a:t>12 February 2008</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18E8220-7BE4-42E1-A5F3-DA2B1F202488}" type="slidenum">
              <a:rPr lang="en-US"/>
              <a:pPr/>
              <a:t>‹#›</a:t>
            </a:fld>
            <a:endParaRPr lang="en-US"/>
          </a:p>
        </p:txBody>
      </p:sp>
      <p:sp>
        <p:nvSpPr>
          <p:cNvPr id="3" name="Date Placeholder 2"/>
          <p:cNvSpPr>
            <a:spLocks noGrp="1"/>
          </p:cNvSpPr>
          <p:nvPr>
            <p:ph type="dt" sz="half" idx="11"/>
          </p:nvPr>
        </p:nvSpPr>
        <p:spPr/>
        <p:txBody>
          <a:bodyPr/>
          <a:lstStyle>
            <a:lvl1pPr>
              <a:defRPr/>
            </a:lvl1pPr>
          </a:lstStyle>
          <a:p>
            <a:fld id="{396A72D9-1DB5-4C81-AC84-42E32854FD61}" type="datetime3">
              <a:rPr lang="en-US"/>
              <a:pPr/>
              <a:t>12 February 2008</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4AD40255-E75D-44B4-845B-679CDDC58BA3}" type="slidenum">
              <a:rPr lang="en-US"/>
              <a:pPr/>
              <a:t>‹#›</a:t>
            </a:fld>
            <a:endParaRPr lang="en-US"/>
          </a:p>
        </p:txBody>
      </p:sp>
      <p:sp>
        <p:nvSpPr>
          <p:cNvPr id="6" name="Date Placeholder 5"/>
          <p:cNvSpPr>
            <a:spLocks noGrp="1"/>
          </p:cNvSpPr>
          <p:nvPr>
            <p:ph type="dt" sz="half" idx="11"/>
          </p:nvPr>
        </p:nvSpPr>
        <p:spPr/>
        <p:txBody>
          <a:bodyPr/>
          <a:lstStyle>
            <a:lvl1pPr>
              <a:defRPr/>
            </a:lvl1pPr>
          </a:lstStyle>
          <a:p>
            <a:fld id="{701E18AB-CC78-4725-A578-B92984D27A77}" type="datetime3">
              <a:rPr lang="en-US"/>
              <a:pPr/>
              <a:t>12 February 2008</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A4DB769-8ECD-41BB-93F6-334F8DEDA594}" type="slidenum">
              <a:rPr lang="en-US"/>
              <a:pPr/>
              <a:t>‹#›</a:t>
            </a:fld>
            <a:endParaRPr lang="en-US"/>
          </a:p>
        </p:txBody>
      </p:sp>
      <p:sp>
        <p:nvSpPr>
          <p:cNvPr id="6" name="Date Placeholder 5"/>
          <p:cNvSpPr>
            <a:spLocks noGrp="1"/>
          </p:cNvSpPr>
          <p:nvPr>
            <p:ph type="dt" sz="half" idx="11"/>
          </p:nvPr>
        </p:nvSpPr>
        <p:spPr/>
        <p:txBody>
          <a:bodyPr/>
          <a:lstStyle>
            <a:lvl1pPr>
              <a:defRPr/>
            </a:lvl1pPr>
          </a:lstStyle>
          <a:p>
            <a:fld id="{737F570A-0712-4B8F-8BC4-E5E418462A43}" type="datetime3">
              <a:rPr lang="en-US"/>
              <a:pPr/>
              <a:t>12 February 2008</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AF683FC9-D6BB-42DD-A749-79E7B1DE2D39}"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665AB8D7-E907-4254-90E8-0B505699C589}"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05588" y="114300"/>
            <a:ext cx="2068512"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14300"/>
            <a:ext cx="6053138"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FB82E6B-D166-4856-BC07-879831812E31}" type="slidenum">
              <a:rPr lang="en-US"/>
              <a:pPr/>
              <a:t>‹#›</a:t>
            </a:fld>
            <a:endParaRPr lang="en-US"/>
          </a:p>
        </p:txBody>
      </p:sp>
      <p:sp>
        <p:nvSpPr>
          <p:cNvPr id="5" name="Date Placeholder 4"/>
          <p:cNvSpPr>
            <a:spLocks noGrp="1"/>
          </p:cNvSpPr>
          <p:nvPr>
            <p:ph type="dt" sz="half" idx="11"/>
          </p:nvPr>
        </p:nvSpPr>
        <p:spPr/>
        <p:txBody>
          <a:bodyPr/>
          <a:lstStyle>
            <a:lvl1pPr>
              <a:defRPr/>
            </a:lvl1pPr>
          </a:lstStyle>
          <a:p>
            <a:fld id="{04D538E5-84B3-4A93-BAA6-6C8F5A40DFEA}" type="datetime3">
              <a:rPr lang="en-US"/>
              <a:pPr/>
              <a:t>12 February 2008</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1030" name="Picture 22"/>
          <p:cNvPicPr>
            <a:picLocks noChangeAspect="1" noChangeArrowheads="1"/>
          </p:cNvPicPr>
          <p:nvPr/>
        </p:nvPicPr>
        <p:blipFill>
          <a:blip r:embed="rId13"/>
          <a:srcRect/>
          <a:stretch>
            <a:fillRect/>
          </a:stretch>
        </p:blipFill>
        <p:spPr bwMode="auto">
          <a:xfrm>
            <a:off x="0" y="4014788"/>
            <a:ext cx="9144000" cy="1625600"/>
          </a:xfrm>
          <a:prstGeom prst="rect">
            <a:avLst/>
          </a:prstGeom>
          <a:noFill/>
          <a:ln w="9525" algn="ctr">
            <a:noFill/>
            <a:miter lim="800000"/>
            <a:headEnd/>
            <a:tailEnd/>
          </a:ln>
          <a:effectLst/>
        </p:spPr>
      </p:pic>
    </p:spTree>
  </p:cSld>
  <p:clrMap bg1="dk2" tx1="lt1" bg2="dk1"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iming>
    <p:tnLst>
      <p:par>
        <p:cTn id="1" dur="indefinite" restart="never" nodeType="tmRoot"/>
      </p:par>
    </p:tnLst>
  </p:timing>
  <p:txStyles>
    <p:titleStyle>
      <a:lvl1pPr algn="l" rtl="0" fontAlgn="base">
        <a:lnSpc>
          <a:spcPct val="90000"/>
        </a:lnSpc>
        <a:spcBef>
          <a:spcPct val="0"/>
        </a:spcBef>
        <a:spcAft>
          <a:spcPct val="0"/>
        </a:spcAft>
        <a:defRPr sz="3600">
          <a:solidFill>
            <a:schemeClr val="tx2"/>
          </a:solidFill>
          <a:latin typeface="+mj-lt"/>
          <a:ea typeface="+mj-ea"/>
          <a:cs typeface="+mj-cs"/>
        </a:defRPr>
      </a:lvl1pPr>
      <a:lvl2pPr algn="l" rtl="0" fontAlgn="base">
        <a:lnSpc>
          <a:spcPct val="90000"/>
        </a:lnSpc>
        <a:spcBef>
          <a:spcPct val="0"/>
        </a:spcBef>
        <a:spcAft>
          <a:spcPct val="0"/>
        </a:spcAft>
        <a:defRPr sz="3600">
          <a:solidFill>
            <a:schemeClr val="tx2"/>
          </a:solidFill>
          <a:latin typeface="Futura Bk" pitchFamily="34" charset="0"/>
        </a:defRPr>
      </a:lvl2pPr>
      <a:lvl3pPr algn="l" rtl="0" fontAlgn="base">
        <a:lnSpc>
          <a:spcPct val="90000"/>
        </a:lnSpc>
        <a:spcBef>
          <a:spcPct val="0"/>
        </a:spcBef>
        <a:spcAft>
          <a:spcPct val="0"/>
        </a:spcAft>
        <a:defRPr sz="3600">
          <a:solidFill>
            <a:schemeClr val="tx2"/>
          </a:solidFill>
          <a:latin typeface="Futura Bk" pitchFamily="34" charset="0"/>
        </a:defRPr>
      </a:lvl3pPr>
      <a:lvl4pPr algn="l" rtl="0" fontAlgn="base">
        <a:lnSpc>
          <a:spcPct val="90000"/>
        </a:lnSpc>
        <a:spcBef>
          <a:spcPct val="0"/>
        </a:spcBef>
        <a:spcAft>
          <a:spcPct val="0"/>
        </a:spcAft>
        <a:defRPr sz="3600">
          <a:solidFill>
            <a:schemeClr val="tx2"/>
          </a:solidFill>
          <a:latin typeface="Futura Bk" pitchFamily="34" charset="0"/>
        </a:defRPr>
      </a:lvl4pPr>
      <a:lvl5pPr algn="l" rtl="0" fontAlgn="base">
        <a:lnSpc>
          <a:spcPct val="90000"/>
        </a:lnSpc>
        <a:spcBef>
          <a:spcPct val="0"/>
        </a:spcBef>
        <a:spcAft>
          <a:spcPct val="0"/>
        </a:spcAft>
        <a:defRPr sz="3600">
          <a:solidFill>
            <a:schemeClr val="tx2"/>
          </a:solidFill>
          <a:latin typeface="Futura Bk" pitchFamily="34" charset="0"/>
        </a:defRPr>
      </a:lvl5pPr>
      <a:lvl6pPr marL="457200" algn="l" rtl="0" fontAlgn="base">
        <a:lnSpc>
          <a:spcPct val="90000"/>
        </a:lnSpc>
        <a:spcBef>
          <a:spcPct val="0"/>
        </a:spcBef>
        <a:spcAft>
          <a:spcPct val="0"/>
        </a:spcAft>
        <a:defRPr sz="3600">
          <a:solidFill>
            <a:schemeClr val="tx2"/>
          </a:solidFill>
          <a:latin typeface="Futura Bk" pitchFamily="34" charset="0"/>
        </a:defRPr>
      </a:lvl6pPr>
      <a:lvl7pPr marL="914400" algn="l" rtl="0" fontAlgn="base">
        <a:lnSpc>
          <a:spcPct val="90000"/>
        </a:lnSpc>
        <a:spcBef>
          <a:spcPct val="0"/>
        </a:spcBef>
        <a:spcAft>
          <a:spcPct val="0"/>
        </a:spcAft>
        <a:defRPr sz="3600">
          <a:solidFill>
            <a:schemeClr val="tx2"/>
          </a:solidFill>
          <a:latin typeface="Futura Bk" pitchFamily="34" charset="0"/>
        </a:defRPr>
      </a:lvl7pPr>
      <a:lvl8pPr marL="1371600" algn="l" rtl="0" fontAlgn="base">
        <a:lnSpc>
          <a:spcPct val="90000"/>
        </a:lnSpc>
        <a:spcBef>
          <a:spcPct val="0"/>
        </a:spcBef>
        <a:spcAft>
          <a:spcPct val="0"/>
        </a:spcAft>
        <a:defRPr sz="3600">
          <a:solidFill>
            <a:schemeClr val="tx2"/>
          </a:solidFill>
          <a:latin typeface="Futura Bk" pitchFamily="34" charset="0"/>
        </a:defRPr>
      </a:lvl8pPr>
      <a:lvl9pPr marL="1828800" algn="l" rtl="0" fontAlgn="base">
        <a:lnSpc>
          <a:spcPct val="90000"/>
        </a:lnSpc>
        <a:spcBef>
          <a:spcPct val="0"/>
        </a:spcBef>
        <a:spcAft>
          <a:spcPct val="0"/>
        </a:spcAft>
        <a:defRPr sz="3600">
          <a:solidFill>
            <a:schemeClr val="tx2"/>
          </a:solidFill>
          <a:latin typeface="Futura Bk" pitchFamily="34" charset="0"/>
        </a:defRPr>
      </a:lvl9pPr>
    </p:titleStyle>
    <p:bodyStyle>
      <a:lvl1pPr marL="228600" indent="-228600" algn="l" rtl="0" fontAlgn="base">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fontAlgn="base">
        <a:lnSpc>
          <a:spcPct val="90000"/>
        </a:lnSpc>
        <a:spcBef>
          <a:spcPct val="10000"/>
        </a:spcBef>
        <a:spcAft>
          <a:spcPct val="10000"/>
        </a:spcAft>
        <a:buClr>
          <a:srgbClr val="B2B3B5"/>
        </a:buClr>
        <a:buFont typeface="Futura Bk" pitchFamily="34" charset="0"/>
        <a:buChar char="−"/>
        <a:defRPr sz="2400">
          <a:solidFill>
            <a:schemeClr val="tx1"/>
          </a:solidFill>
          <a:latin typeface="+mn-lt"/>
        </a:defRPr>
      </a:lvl2pPr>
      <a:lvl3pPr marL="914400" indent="-228600" algn="l" rtl="0" fontAlgn="base">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fontAlgn="base">
        <a:lnSpc>
          <a:spcPct val="90000"/>
        </a:lnSpc>
        <a:spcBef>
          <a:spcPct val="10000"/>
        </a:spcBef>
        <a:spcAft>
          <a:spcPct val="10000"/>
        </a:spcAft>
        <a:buClr>
          <a:srgbClr val="B2B3B5"/>
        </a:buClr>
        <a:buFont typeface="Futura Bk" pitchFamily="34" charset="0"/>
        <a:buChar char="−"/>
        <a:defRPr sz="2000">
          <a:solidFill>
            <a:schemeClr val="tx1"/>
          </a:solidFill>
          <a:latin typeface="+mn-lt"/>
        </a:defRPr>
      </a:lvl4pPr>
      <a:lvl5pPr marL="1600200" indent="-228600" algn="l" rtl="0" fontAlgn="base">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49996" name="Picture 44" descr="Dark Blue icon tansition"/>
          <p:cNvPicPr>
            <a:picLocks noChangeAspect="1" noChangeArrowheads="1"/>
          </p:cNvPicPr>
          <p:nvPr userDrawn="1"/>
        </p:nvPicPr>
        <p:blipFill>
          <a:blip r:embed="rId13"/>
          <a:srcRect/>
          <a:stretch>
            <a:fillRect/>
          </a:stretch>
        </p:blipFill>
        <p:spPr bwMode="auto">
          <a:xfrm>
            <a:off x="0" y="0"/>
            <a:ext cx="9144000" cy="6870700"/>
          </a:xfrm>
          <a:prstGeom prst="rect">
            <a:avLst/>
          </a:prstGeom>
          <a:noFill/>
        </p:spPr>
      </p:pic>
      <p:sp>
        <p:nvSpPr>
          <p:cNvPr id="1149964" name="Rectangle 12"/>
          <p:cNvSpPr>
            <a:spLocks noGrp="1" noChangeArrowheads="1"/>
          </p:cNvSpPr>
          <p:nvPr>
            <p:ph type="title"/>
          </p:nvPr>
        </p:nvSpPr>
        <p:spPr bwMode="white">
          <a:xfrm>
            <a:off x="5197475" y="787400"/>
            <a:ext cx="3630613" cy="3816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Tree>
  </p:cSld>
  <p:clrMap bg1="dk2" tx1="lt1" bg2="dk1"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iming>
    <p:tnLst>
      <p:par>
        <p:cTn id="1" dur="indefinite" restart="never" nodeType="tmRoot"/>
      </p:par>
    </p:tnLst>
  </p:timing>
  <p:txStyles>
    <p:titleStyle>
      <a:lvl1pPr algn="l" rtl="0" fontAlgn="base">
        <a:spcBef>
          <a:spcPct val="50000"/>
        </a:spcBef>
        <a:spcAft>
          <a:spcPct val="0"/>
        </a:spcAft>
        <a:defRPr sz="2500">
          <a:solidFill>
            <a:schemeClr val="tx1"/>
          </a:solidFill>
          <a:latin typeface="+mj-lt"/>
          <a:ea typeface="+mj-ea"/>
          <a:cs typeface="+mj-cs"/>
        </a:defRPr>
      </a:lvl1pPr>
      <a:lvl2pPr algn="l" rtl="0" fontAlgn="base">
        <a:spcBef>
          <a:spcPct val="50000"/>
        </a:spcBef>
        <a:spcAft>
          <a:spcPct val="0"/>
        </a:spcAft>
        <a:defRPr sz="2500">
          <a:solidFill>
            <a:schemeClr val="tx1"/>
          </a:solidFill>
          <a:latin typeface="Futura Bk" pitchFamily="34" charset="0"/>
        </a:defRPr>
      </a:lvl2pPr>
      <a:lvl3pPr algn="l" rtl="0" fontAlgn="base">
        <a:spcBef>
          <a:spcPct val="50000"/>
        </a:spcBef>
        <a:spcAft>
          <a:spcPct val="0"/>
        </a:spcAft>
        <a:defRPr sz="2500">
          <a:solidFill>
            <a:schemeClr val="tx1"/>
          </a:solidFill>
          <a:latin typeface="Futura Bk" pitchFamily="34" charset="0"/>
        </a:defRPr>
      </a:lvl3pPr>
      <a:lvl4pPr algn="l" rtl="0" fontAlgn="base">
        <a:spcBef>
          <a:spcPct val="50000"/>
        </a:spcBef>
        <a:spcAft>
          <a:spcPct val="0"/>
        </a:spcAft>
        <a:defRPr sz="2500">
          <a:solidFill>
            <a:schemeClr val="tx1"/>
          </a:solidFill>
          <a:latin typeface="Futura Bk" pitchFamily="34" charset="0"/>
        </a:defRPr>
      </a:lvl4pPr>
      <a:lvl5pPr algn="l" rtl="0" fontAlgn="base">
        <a:spcBef>
          <a:spcPct val="50000"/>
        </a:spcBef>
        <a:spcAft>
          <a:spcPct val="0"/>
        </a:spcAft>
        <a:defRPr sz="2500">
          <a:solidFill>
            <a:schemeClr val="tx1"/>
          </a:solidFill>
          <a:latin typeface="Futura Bk" pitchFamily="34" charset="0"/>
        </a:defRPr>
      </a:lvl5pPr>
      <a:lvl6pPr marL="457200" algn="l" rtl="0" fontAlgn="base">
        <a:spcBef>
          <a:spcPct val="50000"/>
        </a:spcBef>
        <a:spcAft>
          <a:spcPct val="0"/>
        </a:spcAft>
        <a:defRPr sz="2500">
          <a:solidFill>
            <a:schemeClr val="tx1"/>
          </a:solidFill>
          <a:latin typeface="Futura Bk" pitchFamily="34" charset="0"/>
        </a:defRPr>
      </a:lvl6pPr>
      <a:lvl7pPr marL="914400" algn="l" rtl="0" fontAlgn="base">
        <a:spcBef>
          <a:spcPct val="50000"/>
        </a:spcBef>
        <a:spcAft>
          <a:spcPct val="0"/>
        </a:spcAft>
        <a:defRPr sz="2500">
          <a:solidFill>
            <a:schemeClr val="tx1"/>
          </a:solidFill>
          <a:latin typeface="Futura Bk" pitchFamily="34" charset="0"/>
        </a:defRPr>
      </a:lvl7pPr>
      <a:lvl8pPr marL="1371600" algn="l" rtl="0" fontAlgn="base">
        <a:spcBef>
          <a:spcPct val="50000"/>
        </a:spcBef>
        <a:spcAft>
          <a:spcPct val="0"/>
        </a:spcAft>
        <a:defRPr sz="2500">
          <a:solidFill>
            <a:schemeClr val="tx1"/>
          </a:solidFill>
          <a:latin typeface="Futura Bk" pitchFamily="34" charset="0"/>
        </a:defRPr>
      </a:lvl8pPr>
      <a:lvl9pPr marL="1828800" algn="l" rtl="0" fontAlgn="base">
        <a:spcBef>
          <a:spcPct val="50000"/>
        </a:spcBef>
        <a:spcAft>
          <a:spcPct val="0"/>
        </a:spcAft>
        <a:defRPr sz="2500">
          <a:solidFill>
            <a:schemeClr val="tx1"/>
          </a:solidFill>
          <a:latin typeface="Futura Bk" pitchFamily="34" charset="0"/>
        </a:defRPr>
      </a:lvl9pPr>
    </p:titleStyle>
    <p:bodyStyle>
      <a:lvl1pPr marL="228600" indent="-228600" algn="l" rtl="0" fontAlgn="base">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fontAlgn="base">
        <a:lnSpc>
          <a:spcPct val="90000"/>
        </a:lnSpc>
        <a:spcBef>
          <a:spcPct val="10000"/>
        </a:spcBef>
        <a:spcAft>
          <a:spcPct val="10000"/>
        </a:spcAft>
        <a:buClr>
          <a:srgbClr val="B2B3B5"/>
        </a:buClr>
        <a:buFont typeface="Futura Bk" pitchFamily="34" charset="0"/>
        <a:buChar char="−"/>
        <a:defRPr sz="2400">
          <a:solidFill>
            <a:schemeClr val="tx1"/>
          </a:solidFill>
          <a:latin typeface="+mn-lt"/>
        </a:defRPr>
      </a:lvl2pPr>
      <a:lvl3pPr marL="914400" indent="-228600" algn="l" rtl="0" fontAlgn="base">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fontAlgn="base">
        <a:lnSpc>
          <a:spcPct val="90000"/>
        </a:lnSpc>
        <a:spcBef>
          <a:spcPct val="10000"/>
        </a:spcBef>
        <a:spcAft>
          <a:spcPct val="10000"/>
        </a:spcAft>
        <a:buClr>
          <a:srgbClr val="B2B3B5"/>
        </a:buClr>
        <a:buFont typeface="Futura Bk" pitchFamily="34" charset="0"/>
        <a:buChar char="−"/>
        <a:defRPr sz="2000">
          <a:solidFill>
            <a:schemeClr val="tx1"/>
          </a:solidFill>
          <a:latin typeface="+mn-lt"/>
        </a:defRPr>
      </a:lvl4pPr>
      <a:lvl5pPr marL="1600200" indent="-228600" algn="l" rtl="0" fontAlgn="base">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4415" name="Picture 63"/>
          <p:cNvPicPr>
            <a:picLocks noChangeAspect="1" noChangeArrowheads="1"/>
          </p:cNvPicPr>
          <p:nvPr/>
        </p:nvPicPr>
        <p:blipFill>
          <a:blip r:embed="rId13" cstate="print"/>
          <a:srcRect/>
          <a:stretch>
            <a:fillRect/>
          </a:stretch>
        </p:blipFill>
        <p:spPr bwMode="black">
          <a:xfrm>
            <a:off x="8350250" y="6261100"/>
            <a:ext cx="546100" cy="436563"/>
          </a:xfrm>
          <a:prstGeom prst="rect">
            <a:avLst/>
          </a:prstGeom>
          <a:noFill/>
          <a:ln w="9525" algn="ctr">
            <a:noFill/>
            <a:miter lim="800000"/>
            <a:headEnd/>
            <a:tailEnd/>
          </a:ln>
          <a:effectLst/>
        </p:spPr>
      </p:pic>
      <p:sp>
        <p:nvSpPr>
          <p:cNvPr id="1124357" name="Rectangle 5"/>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endParaRPr lang="en-US"/>
          </a:p>
        </p:txBody>
      </p:sp>
      <p:sp>
        <p:nvSpPr>
          <p:cNvPr id="1124358" name="Rectangle 6"/>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endParaRPr lang="en-US"/>
          </a:p>
        </p:txBody>
      </p:sp>
      <p:sp>
        <p:nvSpPr>
          <p:cNvPr id="1124359" name="Rectangle 7"/>
          <p:cNvSpPr>
            <a:spLocks noGrp="1" noChangeArrowheads="1"/>
          </p:cNvSpPr>
          <p:nvPr>
            <p:ph type="title"/>
          </p:nvPr>
        </p:nvSpPr>
        <p:spPr bwMode="auto">
          <a:xfrm>
            <a:off x="428625" y="114300"/>
            <a:ext cx="8256588"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124360" name="Rectangle 8"/>
          <p:cNvSpPr>
            <a:spLocks noGrp="1" noChangeArrowheads="1"/>
          </p:cNvSpPr>
          <p:nvPr>
            <p:ph type="body" idx="1"/>
          </p:nvPr>
        </p:nvSpPr>
        <p:spPr bwMode="auto">
          <a:xfrm>
            <a:off x="400050" y="1447800"/>
            <a:ext cx="8272463" cy="4587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4411" name="Rectangle 59"/>
          <p:cNvSpPr>
            <a:spLocks noGrp="1" noChangeArrowheads="1"/>
          </p:cNvSpPr>
          <p:nvPr>
            <p:ph type="sldNum" sz="quarter" idx="4"/>
          </p:nvPr>
        </p:nvSpPr>
        <p:spPr bwMode="auto">
          <a:xfrm>
            <a:off x="438150" y="6550025"/>
            <a:ext cx="38735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900">
                <a:solidFill>
                  <a:srgbClr val="848589"/>
                </a:solidFill>
              </a:defRPr>
            </a:lvl1pPr>
          </a:lstStyle>
          <a:p>
            <a:fld id="{F3C389ED-F7B5-4AFD-A2AD-AFDDEDD9E809}" type="slidenum">
              <a:rPr lang="en-US"/>
              <a:pPr/>
              <a:t>‹#›</a:t>
            </a:fld>
            <a:endParaRPr lang="en-US"/>
          </a:p>
        </p:txBody>
      </p:sp>
      <p:sp>
        <p:nvSpPr>
          <p:cNvPr id="1124412" name="Rectangle 60"/>
          <p:cNvSpPr>
            <a:spLocks noGrp="1" noChangeArrowheads="1"/>
          </p:cNvSpPr>
          <p:nvPr>
            <p:ph type="dt" sz="half" idx="2"/>
          </p:nvPr>
        </p:nvSpPr>
        <p:spPr bwMode="auto">
          <a:xfrm>
            <a:off x="836613" y="6550025"/>
            <a:ext cx="1114425"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900">
                <a:solidFill>
                  <a:srgbClr val="848589"/>
                </a:solidFill>
              </a:defRPr>
            </a:lvl1pPr>
          </a:lstStyle>
          <a:p>
            <a:fld id="{48E2E5B7-6D9C-4C20-BED2-AD5F04229090}" type="datetime3">
              <a:rPr lang="en-US"/>
              <a:pPr/>
              <a:t>12 February 2008</a:t>
            </a:fld>
            <a:endParaRPr lang="en-US"/>
          </a:p>
        </p:txBody>
      </p:sp>
      <p:sp>
        <p:nvSpPr>
          <p:cNvPr id="1124413" name="Rectangle 61"/>
          <p:cNvSpPr>
            <a:spLocks noGrp="1" noChangeArrowheads="1"/>
          </p:cNvSpPr>
          <p:nvPr>
            <p:ph type="ftr" sz="quarter" idx="3"/>
          </p:nvPr>
        </p:nvSpPr>
        <p:spPr bwMode="auto">
          <a:xfrm>
            <a:off x="1997075" y="6550025"/>
            <a:ext cx="53594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900">
                <a:solidFill>
                  <a:srgbClr val="848589"/>
                </a:solidFill>
              </a:defRPr>
            </a:lvl1pPr>
          </a:lstStyle>
          <a:p>
            <a:endParaRPr lang="en-US"/>
          </a:p>
        </p:txBody>
      </p:sp>
    </p:spTree>
  </p:cSld>
  <p:clrMap bg1="dk2" tx1="lt1" bg2="dk1" tx2="lt2" accent1="accent1" accent2="accent2" accent3="accent3" accent4="accent4" accent5="accent5" accent6="accent6" hlink="hlink" folHlink="folHlink"/>
  <p:sldLayoutIdLst>
    <p:sldLayoutId id="2147483676"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hf hdr="0" ftr="0"/>
  <p:txStyles>
    <p:titleStyle>
      <a:lvl1pPr algn="l" rtl="0" fontAlgn="base">
        <a:lnSpc>
          <a:spcPct val="90000"/>
        </a:lnSpc>
        <a:spcBef>
          <a:spcPct val="25000"/>
        </a:spcBef>
        <a:spcAft>
          <a:spcPct val="0"/>
        </a:spcAft>
        <a:defRPr sz="3600">
          <a:solidFill>
            <a:schemeClr val="tx2"/>
          </a:solidFill>
          <a:latin typeface="+mj-lt"/>
          <a:ea typeface="+mj-ea"/>
          <a:cs typeface="+mj-cs"/>
        </a:defRPr>
      </a:lvl1pPr>
      <a:lvl2pPr algn="l" rtl="0" fontAlgn="base">
        <a:lnSpc>
          <a:spcPct val="90000"/>
        </a:lnSpc>
        <a:spcBef>
          <a:spcPct val="25000"/>
        </a:spcBef>
        <a:spcAft>
          <a:spcPct val="0"/>
        </a:spcAft>
        <a:defRPr sz="3600">
          <a:solidFill>
            <a:schemeClr val="tx2"/>
          </a:solidFill>
          <a:latin typeface="Futura Bk" pitchFamily="34" charset="0"/>
        </a:defRPr>
      </a:lvl2pPr>
      <a:lvl3pPr algn="l" rtl="0" fontAlgn="base">
        <a:lnSpc>
          <a:spcPct val="90000"/>
        </a:lnSpc>
        <a:spcBef>
          <a:spcPct val="25000"/>
        </a:spcBef>
        <a:spcAft>
          <a:spcPct val="0"/>
        </a:spcAft>
        <a:defRPr sz="3600">
          <a:solidFill>
            <a:schemeClr val="tx2"/>
          </a:solidFill>
          <a:latin typeface="Futura Bk" pitchFamily="34" charset="0"/>
        </a:defRPr>
      </a:lvl3pPr>
      <a:lvl4pPr algn="l" rtl="0" fontAlgn="base">
        <a:lnSpc>
          <a:spcPct val="90000"/>
        </a:lnSpc>
        <a:spcBef>
          <a:spcPct val="25000"/>
        </a:spcBef>
        <a:spcAft>
          <a:spcPct val="0"/>
        </a:spcAft>
        <a:defRPr sz="3600">
          <a:solidFill>
            <a:schemeClr val="tx2"/>
          </a:solidFill>
          <a:latin typeface="Futura Bk" pitchFamily="34" charset="0"/>
        </a:defRPr>
      </a:lvl4pPr>
      <a:lvl5pPr algn="l" rtl="0" fontAlgn="base">
        <a:lnSpc>
          <a:spcPct val="90000"/>
        </a:lnSpc>
        <a:spcBef>
          <a:spcPct val="25000"/>
        </a:spcBef>
        <a:spcAft>
          <a:spcPct val="0"/>
        </a:spcAft>
        <a:defRPr sz="3600">
          <a:solidFill>
            <a:schemeClr val="tx2"/>
          </a:solidFill>
          <a:latin typeface="Futura Bk" pitchFamily="34" charset="0"/>
        </a:defRPr>
      </a:lvl5pPr>
      <a:lvl6pPr marL="457200" algn="l" rtl="0" fontAlgn="base">
        <a:lnSpc>
          <a:spcPct val="90000"/>
        </a:lnSpc>
        <a:spcBef>
          <a:spcPct val="25000"/>
        </a:spcBef>
        <a:spcAft>
          <a:spcPct val="0"/>
        </a:spcAft>
        <a:defRPr sz="3600">
          <a:solidFill>
            <a:schemeClr val="tx2"/>
          </a:solidFill>
          <a:latin typeface="Futura Bk" pitchFamily="34" charset="0"/>
        </a:defRPr>
      </a:lvl6pPr>
      <a:lvl7pPr marL="914400" algn="l" rtl="0" fontAlgn="base">
        <a:lnSpc>
          <a:spcPct val="90000"/>
        </a:lnSpc>
        <a:spcBef>
          <a:spcPct val="25000"/>
        </a:spcBef>
        <a:spcAft>
          <a:spcPct val="0"/>
        </a:spcAft>
        <a:defRPr sz="3600">
          <a:solidFill>
            <a:schemeClr val="tx2"/>
          </a:solidFill>
          <a:latin typeface="Futura Bk" pitchFamily="34" charset="0"/>
        </a:defRPr>
      </a:lvl7pPr>
      <a:lvl8pPr marL="1371600" algn="l" rtl="0" fontAlgn="base">
        <a:lnSpc>
          <a:spcPct val="90000"/>
        </a:lnSpc>
        <a:spcBef>
          <a:spcPct val="25000"/>
        </a:spcBef>
        <a:spcAft>
          <a:spcPct val="0"/>
        </a:spcAft>
        <a:defRPr sz="3600">
          <a:solidFill>
            <a:schemeClr val="tx2"/>
          </a:solidFill>
          <a:latin typeface="Futura Bk" pitchFamily="34" charset="0"/>
        </a:defRPr>
      </a:lvl8pPr>
      <a:lvl9pPr marL="1828800" algn="l" rtl="0" fontAlgn="base">
        <a:lnSpc>
          <a:spcPct val="90000"/>
        </a:lnSpc>
        <a:spcBef>
          <a:spcPct val="25000"/>
        </a:spcBef>
        <a:spcAft>
          <a:spcPct val="0"/>
        </a:spcAft>
        <a:defRPr sz="3600">
          <a:solidFill>
            <a:schemeClr val="tx2"/>
          </a:solidFill>
          <a:latin typeface="Futura Bk" pitchFamily="34" charset="0"/>
        </a:defRPr>
      </a:lvl9pPr>
    </p:titleStyle>
    <p:bodyStyle>
      <a:lvl1pPr marL="228600" indent="-228600" algn="l" rtl="0" fontAlgn="base">
        <a:lnSpc>
          <a:spcPct val="90000"/>
        </a:lnSpc>
        <a:spcBef>
          <a:spcPct val="25000"/>
        </a:spcBef>
        <a:spcAft>
          <a:spcPct val="10000"/>
        </a:spcAft>
        <a:buClr>
          <a:srgbClr val="CBC9BD"/>
        </a:buClr>
        <a:buSzPct val="80000"/>
        <a:buChar char="•"/>
        <a:defRPr sz="2800">
          <a:solidFill>
            <a:schemeClr val="tx1"/>
          </a:solidFill>
          <a:latin typeface="+mn-lt"/>
          <a:ea typeface="+mn-ea"/>
          <a:cs typeface="+mn-cs"/>
        </a:defRPr>
      </a:lvl1pPr>
      <a:lvl2pPr marL="571500" indent="-228600" algn="l" rtl="0" fontAlgn="base">
        <a:lnSpc>
          <a:spcPct val="90000"/>
        </a:lnSpc>
        <a:spcBef>
          <a:spcPct val="25000"/>
        </a:spcBef>
        <a:spcAft>
          <a:spcPct val="10000"/>
        </a:spcAft>
        <a:buClr>
          <a:srgbClr val="CBC9BD"/>
        </a:buClr>
        <a:buFont typeface="Futura Bk" pitchFamily="34" charset="0"/>
        <a:buChar char="−"/>
        <a:defRPr sz="2400">
          <a:solidFill>
            <a:schemeClr val="tx1"/>
          </a:solidFill>
          <a:latin typeface="+mn-lt"/>
        </a:defRPr>
      </a:lvl2pPr>
      <a:lvl3pPr marL="914400" indent="-228600" algn="l" rtl="0" fontAlgn="base">
        <a:lnSpc>
          <a:spcPct val="90000"/>
        </a:lnSpc>
        <a:spcBef>
          <a:spcPct val="25000"/>
        </a:spcBef>
        <a:spcAft>
          <a:spcPct val="10000"/>
        </a:spcAft>
        <a:buClr>
          <a:srgbClr val="CBC9BD"/>
        </a:buClr>
        <a:buChar char="•"/>
        <a:defRPr sz="2000">
          <a:solidFill>
            <a:schemeClr val="tx1"/>
          </a:solidFill>
          <a:latin typeface="+mn-lt"/>
        </a:defRPr>
      </a:lvl3pPr>
      <a:lvl4pPr marL="1257300" indent="-228600" algn="l" rtl="0" fontAlgn="base">
        <a:lnSpc>
          <a:spcPct val="90000"/>
        </a:lnSpc>
        <a:spcBef>
          <a:spcPct val="25000"/>
        </a:spcBef>
        <a:spcAft>
          <a:spcPct val="10000"/>
        </a:spcAft>
        <a:buClr>
          <a:srgbClr val="CBC9BD"/>
        </a:buClr>
        <a:buFont typeface="Futura Bk" pitchFamily="34" charset="0"/>
        <a:buChar char="−"/>
        <a:defRPr sz="2000">
          <a:solidFill>
            <a:schemeClr val="tx1"/>
          </a:solidFill>
          <a:latin typeface="+mn-lt"/>
        </a:defRPr>
      </a:lvl4pPr>
      <a:lvl5pPr marL="1600200" indent="-228600" algn="l" rtl="0" fontAlgn="base">
        <a:lnSpc>
          <a:spcPct val="90000"/>
        </a:lnSpc>
        <a:spcBef>
          <a:spcPct val="25000"/>
        </a:spcBef>
        <a:spcAft>
          <a:spcPct val="10000"/>
        </a:spcAft>
        <a:buClr>
          <a:srgbClr val="CBC9BD"/>
        </a:buClr>
        <a:buChar char="•"/>
        <a:defRPr sz="2000">
          <a:solidFill>
            <a:schemeClr val="tx1"/>
          </a:solidFill>
          <a:latin typeface="+mn-lt"/>
        </a:defRPr>
      </a:lvl5pPr>
      <a:lvl6pPr marL="2057400" indent="-228600" algn="l" rtl="0" fontAlgn="base">
        <a:lnSpc>
          <a:spcPct val="90000"/>
        </a:lnSpc>
        <a:spcBef>
          <a:spcPct val="25000"/>
        </a:spcBef>
        <a:spcAft>
          <a:spcPct val="10000"/>
        </a:spcAft>
        <a:buClr>
          <a:srgbClr val="CBC9BD"/>
        </a:buClr>
        <a:buChar char="•"/>
        <a:defRPr sz="2000">
          <a:solidFill>
            <a:schemeClr val="tx1"/>
          </a:solidFill>
          <a:latin typeface="+mn-lt"/>
        </a:defRPr>
      </a:lvl6pPr>
      <a:lvl7pPr marL="2514600" indent="-228600" algn="l" rtl="0" fontAlgn="base">
        <a:lnSpc>
          <a:spcPct val="90000"/>
        </a:lnSpc>
        <a:spcBef>
          <a:spcPct val="25000"/>
        </a:spcBef>
        <a:spcAft>
          <a:spcPct val="10000"/>
        </a:spcAft>
        <a:buClr>
          <a:srgbClr val="CBC9BD"/>
        </a:buClr>
        <a:buChar char="•"/>
        <a:defRPr sz="2000">
          <a:solidFill>
            <a:schemeClr val="tx1"/>
          </a:solidFill>
          <a:latin typeface="+mn-lt"/>
        </a:defRPr>
      </a:lvl7pPr>
      <a:lvl8pPr marL="2971800" indent="-228600" algn="l" rtl="0" fontAlgn="base">
        <a:lnSpc>
          <a:spcPct val="90000"/>
        </a:lnSpc>
        <a:spcBef>
          <a:spcPct val="25000"/>
        </a:spcBef>
        <a:spcAft>
          <a:spcPct val="10000"/>
        </a:spcAft>
        <a:buClr>
          <a:srgbClr val="CBC9BD"/>
        </a:buClr>
        <a:buChar char="•"/>
        <a:defRPr sz="2000">
          <a:solidFill>
            <a:schemeClr val="tx1"/>
          </a:solidFill>
          <a:latin typeface="+mn-lt"/>
        </a:defRPr>
      </a:lvl8pPr>
      <a:lvl9pPr marL="3429000" indent="-228600" algn="l" rtl="0" fontAlgn="base">
        <a:lnSpc>
          <a:spcPct val="90000"/>
        </a:lnSpc>
        <a:spcBef>
          <a:spcPct val="25000"/>
        </a:spcBef>
        <a:spcAft>
          <a:spcPct val="10000"/>
        </a:spcAft>
        <a:buClr>
          <a:srgbClr val="CBC9BD"/>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31874" name="Rectangle 2"/>
          <p:cNvSpPr>
            <a:spLocks noGrp="1" noChangeArrowheads="1"/>
          </p:cNvSpPr>
          <p:nvPr>
            <p:ph type="title"/>
          </p:nvPr>
        </p:nvSpPr>
        <p:spPr bwMode="auto">
          <a:xfrm>
            <a:off x="428625" y="114300"/>
            <a:ext cx="824547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231875" name="Rectangle 3"/>
          <p:cNvSpPr>
            <a:spLocks noGrp="1" noChangeArrowheads="1"/>
          </p:cNvSpPr>
          <p:nvPr>
            <p:ph type="body" idx="1"/>
          </p:nvPr>
        </p:nvSpPr>
        <p:spPr bwMode="auto">
          <a:xfrm>
            <a:off x="400050" y="1447800"/>
            <a:ext cx="8272463" cy="46323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31879" name="Rectangle 7"/>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endParaRPr lang="en-US"/>
          </a:p>
        </p:txBody>
      </p:sp>
      <p:sp>
        <p:nvSpPr>
          <p:cNvPr id="1231880" name="Rectangle 8"/>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endParaRPr lang="en-US"/>
          </a:p>
        </p:txBody>
      </p:sp>
      <p:pic>
        <p:nvPicPr>
          <p:cNvPr id="1231884" name="Picture 12"/>
          <p:cNvPicPr>
            <a:picLocks noChangeAspect="1" noChangeArrowheads="1"/>
          </p:cNvPicPr>
          <p:nvPr/>
        </p:nvPicPr>
        <p:blipFill>
          <a:blip r:embed="rId13" cstate="print"/>
          <a:srcRect/>
          <a:stretch>
            <a:fillRect/>
          </a:stretch>
        </p:blipFill>
        <p:spPr bwMode="auto">
          <a:xfrm>
            <a:off x="8350250" y="6261100"/>
            <a:ext cx="555625" cy="438150"/>
          </a:xfrm>
          <a:prstGeom prst="rect">
            <a:avLst/>
          </a:prstGeom>
          <a:noFill/>
          <a:ln w="9525" algn="ctr">
            <a:noFill/>
            <a:miter lim="800000"/>
            <a:headEnd/>
            <a:tailEnd/>
          </a:ln>
          <a:effectLst/>
        </p:spPr>
      </p:pic>
      <p:sp>
        <p:nvSpPr>
          <p:cNvPr id="1231885" name="Rectangle 13"/>
          <p:cNvSpPr>
            <a:spLocks noGrp="1" noChangeArrowheads="1"/>
          </p:cNvSpPr>
          <p:nvPr>
            <p:ph type="sldNum" sz="quarter" idx="4"/>
          </p:nvPr>
        </p:nvSpPr>
        <p:spPr bwMode="auto">
          <a:xfrm>
            <a:off x="438150" y="6550025"/>
            <a:ext cx="38735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900">
                <a:solidFill>
                  <a:srgbClr val="848589"/>
                </a:solidFill>
              </a:defRPr>
            </a:lvl1pPr>
          </a:lstStyle>
          <a:p>
            <a:fld id="{10B1572C-BD8E-4C8C-9D35-0E399C84D276}" type="slidenum">
              <a:rPr lang="en-US"/>
              <a:pPr/>
              <a:t>‹#›</a:t>
            </a:fld>
            <a:endParaRPr lang="en-US"/>
          </a:p>
        </p:txBody>
      </p:sp>
      <p:sp>
        <p:nvSpPr>
          <p:cNvPr id="1231886" name="Rectangle 14"/>
          <p:cNvSpPr>
            <a:spLocks noGrp="1" noChangeArrowheads="1"/>
          </p:cNvSpPr>
          <p:nvPr>
            <p:ph type="dt" sz="half" idx="2"/>
          </p:nvPr>
        </p:nvSpPr>
        <p:spPr bwMode="auto">
          <a:xfrm>
            <a:off x="836613" y="6550025"/>
            <a:ext cx="1114425"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900">
                <a:solidFill>
                  <a:srgbClr val="848589"/>
                </a:solidFill>
              </a:defRPr>
            </a:lvl1pPr>
          </a:lstStyle>
          <a:p>
            <a:fld id="{71B835B1-509D-4106-856C-C8CB57632C3D}" type="datetime3">
              <a:rPr lang="en-US"/>
              <a:pPr/>
              <a:t>12 February 2008</a:t>
            </a:fld>
            <a:endParaRPr lang="en-US"/>
          </a:p>
        </p:txBody>
      </p:sp>
      <p:sp>
        <p:nvSpPr>
          <p:cNvPr id="1231887" name="Rectangle 15"/>
          <p:cNvSpPr>
            <a:spLocks noGrp="1" noChangeArrowheads="1"/>
          </p:cNvSpPr>
          <p:nvPr>
            <p:ph type="ftr" sz="quarter" idx="3"/>
          </p:nvPr>
        </p:nvSpPr>
        <p:spPr bwMode="auto">
          <a:xfrm>
            <a:off x="1997075" y="6550025"/>
            <a:ext cx="53594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900">
                <a:solidFill>
                  <a:srgbClr val="848589"/>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86"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iming>
    <p:tnLst>
      <p:par>
        <p:cTn id="1" dur="indefinite" restart="never" nodeType="tmRoot"/>
      </p:par>
    </p:tnLst>
  </p:timing>
  <p:hf hdr="0" ftr="0"/>
  <p:txStyles>
    <p:titleStyle>
      <a:lvl1pPr algn="l" rtl="0" fontAlgn="base">
        <a:lnSpc>
          <a:spcPct val="90000"/>
        </a:lnSpc>
        <a:spcBef>
          <a:spcPct val="25000"/>
        </a:spcBef>
        <a:spcAft>
          <a:spcPct val="0"/>
        </a:spcAft>
        <a:defRPr sz="3600">
          <a:solidFill>
            <a:schemeClr val="tx2"/>
          </a:solidFill>
          <a:latin typeface="+mj-lt"/>
          <a:ea typeface="+mj-ea"/>
          <a:cs typeface="+mj-cs"/>
        </a:defRPr>
      </a:lvl1pPr>
      <a:lvl2pPr algn="l" rtl="0" fontAlgn="base">
        <a:lnSpc>
          <a:spcPct val="90000"/>
        </a:lnSpc>
        <a:spcBef>
          <a:spcPct val="25000"/>
        </a:spcBef>
        <a:spcAft>
          <a:spcPct val="0"/>
        </a:spcAft>
        <a:defRPr sz="3600">
          <a:solidFill>
            <a:schemeClr val="tx2"/>
          </a:solidFill>
          <a:latin typeface="Futura Bk" pitchFamily="34" charset="0"/>
        </a:defRPr>
      </a:lvl2pPr>
      <a:lvl3pPr algn="l" rtl="0" fontAlgn="base">
        <a:lnSpc>
          <a:spcPct val="90000"/>
        </a:lnSpc>
        <a:spcBef>
          <a:spcPct val="25000"/>
        </a:spcBef>
        <a:spcAft>
          <a:spcPct val="0"/>
        </a:spcAft>
        <a:defRPr sz="3600">
          <a:solidFill>
            <a:schemeClr val="tx2"/>
          </a:solidFill>
          <a:latin typeface="Futura Bk" pitchFamily="34" charset="0"/>
        </a:defRPr>
      </a:lvl3pPr>
      <a:lvl4pPr algn="l" rtl="0" fontAlgn="base">
        <a:lnSpc>
          <a:spcPct val="90000"/>
        </a:lnSpc>
        <a:spcBef>
          <a:spcPct val="25000"/>
        </a:spcBef>
        <a:spcAft>
          <a:spcPct val="0"/>
        </a:spcAft>
        <a:defRPr sz="3600">
          <a:solidFill>
            <a:schemeClr val="tx2"/>
          </a:solidFill>
          <a:latin typeface="Futura Bk" pitchFamily="34" charset="0"/>
        </a:defRPr>
      </a:lvl4pPr>
      <a:lvl5pPr algn="l" rtl="0" fontAlgn="base">
        <a:lnSpc>
          <a:spcPct val="90000"/>
        </a:lnSpc>
        <a:spcBef>
          <a:spcPct val="25000"/>
        </a:spcBef>
        <a:spcAft>
          <a:spcPct val="0"/>
        </a:spcAft>
        <a:defRPr sz="3600">
          <a:solidFill>
            <a:schemeClr val="tx2"/>
          </a:solidFill>
          <a:latin typeface="Futura Bk" pitchFamily="34" charset="0"/>
        </a:defRPr>
      </a:lvl5pPr>
      <a:lvl6pPr marL="457200" algn="l" rtl="0" fontAlgn="base">
        <a:lnSpc>
          <a:spcPct val="90000"/>
        </a:lnSpc>
        <a:spcBef>
          <a:spcPct val="25000"/>
        </a:spcBef>
        <a:spcAft>
          <a:spcPct val="0"/>
        </a:spcAft>
        <a:defRPr sz="3600">
          <a:solidFill>
            <a:schemeClr val="tx2"/>
          </a:solidFill>
          <a:latin typeface="Futura Bk" pitchFamily="34" charset="0"/>
        </a:defRPr>
      </a:lvl6pPr>
      <a:lvl7pPr marL="914400" algn="l" rtl="0" fontAlgn="base">
        <a:lnSpc>
          <a:spcPct val="90000"/>
        </a:lnSpc>
        <a:spcBef>
          <a:spcPct val="25000"/>
        </a:spcBef>
        <a:spcAft>
          <a:spcPct val="0"/>
        </a:spcAft>
        <a:defRPr sz="3600">
          <a:solidFill>
            <a:schemeClr val="tx2"/>
          </a:solidFill>
          <a:latin typeface="Futura Bk" pitchFamily="34" charset="0"/>
        </a:defRPr>
      </a:lvl7pPr>
      <a:lvl8pPr marL="1371600" algn="l" rtl="0" fontAlgn="base">
        <a:lnSpc>
          <a:spcPct val="90000"/>
        </a:lnSpc>
        <a:spcBef>
          <a:spcPct val="25000"/>
        </a:spcBef>
        <a:spcAft>
          <a:spcPct val="0"/>
        </a:spcAft>
        <a:defRPr sz="3600">
          <a:solidFill>
            <a:schemeClr val="tx2"/>
          </a:solidFill>
          <a:latin typeface="Futura Bk" pitchFamily="34" charset="0"/>
        </a:defRPr>
      </a:lvl8pPr>
      <a:lvl9pPr marL="1828800" algn="l" rtl="0" fontAlgn="base">
        <a:lnSpc>
          <a:spcPct val="90000"/>
        </a:lnSpc>
        <a:spcBef>
          <a:spcPct val="25000"/>
        </a:spcBef>
        <a:spcAft>
          <a:spcPct val="0"/>
        </a:spcAft>
        <a:defRPr sz="3600">
          <a:solidFill>
            <a:schemeClr val="tx2"/>
          </a:solidFill>
          <a:latin typeface="Futura Bk" pitchFamily="34" charset="0"/>
        </a:defRPr>
      </a:lvl9pPr>
    </p:titleStyle>
    <p:bodyStyle>
      <a:lvl1pPr marL="228600" indent="-228600" algn="l" rtl="0" fontAlgn="base">
        <a:lnSpc>
          <a:spcPct val="90000"/>
        </a:lnSpc>
        <a:spcBef>
          <a:spcPct val="25000"/>
        </a:spcBef>
        <a:spcAft>
          <a:spcPct val="10000"/>
        </a:spcAft>
        <a:buClr>
          <a:srgbClr val="ABA69F"/>
        </a:buClr>
        <a:buSzPct val="80000"/>
        <a:buChar char="•"/>
        <a:defRPr sz="2800">
          <a:solidFill>
            <a:schemeClr val="tx1"/>
          </a:solidFill>
          <a:latin typeface="+mn-lt"/>
          <a:ea typeface="+mn-ea"/>
          <a:cs typeface="+mn-cs"/>
        </a:defRPr>
      </a:lvl1pPr>
      <a:lvl2pPr marL="571500" indent="-228600" algn="l" rtl="0" fontAlgn="base">
        <a:lnSpc>
          <a:spcPct val="90000"/>
        </a:lnSpc>
        <a:spcBef>
          <a:spcPct val="25000"/>
        </a:spcBef>
        <a:spcAft>
          <a:spcPct val="10000"/>
        </a:spcAft>
        <a:buClr>
          <a:srgbClr val="ABA69F"/>
        </a:buClr>
        <a:buFont typeface="Futura Bk" pitchFamily="34" charset="0"/>
        <a:buChar char="−"/>
        <a:defRPr sz="2400">
          <a:solidFill>
            <a:schemeClr val="tx1"/>
          </a:solidFill>
          <a:latin typeface="+mn-lt"/>
        </a:defRPr>
      </a:lvl2pPr>
      <a:lvl3pPr marL="914400" indent="-228600" algn="l" rtl="0" fontAlgn="base">
        <a:lnSpc>
          <a:spcPct val="90000"/>
        </a:lnSpc>
        <a:spcBef>
          <a:spcPct val="25000"/>
        </a:spcBef>
        <a:spcAft>
          <a:spcPct val="10000"/>
        </a:spcAft>
        <a:buClr>
          <a:srgbClr val="ABA69F"/>
        </a:buClr>
        <a:buChar char="•"/>
        <a:defRPr sz="2000">
          <a:solidFill>
            <a:schemeClr val="tx1"/>
          </a:solidFill>
          <a:latin typeface="+mn-lt"/>
        </a:defRPr>
      </a:lvl3pPr>
      <a:lvl4pPr marL="1257300" indent="-228600" algn="l" rtl="0" fontAlgn="base">
        <a:lnSpc>
          <a:spcPct val="90000"/>
        </a:lnSpc>
        <a:spcBef>
          <a:spcPct val="25000"/>
        </a:spcBef>
        <a:spcAft>
          <a:spcPct val="10000"/>
        </a:spcAft>
        <a:buClr>
          <a:srgbClr val="ABA69F"/>
        </a:buClr>
        <a:buFont typeface="Futura Bk" pitchFamily="34" charset="0"/>
        <a:buChar char="−"/>
        <a:defRPr sz="2000">
          <a:solidFill>
            <a:schemeClr val="tx1"/>
          </a:solidFill>
          <a:latin typeface="+mn-lt"/>
        </a:defRPr>
      </a:lvl4pPr>
      <a:lvl5pPr marL="1600200" indent="-228600" algn="l" rtl="0" fontAlgn="base">
        <a:lnSpc>
          <a:spcPct val="90000"/>
        </a:lnSpc>
        <a:spcBef>
          <a:spcPct val="25000"/>
        </a:spcBef>
        <a:spcAft>
          <a:spcPct val="10000"/>
        </a:spcAft>
        <a:buClr>
          <a:srgbClr val="ABA69F"/>
        </a:buClr>
        <a:buChar char="•"/>
        <a:defRPr sz="2000">
          <a:solidFill>
            <a:schemeClr val="tx1"/>
          </a:solidFill>
          <a:latin typeface="+mn-lt"/>
        </a:defRPr>
      </a:lvl5pPr>
      <a:lvl6pPr marL="2057400" indent="-228600" algn="l" rtl="0" fontAlgn="base">
        <a:lnSpc>
          <a:spcPct val="90000"/>
        </a:lnSpc>
        <a:spcBef>
          <a:spcPct val="25000"/>
        </a:spcBef>
        <a:spcAft>
          <a:spcPct val="10000"/>
        </a:spcAft>
        <a:buClr>
          <a:srgbClr val="ABA69F"/>
        </a:buClr>
        <a:buChar char="•"/>
        <a:defRPr sz="2000">
          <a:solidFill>
            <a:schemeClr val="tx1"/>
          </a:solidFill>
          <a:latin typeface="+mn-lt"/>
        </a:defRPr>
      </a:lvl6pPr>
      <a:lvl7pPr marL="2514600" indent="-228600" algn="l" rtl="0" fontAlgn="base">
        <a:lnSpc>
          <a:spcPct val="90000"/>
        </a:lnSpc>
        <a:spcBef>
          <a:spcPct val="25000"/>
        </a:spcBef>
        <a:spcAft>
          <a:spcPct val="10000"/>
        </a:spcAft>
        <a:buClr>
          <a:srgbClr val="ABA69F"/>
        </a:buClr>
        <a:buChar char="•"/>
        <a:defRPr sz="2000">
          <a:solidFill>
            <a:schemeClr val="tx1"/>
          </a:solidFill>
          <a:latin typeface="+mn-lt"/>
        </a:defRPr>
      </a:lvl7pPr>
      <a:lvl8pPr marL="2971800" indent="-228600" algn="l" rtl="0" fontAlgn="base">
        <a:lnSpc>
          <a:spcPct val="90000"/>
        </a:lnSpc>
        <a:spcBef>
          <a:spcPct val="25000"/>
        </a:spcBef>
        <a:spcAft>
          <a:spcPct val="10000"/>
        </a:spcAft>
        <a:buClr>
          <a:srgbClr val="ABA69F"/>
        </a:buClr>
        <a:buChar char="•"/>
        <a:defRPr sz="2000">
          <a:solidFill>
            <a:schemeClr val="tx1"/>
          </a:solidFill>
          <a:latin typeface="+mn-lt"/>
        </a:defRPr>
      </a:lvl8pPr>
      <a:lvl9pPr marL="3429000" indent="-228600" algn="l" rtl="0" fontAlgn="base">
        <a:lnSpc>
          <a:spcPct val="90000"/>
        </a:lnSpc>
        <a:spcBef>
          <a:spcPct val="25000"/>
        </a:spcBef>
        <a:spcAft>
          <a:spcPct val="10000"/>
        </a:spcAft>
        <a:buClr>
          <a:srgbClr val="ABA69F"/>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ltGray">
      <p:bgPr>
        <a:solidFill>
          <a:schemeClr val="accent1"/>
        </a:solidFill>
        <a:effectLst/>
      </p:bgPr>
    </p:bg>
    <p:spTree>
      <p:nvGrpSpPr>
        <p:cNvPr id="1" name=""/>
        <p:cNvGrpSpPr/>
        <p:nvPr/>
      </p:nvGrpSpPr>
      <p:grpSpPr>
        <a:xfrm>
          <a:off x="0" y="0"/>
          <a:ext cx="0" cy="0"/>
          <a:chOff x="0" y="0"/>
          <a:chExt cx="0" cy="0"/>
        </a:xfrm>
      </p:grpSpPr>
      <p:pic>
        <p:nvPicPr>
          <p:cNvPr id="1187844" name="Picture 4"/>
          <p:cNvPicPr>
            <a:picLocks noChangeAspect="1" noChangeArrowheads="1"/>
          </p:cNvPicPr>
          <p:nvPr/>
        </p:nvPicPr>
        <p:blipFill>
          <a:blip r:embed="rId13"/>
          <a:srcRect/>
          <a:stretch>
            <a:fillRect/>
          </a:stretch>
        </p:blipFill>
        <p:spPr bwMode="auto">
          <a:xfrm>
            <a:off x="7645400" y="5511800"/>
            <a:ext cx="1217613" cy="971550"/>
          </a:xfrm>
          <a:prstGeom prst="rect">
            <a:avLst/>
          </a:prstGeom>
          <a:noFill/>
          <a:ln w="9525" algn="ctr">
            <a:noFill/>
            <a:miter lim="800000"/>
            <a:headEnd/>
            <a:tailEnd/>
          </a:ln>
          <a:effectLst/>
        </p:spPr>
      </p:pic>
    </p:spTree>
  </p:cSld>
  <p:clrMap bg1="dk2" tx1="lt1" bg2="dk1"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iming>
    <p:tnLst>
      <p:par>
        <p:cTn id="1" dur="indefinite" restart="never" nodeType="tmRoot"/>
      </p:par>
    </p:tnLst>
  </p:timing>
  <p:txStyles>
    <p:titleStyle>
      <a:lvl1pPr algn="l" rtl="0" fontAlgn="base">
        <a:spcBef>
          <a:spcPct val="0"/>
        </a:spcBef>
        <a:spcAft>
          <a:spcPct val="0"/>
        </a:spcAft>
        <a:defRPr sz="36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Futura Bk" pitchFamily="34" charset="0"/>
        </a:defRPr>
      </a:lvl2pPr>
      <a:lvl3pPr algn="l" rtl="0" fontAlgn="base">
        <a:spcBef>
          <a:spcPct val="0"/>
        </a:spcBef>
        <a:spcAft>
          <a:spcPct val="0"/>
        </a:spcAft>
        <a:defRPr sz="3600">
          <a:solidFill>
            <a:schemeClr val="accent1"/>
          </a:solidFill>
          <a:latin typeface="Futura Bk" pitchFamily="34" charset="0"/>
        </a:defRPr>
      </a:lvl3pPr>
      <a:lvl4pPr algn="l" rtl="0" fontAlgn="base">
        <a:spcBef>
          <a:spcPct val="0"/>
        </a:spcBef>
        <a:spcAft>
          <a:spcPct val="0"/>
        </a:spcAft>
        <a:defRPr sz="3600">
          <a:solidFill>
            <a:schemeClr val="accent1"/>
          </a:solidFill>
          <a:latin typeface="Futura Bk" pitchFamily="34" charset="0"/>
        </a:defRPr>
      </a:lvl4pPr>
      <a:lvl5pPr algn="l" rtl="0" fontAlgn="base">
        <a:spcBef>
          <a:spcPct val="0"/>
        </a:spcBef>
        <a:spcAft>
          <a:spcPct val="0"/>
        </a:spcAft>
        <a:defRPr sz="3600">
          <a:solidFill>
            <a:schemeClr val="accent1"/>
          </a:solidFill>
          <a:latin typeface="Futura Bk" pitchFamily="34" charset="0"/>
        </a:defRPr>
      </a:lvl5pPr>
      <a:lvl6pPr marL="457200" algn="l" rtl="0" fontAlgn="base">
        <a:spcBef>
          <a:spcPct val="0"/>
        </a:spcBef>
        <a:spcAft>
          <a:spcPct val="0"/>
        </a:spcAft>
        <a:defRPr sz="3600">
          <a:solidFill>
            <a:schemeClr val="accent1"/>
          </a:solidFill>
          <a:latin typeface="Futura Bk" pitchFamily="34" charset="0"/>
        </a:defRPr>
      </a:lvl6pPr>
      <a:lvl7pPr marL="914400" algn="l" rtl="0" fontAlgn="base">
        <a:spcBef>
          <a:spcPct val="0"/>
        </a:spcBef>
        <a:spcAft>
          <a:spcPct val="0"/>
        </a:spcAft>
        <a:defRPr sz="3600">
          <a:solidFill>
            <a:schemeClr val="accent1"/>
          </a:solidFill>
          <a:latin typeface="Futura Bk" pitchFamily="34" charset="0"/>
        </a:defRPr>
      </a:lvl7pPr>
      <a:lvl8pPr marL="1371600" algn="l" rtl="0" fontAlgn="base">
        <a:spcBef>
          <a:spcPct val="0"/>
        </a:spcBef>
        <a:spcAft>
          <a:spcPct val="0"/>
        </a:spcAft>
        <a:defRPr sz="3600">
          <a:solidFill>
            <a:schemeClr val="accent1"/>
          </a:solidFill>
          <a:latin typeface="Futura Bk" pitchFamily="34" charset="0"/>
        </a:defRPr>
      </a:lvl8pPr>
      <a:lvl9pPr marL="1828800" algn="l" rtl="0" fontAlgn="base">
        <a:spcBef>
          <a:spcPct val="0"/>
        </a:spcBef>
        <a:spcAft>
          <a:spcPct val="0"/>
        </a:spcAft>
        <a:defRPr sz="3600">
          <a:solidFill>
            <a:schemeClr val="accent1"/>
          </a:solidFill>
          <a:latin typeface="Futura Bk" pitchFamily="34" charset="0"/>
        </a:defRPr>
      </a:lvl9pPr>
    </p:titleStyle>
    <p:bodyStyle>
      <a:lvl1pPr marL="285750" indent="-285750" algn="l" rtl="0" fontAlgn="base">
        <a:lnSpc>
          <a:spcPct val="90000"/>
        </a:lnSpc>
        <a:spcBef>
          <a:spcPct val="30000"/>
        </a:spcBef>
        <a:spcAft>
          <a:spcPct val="10000"/>
        </a:spcAft>
        <a:buClr>
          <a:srgbClr val="0072B5"/>
        </a:buClr>
        <a:buSzPct val="75000"/>
        <a:buChar char="•"/>
        <a:defRPr sz="2800">
          <a:solidFill>
            <a:schemeClr val="bg1"/>
          </a:solidFill>
          <a:latin typeface="+mn-lt"/>
          <a:ea typeface="+mn-ea"/>
          <a:cs typeface="+mn-cs"/>
        </a:defRPr>
      </a:lvl1pPr>
      <a:lvl2pPr marL="800100" indent="-228600" algn="l" rtl="0" fontAlgn="base">
        <a:lnSpc>
          <a:spcPct val="90000"/>
        </a:lnSpc>
        <a:spcBef>
          <a:spcPct val="10000"/>
        </a:spcBef>
        <a:spcAft>
          <a:spcPct val="10000"/>
        </a:spcAft>
        <a:buClr>
          <a:srgbClr val="0072B5"/>
        </a:buClr>
        <a:buSzPct val="75000"/>
        <a:buChar char="•"/>
        <a:defRPr sz="2400">
          <a:solidFill>
            <a:schemeClr val="bg1"/>
          </a:solidFill>
          <a:latin typeface="+mn-lt"/>
        </a:defRPr>
      </a:lvl2pPr>
      <a:lvl3pPr marL="12573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3pPr>
      <a:lvl4pPr marL="17145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4pPr>
      <a:lvl5pPr marL="21717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5pPr>
      <a:lvl6pPr marL="26289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6pPr>
      <a:lvl7pPr marL="30861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7pPr>
      <a:lvl8pPr marL="35433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8pPr>
      <a:lvl9pPr marL="40005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ltGray">
      <p:bgPr>
        <a:solidFill>
          <a:schemeClr val="bg1"/>
        </a:solidFill>
        <a:effectLst/>
      </p:bgPr>
    </p:bg>
    <p:spTree>
      <p:nvGrpSpPr>
        <p:cNvPr id="1" name=""/>
        <p:cNvGrpSpPr/>
        <p:nvPr/>
      </p:nvGrpSpPr>
      <p:grpSpPr>
        <a:xfrm>
          <a:off x="0" y="0"/>
          <a:ext cx="0" cy="0"/>
          <a:chOff x="0" y="0"/>
          <a:chExt cx="0" cy="0"/>
        </a:xfrm>
      </p:grpSpPr>
      <p:pic>
        <p:nvPicPr>
          <p:cNvPr id="1246211" name="Picture 3"/>
          <p:cNvPicPr>
            <a:picLocks noChangeAspect="1" noChangeArrowheads="1"/>
          </p:cNvPicPr>
          <p:nvPr/>
        </p:nvPicPr>
        <p:blipFill>
          <a:blip r:embed="rId13"/>
          <a:srcRect/>
          <a:stretch>
            <a:fillRect/>
          </a:stretch>
        </p:blipFill>
        <p:spPr bwMode="auto">
          <a:xfrm>
            <a:off x="7648575" y="5511800"/>
            <a:ext cx="1230313" cy="971550"/>
          </a:xfrm>
          <a:prstGeom prst="rect">
            <a:avLst/>
          </a:prstGeom>
          <a:noFill/>
          <a:ln w="9525" algn="ctr">
            <a:noFill/>
            <a:miter lim="800000"/>
            <a:headEnd/>
            <a:tailEnd/>
          </a:ln>
          <a:effectLst/>
        </p:spPr>
      </p:pic>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iming>
    <p:tnLst>
      <p:par>
        <p:cTn id="1" dur="indefinite" restart="never" nodeType="tmRoot"/>
      </p:par>
    </p:tnLst>
  </p:timing>
  <p:txStyles>
    <p:titleStyle>
      <a:lvl1pPr algn="l" rtl="0" fontAlgn="base">
        <a:spcBef>
          <a:spcPct val="0"/>
        </a:spcBef>
        <a:spcAft>
          <a:spcPct val="0"/>
        </a:spcAft>
        <a:defRPr sz="36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Futura Bk" pitchFamily="34" charset="0"/>
        </a:defRPr>
      </a:lvl2pPr>
      <a:lvl3pPr algn="l" rtl="0" fontAlgn="base">
        <a:spcBef>
          <a:spcPct val="0"/>
        </a:spcBef>
        <a:spcAft>
          <a:spcPct val="0"/>
        </a:spcAft>
        <a:defRPr sz="3600">
          <a:solidFill>
            <a:schemeClr val="accent1"/>
          </a:solidFill>
          <a:latin typeface="Futura Bk" pitchFamily="34" charset="0"/>
        </a:defRPr>
      </a:lvl3pPr>
      <a:lvl4pPr algn="l" rtl="0" fontAlgn="base">
        <a:spcBef>
          <a:spcPct val="0"/>
        </a:spcBef>
        <a:spcAft>
          <a:spcPct val="0"/>
        </a:spcAft>
        <a:defRPr sz="3600">
          <a:solidFill>
            <a:schemeClr val="accent1"/>
          </a:solidFill>
          <a:latin typeface="Futura Bk" pitchFamily="34" charset="0"/>
        </a:defRPr>
      </a:lvl4pPr>
      <a:lvl5pPr algn="l" rtl="0" fontAlgn="base">
        <a:spcBef>
          <a:spcPct val="0"/>
        </a:spcBef>
        <a:spcAft>
          <a:spcPct val="0"/>
        </a:spcAft>
        <a:defRPr sz="3600">
          <a:solidFill>
            <a:schemeClr val="accent1"/>
          </a:solidFill>
          <a:latin typeface="Futura Bk" pitchFamily="34" charset="0"/>
        </a:defRPr>
      </a:lvl5pPr>
      <a:lvl6pPr marL="457200" algn="l" rtl="0" fontAlgn="base">
        <a:spcBef>
          <a:spcPct val="0"/>
        </a:spcBef>
        <a:spcAft>
          <a:spcPct val="0"/>
        </a:spcAft>
        <a:defRPr sz="3600">
          <a:solidFill>
            <a:schemeClr val="accent1"/>
          </a:solidFill>
          <a:latin typeface="Futura Bk" pitchFamily="34" charset="0"/>
        </a:defRPr>
      </a:lvl6pPr>
      <a:lvl7pPr marL="914400" algn="l" rtl="0" fontAlgn="base">
        <a:spcBef>
          <a:spcPct val="0"/>
        </a:spcBef>
        <a:spcAft>
          <a:spcPct val="0"/>
        </a:spcAft>
        <a:defRPr sz="3600">
          <a:solidFill>
            <a:schemeClr val="accent1"/>
          </a:solidFill>
          <a:latin typeface="Futura Bk" pitchFamily="34" charset="0"/>
        </a:defRPr>
      </a:lvl7pPr>
      <a:lvl8pPr marL="1371600" algn="l" rtl="0" fontAlgn="base">
        <a:spcBef>
          <a:spcPct val="0"/>
        </a:spcBef>
        <a:spcAft>
          <a:spcPct val="0"/>
        </a:spcAft>
        <a:defRPr sz="3600">
          <a:solidFill>
            <a:schemeClr val="accent1"/>
          </a:solidFill>
          <a:latin typeface="Futura Bk" pitchFamily="34" charset="0"/>
        </a:defRPr>
      </a:lvl8pPr>
      <a:lvl9pPr marL="1828800" algn="l" rtl="0" fontAlgn="base">
        <a:spcBef>
          <a:spcPct val="0"/>
        </a:spcBef>
        <a:spcAft>
          <a:spcPct val="0"/>
        </a:spcAft>
        <a:defRPr sz="3600">
          <a:solidFill>
            <a:schemeClr val="accent1"/>
          </a:solidFill>
          <a:latin typeface="Futura Bk" pitchFamily="34" charset="0"/>
        </a:defRPr>
      </a:lvl9pPr>
    </p:titleStyle>
    <p:bodyStyle>
      <a:lvl1pPr marL="285750" indent="-285750" algn="l" rtl="0" fontAlgn="base">
        <a:lnSpc>
          <a:spcPct val="90000"/>
        </a:lnSpc>
        <a:spcBef>
          <a:spcPct val="30000"/>
        </a:spcBef>
        <a:spcAft>
          <a:spcPct val="10000"/>
        </a:spcAft>
        <a:buClr>
          <a:srgbClr val="0072B5"/>
        </a:buClr>
        <a:buSzPct val="75000"/>
        <a:buChar char="•"/>
        <a:defRPr sz="2800">
          <a:solidFill>
            <a:schemeClr val="bg1"/>
          </a:solidFill>
          <a:latin typeface="+mn-lt"/>
          <a:ea typeface="+mn-ea"/>
          <a:cs typeface="+mn-cs"/>
        </a:defRPr>
      </a:lvl1pPr>
      <a:lvl2pPr marL="800100" indent="-228600" algn="l" rtl="0" fontAlgn="base">
        <a:lnSpc>
          <a:spcPct val="90000"/>
        </a:lnSpc>
        <a:spcBef>
          <a:spcPct val="10000"/>
        </a:spcBef>
        <a:spcAft>
          <a:spcPct val="10000"/>
        </a:spcAft>
        <a:buClr>
          <a:srgbClr val="0072B5"/>
        </a:buClr>
        <a:buSzPct val="75000"/>
        <a:buChar char="•"/>
        <a:defRPr sz="2400">
          <a:solidFill>
            <a:schemeClr val="bg1"/>
          </a:solidFill>
          <a:latin typeface="+mn-lt"/>
        </a:defRPr>
      </a:lvl2pPr>
      <a:lvl3pPr marL="12573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3pPr>
      <a:lvl4pPr marL="17145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4pPr>
      <a:lvl5pPr marL="21717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5pPr>
      <a:lvl6pPr marL="26289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6pPr>
      <a:lvl7pPr marL="30861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7pPr>
      <a:lvl8pPr marL="35433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8pPr>
      <a:lvl9pPr marL="4000500" indent="-228600" algn="l" rtl="0" fontAlgn="base">
        <a:lnSpc>
          <a:spcPct val="90000"/>
        </a:lnSpc>
        <a:spcBef>
          <a:spcPct val="10000"/>
        </a:spcBef>
        <a:spcAft>
          <a:spcPct val="10000"/>
        </a:spcAft>
        <a:buClr>
          <a:srgbClr val="0072B5"/>
        </a:buClr>
        <a:buSzPct val="75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9.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39.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9.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0.xml"/><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40.xm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40.xml"/><Relationship Id="rId5" Type="http://schemas.openxmlformats.org/officeDocument/2006/relationships/image" Target="../media/image38.pn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4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39.xml"/><Relationship Id="rId5" Type="http://schemas.openxmlformats.org/officeDocument/2006/relationships/image" Target="../media/image47.jpeg"/><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229" name="Rectangle 117"/>
          <p:cNvSpPr>
            <a:spLocks noGrp="1" noChangeArrowheads="1"/>
          </p:cNvSpPr>
          <p:nvPr>
            <p:ph type="title" idx="4294967295"/>
          </p:nvPr>
        </p:nvSpPr>
        <p:spPr bwMode="auto">
          <a:xfrm>
            <a:off x="549275" y="4313238"/>
            <a:ext cx="8229600" cy="1143000"/>
          </a:xfrm>
          <a:prstGeom prst="rect">
            <a:avLst/>
          </a:prstGeom>
          <a:noFill/>
          <a:ln>
            <a:miter lim="800000"/>
            <a:headEnd/>
            <a:tailEnd/>
          </a:ln>
        </p:spPr>
        <p:txBody>
          <a:bodyPr/>
          <a:lstStyle/>
          <a:p>
            <a:r>
              <a:rPr lang="en-US"/>
              <a:t>Opening Slide</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247" name="Rectangle 111"/>
          <p:cNvSpPr>
            <a:spLocks noGrp="1" noChangeArrowheads="1"/>
          </p:cNvSpPr>
          <p:nvPr>
            <p:ph type="ctrTitle"/>
          </p:nvPr>
        </p:nvSpPr>
        <p:spPr/>
        <p:txBody>
          <a:bodyPr/>
          <a:lstStyle/>
          <a:p>
            <a:r>
              <a:rPr lang="en-US" sz="2100"/>
              <a:t>Proven Integration Strategies for Government</a:t>
            </a:r>
          </a:p>
        </p:txBody>
      </p:sp>
      <p:sp>
        <p:nvSpPr>
          <p:cNvPr id="1115248" name="Rectangle 112"/>
          <p:cNvSpPr>
            <a:spLocks noGrp="1" noChangeArrowheads="1"/>
          </p:cNvSpPr>
          <p:nvPr>
            <p:ph type="subTitle" idx="1"/>
          </p:nvPr>
        </p:nvSpPr>
        <p:spPr/>
        <p:txBody>
          <a:bodyPr/>
          <a:lstStyle/>
          <a:p>
            <a:r>
              <a:rPr lang="en-US" sz="1600"/>
              <a:t>Larry Singer, Vice President, US State and Local Government and Education Sales</a:t>
            </a: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
          <p:cNvSpPr>
            <a:spLocks noGrp="1"/>
          </p:cNvSpPr>
          <p:nvPr>
            <p:ph type="sldNum" sz="quarter" idx="10"/>
          </p:nvPr>
        </p:nvSpPr>
        <p:spPr/>
        <p:txBody>
          <a:bodyPr/>
          <a:lstStyle/>
          <a:p>
            <a:fld id="{51408514-71A3-4D1D-BFF1-2FB198ADFBD2}" type="slidenum">
              <a:rPr lang="en-US"/>
              <a:pPr/>
              <a:t>3</a:t>
            </a:fld>
            <a:endParaRPr lang="en-US"/>
          </a:p>
        </p:txBody>
      </p:sp>
      <p:sp>
        <p:nvSpPr>
          <p:cNvPr id="10" name="Date Placeholder 3"/>
          <p:cNvSpPr>
            <a:spLocks noGrp="1"/>
          </p:cNvSpPr>
          <p:nvPr>
            <p:ph type="dt" sz="half" idx="11"/>
          </p:nvPr>
        </p:nvSpPr>
        <p:spPr/>
        <p:txBody>
          <a:bodyPr/>
          <a:lstStyle/>
          <a:p>
            <a:fld id="{61677D11-8B40-4278-A3A8-3A5EA219F2CD}" type="datetime3">
              <a:rPr lang="en-US"/>
              <a:pPr/>
              <a:t>12 February 2008</a:t>
            </a:fld>
            <a:endParaRPr lang="en-US"/>
          </a:p>
        </p:txBody>
      </p:sp>
      <p:sp>
        <p:nvSpPr>
          <p:cNvPr id="1589268" name="Rectangle 20"/>
          <p:cNvSpPr>
            <a:spLocks noGrp="1" noChangeArrowheads="1"/>
          </p:cNvSpPr>
          <p:nvPr>
            <p:ph type="title"/>
          </p:nvPr>
        </p:nvSpPr>
        <p:spPr/>
        <p:txBody>
          <a:bodyPr/>
          <a:lstStyle/>
          <a:p>
            <a:r>
              <a:rPr lang="en-US"/>
              <a:t>The IT Challenge</a:t>
            </a:r>
          </a:p>
        </p:txBody>
      </p:sp>
      <p:sp>
        <p:nvSpPr>
          <p:cNvPr id="1589261" name="Text Box 5"/>
          <p:cNvSpPr txBox="1">
            <a:spLocks noChangeArrowheads="1"/>
          </p:cNvSpPr>
          <p:nvPr/>
        </p:nvSpPr>
        <p:spPr bwMode="auto">
          <a:xfrm>
            <a:off x="549275" y="1633538"/>
            <a:ext cx="5038725" cy="1147762"/>
          </a:xfrm>
          <a:prstGeom prst="rect">
            <a:avLst/>
          </a:prstGeom>
          <a:noFill/>
          <a:ln w="19050" algn="ctr">
            <a:noFill/>
            <a:miter lim="800000"/>
            <a:headEnd/>
            <a:tailEnd/>
          </a:ln>
        </p:spPr>
        <p:txBody>
          <a:bodyPr lIns="91414" tIns="45706" rIns="91414" bIns="45706">
            <a:spAutoFit/>
          </a:bodyPr>
          <a:lstStyle/>
          <a:p>
            <a:pPr>
              <a:lnSpc>
                <a:spcPct val="90000"/>
              </a:lnSpc>
              <a:spcBef>
                <a:spcPct val="25000"/>
              </a:spcBef>
              <a:spcAft>
                <a:spcPct val="10000"/>
              </a:spcAft>
            </a:pPr>
            <a:r>
              <a:rPr lang="en-US" sz="7700">
                <a:solidFill>
                  <a:schemeClr val="bg2"/>
                </a:solidFill>
                <a:ea typeface="Arial Unicode MS" pitchFamily="34" charset="-128"/>
                <a:cs typeface="Arial Unicode MS" pitchFamily="34" charset="-128"/>
              </a:rPr>
              <a:t>32 Million</a:t>
            </a:r>
          </a:p>
        </p:txBody>
      </p:sp>
      <p:sp>
        <p:nvSpPr>
          <p:cNvPr id="2184198" name="Rectangle 6"/>
          <p:cNvSpPr>
            <a:spLocks noChangeArrowheads="1"/>
          </p:cNvSpPr>
          <p:nvPr/>
        </p:nvSpPr>
        <p:spPr bwMode="auto">
          <a:xfrm>
            <a:off x="1092200" y="2008188"/>
            <a:ext cx="3595688" cy="396875"/>
          </a:xfrm>
          <a:prstGeom prst="rect">
            <a:avLst/>
          </a:prstGeom>
          <a:noFill/>
          <a:ln w="19050" algn="ctr">
            <a:noFill/>
            <a:miter lim="800000"/>
            <a:headEnd/>
            <a:tailEnd/>
          </a:ln>
        </p:spPr>
        <p:txBody>
          <a:bodyPr wrap="none" lIns="91414" tIns="45706" rIns="91414" bIns="45706">
            <a:spAutoFit/>
          </a:bodyPr>
          <a:lstStyle/>
          <a:p>
            <a:r>
              <a:rPr lang="en-US" sz="2000">
                <a:solidFill>
                  <a:schemeClr val="tx2"/>
                </a:solidFill>
                <a:ea typeface="Arial Unicode MS" pitchFamily="34" charset="-128"/>
                <a:cs typeface="Arial Unicode MS" pitchFamily="34" charset="-128"/>
              </a:rPr>
              <a:t>2007 worldwide IT labor force</a:t>
            </a:r>
          </a:p>
        </p:txBody>
      </p:sp>
      <p:sp>
        <p:nvSpPr>
          <p:cNvPr id="2184200" name="Text Box 8"/>
          <p:cNvSpPr txBox="1">
            <a:spLocks noChangeArrowheads="1"/>
          </p:cNvSpPr>
          <p:nvPr/>
        </p:nvSpPr>
        <p:spPr bwMode="auto">
          <a:xfrm>
            <a:off x="3348038" y="3465513"/>
            <a:ext cx="2170112" cy="1265237"/>
          </a:xfrm>
          <a:prstGeom prst="rect">
            <a:avLst/>
          </a:prstGeom>
          <a:noFill/>
          <a:ln w="19050" algn="ctr">
            <a:noFill/>
            <a:miter lim="800000"/>
            <a:headEnd/>
            <a:tailEnd/>
          </a:ln>
        </p:spPr>
        <p:txBody>
          <a:bodyPr wrap="none" lIns="91414" tIns="45706" rIns="91414" bIns="45706">
            <a:spAutoFit/>
          </a:bodyPr>
          <a:lstStyle/>
          <a:p>
            <a:r>
              <a:rPr lang="en-US" sz="7700">
                <a:solidFill>
                  <a:schemeClr val="bg2"/>
                </a:solidFill>
                <a:ea typeface="Arial Unicode MS" pitchFamily="34" charset="-128"/>
                <a:cs typeface="Arial Unicode MS" pitchFamily="34" charset="-128"/>
              </a:rPr>
              <a:t>65%</a:t>
            </a:r>
          </a:p>
        </p:txBody>
      </p:sp>
      <p:sp>
        <p:nvSpPr>
          <p:cNvPr id="2184201" name="Rectangle 9"/>
          <p:cNvSpPr>
            <a:spLocks noChangeArrowheads="1"/>
          </p:cNvSpPr>
          <p:nvPr/>
        </p:nvSpPr>
        <p:spPr bwMode="auto">
          <a:xfrm>
            <a:off x="2406650" y="3900488"/>
            <a:ext cx="3111500" cy="396875"/>
          </a:xfrm>
          <a:prstGeom prst="rect">
            <a:avLst/>
          </a:prstGeom>
          <a:noFill/>
          <a:ln w="19050" algn="ctr">
            <a:noFill/>
            <a:miter lim="800000"/>
            <a:headEnd/>
            <a:tailEnd/>
          </a:ln>
        </p:spPr>
        <p:txBody>
          <a:bodyPr wrap="none" lIns="91414" tIns="45706" rIns="91414" bIns="45706">
            <a:spAutoFit/>
          </a:bodyPr>
          <a:lstStyle/>
          <a:p>
            <a:r>
              <a:rPr lang="en-US" sz="2000">
                <a:solidFill>
                  <a:schemeClr val="tx2"/>
                </a:solidFill>
                <a:ea typeface="Arial Unicode MS" pitchFamily="34" charset="-128"/>
                <a:cs typeface="Arial Unicode MS" pitchFamily="34" charset="-128"/>
              </a:rPr>
              <a:t>of IT budgets to operations</a:t>
            </a:r>
          </a:p>
        </p:txBody>
      </p:sp>
      <p:sp>
        <p:nvSpPr>
          <p:cNvPr id="1589265" name="Rectangle 17"/>
          <p:cNvSpPr>
            <a:spLocks noChangeArrowheads="1"/>
          </p:cNvSpPr>
          <p:nvPr/>
        </p:nvSpPr>
        <p:spPr bwMode="auto">
          <a:xfrm>
            <a:off x="428625" y="5281613"/>
            <a:ext cx="8475663" cy="1022350"/>
          </a:xfrm>
          <a:prstGeom prst="rect">
            <a:avLst/>
          </a:prstGeom>
          <a:noFill/>
          <a:ln w="19050" algn="ctr">
            <a:noFill/>
            <a:miter lim="800000"/>
            <a:headEnd/>
            <a:tailEnd/>
          </a:ln>
          <a:effectLst/>
        </p:spPr>
        <p:txBody>
          <a:bodyPr>
            <a:spAutoFit/>
          </a:bodyPr>
          <a:lstStyle/>
          <a:p>
            <a:pPr>
              <a:lnSpc>
                <a:spcPct val="90000"/>
              </a:lnSpc>
              <a:spcBef>
                <a:spcPct val="25000"/>
              </a:spcBef>
              <a:spcAft>
                <a:spcPct val="10000"/>
              </a:spcAft>
              <a:buClr>
                <a:srgbClr val="ABA69F"/>
              </a:buClr>
              <a:buSzPct val="80000"/>
            </a:pPr>
            <a:r>
              <a:rPr lang="en-US" sz="2000">
                <a:solidFill>
                  <a:schemeClr val="hlink"/>
                </a:solidFill>
                <a:latin typeface="Futura Hv" pitchFamily="34" charset="0"/>
              </a:rPr>
              <a:t>Not enough investment in innovation ; </a:t>
            </a:r>
            <a:br>
              <a:rPr lang="en-US" sz="2000">
                <a:solidFill>
                  <a:schemeClr val="hlink"/>
                </a:solidFill>
                <a:latin typeface="Futura Hv" pitchFamily="34" charset="0"/>
              </a:rPr>
            </a:br>
            <a:r>
              <a:rPr lang="en-US" sz="2000">
                <a:solidFill>
                  <a:schemeClr val="hlink"/>
                </a:solidFill>
                <a:latin typeface="Futura Hv" pitchFamily="34" charset="0"/>
              </a:rPr>
              <a:t>too much in maintaining legacy infrastructure</a:t>
            </a:r>
          </a:p>
          <a:p>
            <a:pPr>
              <a:lnSpc>
                <a:spcPct val="90000"/>
              </a:lnSpc>
              <a:spcBef>
                <a:spcPct val="25000"/>
              </a:spcBef>
              <a:spcAft>
                <a:spcPct val="10000"/>
              </a:spcAft>
              <a:buClr>
                <a:srgbClr val="ABA69F"/>
              </a:buClr>
              <a:buSzPct val="80000"/>
            </a:pPr>
            <a:r>
              <a:rPr lang="en-US" sz="2000">
                <a:solidFill>
                  <a:schemeClr val="hlink"/>
                </a:solidFill>
                <a:latin typeface="Futura Hv" pitchFamily="34" charset="0"/>
              </a:rPr>
              <a:t>Change is constant</a:t>
            </a:r>
          </a:p>
        </p:txBody>
      </p:sp>
      <p:pic>
        <p:nvPicPr>
          <p:cNvPr id="1589267" name="Picture 19" descr="G416538072005_JPG_P"/>
          <p:cNvPicPr>
            <a:picLocks noChangeAspect="1" noChangeArrowheads="1"/>
          </p:cNvPicPr>
          <p:nvPr/>
        </p:nvPicPr>
        <p:blipFill>
          <a:blip r:embed="rId3"/>
          <a:srcRect/>
          <a:stretch>
            <a:fillRect/>
          </a:stretch>
        </p:blipFill>
        <p:spPr bwMode="auto">
          <a:xfrm>
            <a:off x="5588000" y="1492250"/>
            <a:ext cx="3316288" cy="4545013"/>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84198"/>
                                        </p:tgtEl>
                                        <p:attrNameLst>
                                          <p:attrName>style.visibility</p:attrName>
                                        </p:attrNameLst>
                                      </p:cBhvr>
                                      <p:to>
                                        <p:strVal val="visible"/>
                                      </p:to>
                                    </p:set>
                                    <p:animEffect transition="in" filter="fade">
                                      <p:cBhvr>
                                        <p:cTn id="7" dur="2000"/>
                                        <p:tgtEl>
                                          <p:spTgt spid="218419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184200"/>
                                        </p:tgtEl>
                                        <p:attrNameLst>
                                          <p:attrName>style.visibility</p:attrName>
                                        </p:attrNameLst>
                                      </p:cBhvr>
                                      <p:to>
                                        <p:strVal val="visible"/>
                                      </p:to>
                                    </p:set>
                                    <p:animEffect transition="in" filter="fade">
                                      <p:cBhvr>
                                        <p:cTn id="11" dur="2000"/>
                                        <p:tgtEl>
                                          <p:spTgt spid="2184200"/>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184201"/>
                                        </p:tgtEl>
                                        <p:attrNameLst>
                                          <p:attrName>style.visibility</p:attrName>
                                        </p:attrNameLst>
                                      </p:cBhvr>
                                      <p:to>
                                        <p:strVal val="visible"/>
                                      </p:to>
                                    </p:set>
                                    <p:animEffect transition="in" filter="fade">
                                      <p:cBhvr>
                                        <p:cTn id="15" dur="2000"/>
                                        <p:tgtEl>
                                          <p:spTgt spid="2184201"/>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589265"/>
                                        </p:tgtEl>
                                        <p:attrNameLst>
                                          <p:attrName>style.visibility</p:attrName>
                                        </p:attrNameLst>
                                      </p:cBhvr>
                                      <p:to>
                                        <p:strVal val="visible"/>
                                      </p:to>
                                    </p:set>
                                    <p:animEffect transition="in" filter="fade">
                                      <p:cBhvr>
                                        <p:cTn id="19" dur="2000"/>
                                        <p:tgtEl>
                                          <p:spTgt spid="1589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4198" grpId="0"/>
      <p:bldP spid="2184200" grpId="0"/>
      <p:bldP spid="15892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p:cNvSpPr>
            <a:spLocks noGrp="1"/>
          </p:cNvSpPr>
          <p:nvPr>
            <p:ph type="sldNum" sz="quarter" idx="10"/>
          </p:nvPr>
        </p:nvSpPr>
        <p:spPr/>
        <p:txBody>
          <a:bodyPr/>
          <a:lstStyle/>
          <a:p>
            <a:fld id="{CFB9CDB6-B86A-4521-9193-5E8E9242CA04}" type="slidenum">
              <a:rPr lang="en-US"/>
              <a:pPr/>
              <a:t>4</a:t>
            </a:fld>
            <a:endParaRPr lang="en-US"/>
          </a:p>
        </p:txBody>
      </p:sp>
      <p:sp>
        <p:nvSpPr>
          <p:cNvPr id="8" name="Date Placeholder 3"/>
          <p:cNvSpPr>
            <a:spLocks noGrp="1"/>
          </p:cNvSpPr>
          <p:nvPr>
            <p:ph type="dt" sz="half" idx="11"/>
          </p:nvPr>
        </p:nvSpPr>
        <p:spPr/>
        <p:txBody>
          <a:bodyPr/>
          <a:lstStyle/>
          <a:p>
            <a:fld id="{CBA3A6C3-C8F2-4629-948D-C99C2FE62881}" type="datetime3">
              <a:rPr lang="en-US"/>
              <a:pPr/>
              <a:t>12 February 2008</a:t>
            </a:fld>
            <a:endParaRPr lang="en-US"/>
          </a:p>
        </p:txBody>
      </p:sp>
      <p:sp>
        <p:nvSpPr>
          <p:cNvPr id="1703938" name="Rectangle 2"/>
          <p:cNvSpPr>
            <a:spLocks noGrp="1" noChangeArrowheads="1"/>
          </p:cNvSpPr>
          <p:nvPr>
            <p:ph type="title"/>
          </p:nvPr>
        </p:nvSpPr>
        <p:spPr>
          <a:noFill/>
          <a:ln/>
        </p:spPr>
        <p:txBody>
          <a:bodyPr/>
          <a:lstStyle/>
          <a:p>
            <a:r>
              <a:rPr lang="en-US"/>
              <a:t>Change is the only constant</a:t>
            </a:r>
          </a:p>
        </p:txBody>
      </p:sp>
      <p:sp>
        <p:nvSpPr>
          <p:cNvPr id="1703939" name="Rectangle 3"/>
          <p:cNvSpPr>
            <a:spLocks noChangeArrowheads="1"/>
          </p:cNvSpPr>
          <p:nvPr/>
        </p:nvSpPr>
        <p:spPr bwMode="auto">
          <a:xfrm>
            <a:off x="669925" y="1457325"/>
            <a:ext cx="7929563" cy="1179513"/>
          </a:xfrm>
          <a:prstGeom prst="rect">
            <a:avLst/>
          </a:prstGeom>
          <a:noFill/>
          <a:ln w="9525">
            <a:noFill/>
            <a:miter lim="800000"/>
            <a:headEnd/>
            <a:tailEnd/>
          </a:ln>
          <a:effectLst/>
        </p:spPr>
        <p:txBody>
          <a:bodyPr/>
          <a:lstStyle/>
          <a:p>
            <a:pPr marL="228600" indent="-228600">
              <a:lnSpc>
                <a:spcPct val="90000"/>
              </a:lnSpc>
              <a:spcBef>
                <a:spcPct val="15000"/>
              </a:spcBef>
              <a:spcAft>
                <a:spcPct val="10000"/>
              </a:spcAft>
              <a:buClr>
                <a:srgbClr val="ABA69F"/>
              </a:buClr>
              <a:buSzPct val="80000"/>
            </a:pPr>
            <a:r>
              <a:rPr lang="en-US" sz="2000">
                <a:solidFill>
                  <a:schemeClr val="hlink"/>
                </a:solidFill>
                <a:latin typeface="Futura Hv" pitchFamily="34" charset="0"/>
              </a:rPr>
              <a:t>Change is constant</a:t>
            </a:r>
          </a:p>
          <a:p>
            <a:pPr marL="228600" indent="-228600">
              <a:lnSpc>
                <a:spcPct val="90000"/>
              </a:lnSpc>
              <a:spcBef>
                <a:spcPct val="15000"/>
              </a:spcBef>
              <a:spcAft>
                <a:spcPct val="10000"/>
              </a:spcAft>
              <a:buClr>
                <a:srgbClr val="ABA69F"/>
              </a:buClr>
              <a:buSzPct val="80000"/>
              <a:buFontTx/>
              <a:buChar char="•"/>
            </a:pPr>
            <a:r>
              <a:rPr lang="en-US" sz="2100"/>
              <a:t>Everyday events that send ripples throughout the organization, and the IT that supports it</a:t>
            </a:r>
          </a:p>
        </p:txBody>
      </p:sp>
      <p:sp>
        <p:nvSpPr>
          <p:cNvPr id="1703940" name="Rectangle 4"/>
          <p:cNvSpPr>
            <a:spLocks noChangeArrowheads="1"/>
          </p:cNvSpPr>
          <p:nvPr/>
        </p:nvSpPr>
        <p:spPr bwMode="auto">
          <a:xfrm>
            <a:off x="641350" y="2684463"/>
            <a:ext cx="7929563" cy="1179512"/>
          </a:xfrm>
          <a:prstGeom prst="rect">
            <a:avLst/>
          </a:prstGeom>
          <a:noFill/>
          <a:ln w="9525">
            <a:noFill/>
            <a:miter lim="800000"/>
            <a:headEnd/>
            <a:tailEnd/>
          </a:ln>
          <a:effectLst/>
        </p:spPr>
        <p:txBody>
          <a:bodyPr/>
          <a:lstStyle/>
          <a:p>
            <a:pPr marL="228600" indent="-228600">
              <a:lnSpc>
                <a:spcPct val="90000"/>
              </a:lnSpc>
              <a:spcBef>
                <a:spcPct val="15000"/>
              </a:spcBef>
              <a:spcAft>
                <a:spcPct val="10000"/>
              </a:spcAft>
              <a:buClr>
                <a:srgbClr val="ABA69F"/>
              </a:buClr>
              <a:buSzPct val="80000"/>
            </a:pPr>
            <a:r>
              <a:rPr lang="en-US" sz="2000">
                <a:solidFill>
                  <a:schemeClr val="hlink"/>
                </a:solidFill>
                <a:latin typeface="Futura Hv" pitchFamily="34" charset="0"/>
              </a:rPr>
              <a:t>Change is unexpected</a:t>
            </a:r>
          </a:p>
          <a:p>
            <a:pPr marL="228600" indent="-228600">
              <a:lnSpc>
                <a:spcPct val="90000"/>
              </a:lnSpc>
              <a:spcBef>
                <a:spcPct val="15000"/>
              </a:spcBef>
              <a:spcAft>
                <a:spcPct val="10000"/>
              </a:spcAft>
              <a:buClr>
                <a:srgbClr val="ABA69F"/>
              </a:buClr>
              <a:buSzPct val="80000"/>
              <a:buFontTx/>
              <a:buChar char="•"/>
            </a:pPr>
            <a:r>
              <a:rPr lang="en-US" sz="2000"/>
              <a:t>A </a:t>
            </a:r>
            <a:r>
              <a:rPr lang="en-US" sz="2100"/>
              <a:t>new administration, a news headline, a sudden shift in citizen opinion, a new contract</a:t>
            </a:r>
          </a:p>
        </p:txBody>
      </p:sp>
      <p:sp>
        <p:nvSpPr>
          <p:cNvPr id="1703941" name="Rectangle 5"/>
          <p:cNvSpPr>
            <a:spLocks noChangeArrowheads="1"/>
          </p:cNvSpPr>
          <p:nvPr/>
        </p:nvSpPr>
        <p:spPr bwMode="auto">
          <a:xfrm>
            <a:off x="641350" y="3911600"/>
            <a:ext cx="7929563" cy="1179513"/>
          </a:xfrm>
          <a:prstGeom prst="rect">
            <a:avLst/>
          </a:prstGeom>
          <a:noFill/>
          <a:ln w="9525">
            <a:noFill/>
            <a:miter lim="800000"/>
            <a:headEnd/>
            <a:tailEnd/>
          </a:ln>
          <a:effectLst/>
        </p:spPr>
        <p:txBody>
          <a:bodyPr/>
          <a:lstStyle/>
          <a:p>
            <a:pPr marL="228600" indent="-228600">
              <a:lnSpc>
                <a:spcPct val="90000"/>
              </a:lnSpc>
              <a:spcBef>
                <a:spcPct val="15000"/>
              </a:spcBef>
              <a:spcAft>
                <a:spcPct val="10000"/>
              </a:spcAft>
              <a:buClr>
                <a:srgbClr val="ABA69F"/>
              </a:buClr>
              <a:buSzPct val="80000"/>
            </a:pPr>
            <a:r>
              <a:rPr lang="en-US" sz="2000">
                <a:solidFill>
                  <a:schemeClr val="hlink"/>
                </a:solidFill>
                <a:latin typeface="Futura Hv" pitchFamily="34" charset="0"/>
              </a:rPr>
              <a:t>Change is disruptive</a:t>
            </a:r>
          </a:p>
          <a:p>
            <a:pPr marL="228600" indent="-228600">
              <a:lnSpc>
                <a:spcPct val="90000"/>
              </a:lnSpc>
              <a:spcBef>
                <a:spcPct val="15000"/>
              </a:spcBef>
              <a:spcAft>
                <a:spcPct val="10000"/>
              </a:spcAft>
              <a:buClr>
                <a:srgbClr val="ABA69F"/>
              </a:buClr>
              <a:buSzPct val="80000"/>
              <a:buFontTx/>
              <a:buChar char="•"/>
            </a:pPr>
            <a:r>
              <a:rPr lang="en-US" sz="2100"/>
              <a:t>The goal is to minimize the impact of disruptions with an IT environment that is synchronized with the gov’t goals and mission</a:t>
            </a:r>
          </a:p>
        </p:txBody>
      </p:sp>
      <p:sp>
        <p:nvSpPr>
          <p:cNvPr id="1703942" name="Rectangle 6"/>
          <p:cNvSpPr>
            <a:spLocks noChangeArrowheads="1"/>
          </p:cNvSpPr>
          <p:nvPr/>
        </p:nvSpPr>
        <p:spPr bwMode="auto">
          <a:xfrm>
            <a:off x="641350" y="5140325"/>
            <a:ext cx="7929563" cy="1179513"/>
          </a:xfrm>
          <a:prstGeom prst="rect">
            <a:avLst/>
          </a:prstGeom>
          <a:noFill/>
          <a:ln w="9525">
            <a:noFill/>
            <a:miter lim="800000"/>
            <a:headEnd/>
            <a:tailEnd/>
          </a:ln>
          <a:effectLst/>
        </p:spPr>
        <p:txBody>
          <a:bodyPr/>
          <a:lstStyle/>
          <a:p>
            <a:pPr marL="228600" indent="-228600">
              <a:lnSpc>
                <a:spcPct val="90000"/>
              </a:lnSpc>
              <a:spcBef>
                <a:spcPct val="15000"/>
              </a:spcBef>
              <a:spcAft>
                <a:spcPct val="10000"/>
              </a:spcAft>
              <a:buClr>
                <a:srgbClr val="ABA69F"/>
              </a:buClr>
              <a:buSzPct val="80000"/>
            </a:pPr>
            <a:r>
              <a:rPr lang="en-US" sz="2000">
                <a:solidFill>
                  <a:schemeClr val="hlink"/>
                </a:solidFill>
                <a:latin typeface="Futura Hv" pitchFamily="34" charset="0"/>
              </a:rPr>
              <a:t>Change presents opportunities</a:t>
            </a:r>
          </a:p>
          <a:p>
            <a:pPr marL="228600" indent="-228600">
              <a:lnSpc>
                <a:spcPct val="90000"/>
              </a:lnSpc>
              <a:spcBef>
                <a:spcPct val="15000"/>
              </a:spcBef>
              <a:spcAft>
                <a:spcPct val="10000"/>
              </a:spcAft>
              <a:buClr>
                <a:srgbClr val="ABA69F"/>
              </a:buClr>
              <a:buSzPct val="80000"/>
              <a:buFontTx/>
              <a:buChar char="•"/>
            </a:pPr>
            <a:r>
              <a:rPr lang="en-US" sz="2100"/>
              <a:t>The ability to adapt to change is a key advantage in gov’t</a:t>
            </a:r>
          </a:p>
          <a:p>
            <a:pPr marL="228600" indent="-228600">
              <a:lnSpc>
                <a:spcPct val="90000"/>
              </a:lnSpc>
              <a:spcBef>
                <a:spcPct val="15000"/>
              </a:spcBef>
              <a:spcAft>
                <a:spcPct val="10000"/>
              </a:spcAft>
              <a:buClr>
                <a:srgbClr val="ABA69F"/>
              </a:buClr>
              <a:buSzPct val="80000"/>
              <a:buFontTx/>
              <a:buChar char="•"/>
            </a:pPr>
            <a:r>
              <a:rPr lang="en-US" sz="2100"/>
              <a:t>To survive government must adapt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0559AC79-A25A-4B87-ABBF-483CC995B6DD}" type="slidenum">
              <a:rPr lang="en-US"/>
              <a:pPr/>
              <a:t>5</a:t>
            </a:fld>
            <a:endParaRPr lang="en-US"/>
          </a:p>
        </p:txBody>
      </p:sp>
      <p:sp>
        <p:nvSpPr>
          <p:cNvPr id="5" name="Date Placeholder 3"/>
          <p:cNvSpPr>
            <a:spLocks noGrp="1"/>
          </p:cNvSpPr>
          <p:nvPr>
            <p:ph type="dt" sz="half" idx="11"/>
          </p:nvPr>
        </p:nvSpPr>
        <p:spPr/>
        <p:txBody>
          <a:bodyPr/>
          <a:lstStyle/>
          <a:p>
            <a:fld id="{4834B761-1AC2-4B88-B0AB-5D0E1C2079F5}" type="datetime3">
              <a:rPr lang="en-US"/>
              <a:pPr/>
              <a:t>12 February 2008</a:t>
            </a:fld>
            <a:endParaRPr lang="en-US"/>
          </a:p>
        </p:txBody>
      </p:sp>
      <p:sp>
        <p:nvSpPr>
          <p:cNvPr id="1710082" name="Rectangle 2"/>
          <p:cNvSpPr>
            <a:spLocks noGrp="1" noChangeArrowheads="1"/>
          </p:cNvSpPr>
          <p:nvPr>
            <p:ph type="title"/>
          </p:nvPr>
        </p:nvSpPr>
        <p:spPr>
          <a:noFill/>
          <a:ln/>
        </p:spPr>
        <p:txBody>
          <a:bodyPr/>
          <a:lstStyle/>
          <a:p>
            <a:r>
              <a:rPr lang="en-US"/>
              <a:t>Focus on IT Economics</a:t>
            </a:r>
          </a:p>
        </p:txBody>
      </p:sp>
      <p:pic>
        <p:nvPicPr>
          <p:cNvPr id="1710083" name="Picture 3"/>
          <p:cNvPicPr>
            <a:picLocks noChangeAspect="1" noChangeArrowheads="1"/>
          </p:cNvPicPr>
          <p:nvPr/>
        </p:nvPicPr>
        <p:blipFill>
          <a:blip r:embed="rId3"/>
          <a:srcRect/>
          <a:stretch>
            <a:fillRect/>
          </a:stretch>
        </p:blipFill>
        <p:spPr bwMode="auto">
          <a:xfrm>
            <a:off x="392113" y="1439863"/>
            <a:ext cx="8535987" cy="5151437"/>
          </a:xfrm>
          <a:prstGeom prst="rect">
            <a:avLst/>
          </a:prstGeom>
          <a:noFill/>
          <a:ln w="28575">
            <a:solidFill>
              <a:schemeClr val="bg2"/>
            </a:solid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99B0A4C5-749F-46E4-B7AB-D648C109BDC5}" type="slidenum">
              <a:rPr lang="en-US"/>
              <a:pPr/>
              <a:t>6</a:t>
            </a:fld>
            <a:endParaRPr lang="en-US"/>
          </a:p>
        </p:txBody>
      </p:sp>
      <p:sp>
        <p:nvSpPr>
          <p:cNvPr id="5" name="Date Placeholder 3"/>
          <p:cNvSpPr>
            <a:spLocks noGrp="1"/>
          </p:cNvSpPr>
          <p:nvPr>
            <p:ph type="dt" sz="half" idx="11"/>
          </p:nvPr>
        </p:nvSpPr>
        <p:spPr/>
        <p:txBody>
          <a:bodyPr/>
          <a:lstStyle/>
          <a:p>
            <a:fld id="{E9821E30-9FB2-4CC8-A76B-A1EFC1149416}" type="datetime3">
              <a:rPr lang="en-US"/>
              <a:pPr/>
              <a:t>12 February 2008</a:t>
            </a:fld>
            <a:endParaRPr lang="en-US"/>
          </a:p>
        </p:txBody>
      </p:sp>
      <p:sp>
        <p:nvSpPr>
          <p:cNvPr id="1712130" name="Rectangle 2"/>
          <p:cNvSpPr>
            <a:spLocks noGrp="1" noChangeArrowheads="1"/>
          </p:cNvSpPr>
          <p:nvPr>
            <p:ph type="title"/>
          </p:nvPr>
        </p:nvSpPr>
        <p:spPr/>
        <p:txBody>
          <a:bodyPr/>
          <a:lstStyle/>
          <a:p>
            <a:r>
              <a:rPr lang="en-US"/>
              <a:t>Adaptive Enterprise Defined</a:t>
            </a:r>
          </a:p>
        </p:txBody>
      </p:sp>
      <p:sp>
        <p:nvSpPr>
          <p:cNvPr id="1712131" name="Rectangle 3"/>
          <p:cNvSpPr>
            <a:spLocks noChangeArrowheads="1"/>
          </p:cNvSpPr>
          <p:nvPr/>
        </p:nvSpPr>
        <p:spPr bwMode="auto">
          <a:xfrm>
            <a:off x="585788" y="1616075"/>
            <a:ext cx="8272462" cy="5027613"/>
          </a:xfrm>
          <a:prstGeom prst="rect">
            <a:avLst/>
          </a:prstGeom>
          <a:noFill/>
          <a:ln w="9525">
            <a:noFill/>
            <a:miter lim="800000"/>
            <a:headEnd/>
            <a:tailEnd/>
          </a:ln>
          <a:effectLst/>
        </p:spPr>
        <p:txBody>
          <a:bodyPr/>
          <a:lstStyle/>
          <a:p>
            <a:pPr marL="228600" indent="-228600">
              <a:lnSpc>
                <a:spcPct val="80000"/>
              </a:lnSpc>
              <a:spcBef>
                <a:spcPct val="25000"/>
              </a:spcBef>
              <a:spcAft>
                <a:spcPct val="10000"/>
              </a:spcAft>
              <a:buClr>
                <a:srgbClr val="ABA69F"/>
              </a:buClr>
              <a:buSzPct val="80000"/>
            </a:pPr>
            <a:r>
              <a:rPr lang="en-US" sz="3700" b="1"/>
              <a:t>Adaptive Enterprise architecture</a:t>
            </a:r>
            <a:r>
              <a:rPr lang="en-US" sz="3000" b="1"/>
              <a:t> effectively supports the </a:t>
            </a:r>
            <a:r>
              <a:rPr lang="en-US" sz="3000" b="1">
                <a:solidFill>
                  <a:srgbClr val="FF9900"/>
                </a:solidFill>
              </a:rPr>
              <a:t>business of government</a:t>
            </a:r>
            <a:r>
              <a:rPr lang="en-US" sz="3000" b="1"/>
              <a:t>, enables information sharing across traditional barriers, enhances government’s ability to </a:t>
            </a:r>
            <a:r>
              <a:rPr lang="en-US" sz="3000" b="1">
                <a:solidFill>
                  <a:srgbClr val="FF9900"/>
                </a:solidFill>
              </a:rPr>
              <a:t>deliver effective and timely services</a:t>
            </a:r>
            <a:r>
              <a:rPr lang="en-US" sz="3000" b="1"/>
              <a:t>, and supports agencies in their efforts to improve government functions and services.</a:t>
            </a:r>
          </a:p>
          <a:p>
            <a:pPr marL="228600" indent="-228600" algn="r">
              <a:lnSpc>
                <a:spcPct val="80000"/>
              </a:lnSpc>
              <a:spcBef>
                <a:spcPct val="25000"/>
              </a:spcBef>
              <a:spcAft>
                <a:spcPct val="10000"/>
              </a:spcAft>
              <a:buClr>
                <a:srgbClr val="ABA69F"/>
              </a:buClr>
              <a:buSzPct val="80000"/>
            </a:pPr>
            <a:endParaRPr lang="en-US" sz="2200" b="1"/>
          </a:p>
          <a:p>
            <a:pPr marL="228600" indent="-228600" algn="r">
              <a:lnSpc>
                <a:spcPct val="80000"/>
              </a:lnSpc>
              <a:spcBef>
                <a:spcPct val="25000"/>
              </a:spcBef>
              <a:spcAft>
                <a:spcPct val="10000"/>
              </a:spcAft>
              <a:buClr>
                <a:srgbClr val="ABA69F"/>
              </a:buClr>
              <a:buSzPct val="80000"/>
            </a:pPr>
            <a:r>
              <a:rPr lang="en-US" sz="2200" b="1"/>
              <a:t>National Assoc. of State CIOs (NASCIO)</a:t>
            </a:r>
          </a:p>
          <a:p>
            <a:pPr marL="228600" indent="-228600" algn="r">
              <a:lnSpc>
                <a:spcPct val="80000"/>
              </a:lnSpc>
              <a:spcBef>
                <a:spcPct val="25000"/>
              </a:spcBef>
              <a:spcAft>
                <a:spcPct val="10000"/>
              </a:spcAft>
              <a:buClr>
                <a:srgbClr val="ABA69F"/>
              </a:buClr>
              <a:buSzPct val="80000"/>
            </a:pPr>
            <a:r>
              <a:rPr lang="en-US" sz="2200" b="1"/>
              <a:t>Enterprise Architecture Dev’t Tool-Kit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9997EBBC-4BE2-4363-A9CE-A6189469B12A}" type="slidenum">
              <a:rPr lang="en-US"/>
              <a:pPr/>
              <a:t>7</a:t>
            </a:fld>
            <a:endParaRPr lang="en-US"/>
          </a:p>
        </p:txBody>
      </p:sp>
      <p:sp>
        <p:nvSpPr>
          <p:cNvPr id="5" name="Date Placeholder 3"/>
          <p:cNvSpPr>
            <a:spLocks noGrp="1"/>
          </p:cNvSpPr>
          <p:nvPr>
            <p:ph type="dt" sz="half" idx="11"/>
          </p:nvPr>
        </p:nvSpPr>
        <p:spPr/>
        <p:txBody>
          <a:bodyPr/>
          <a:lstStyle/>
          <a:p>
            <a:fld id="{8C35D09C-4009-4167-9C76-1A96E77779E8}" type="datetime3">
              <a:rPr lang="en-US"/>
              <a:pPr/>
              <a:t>12 February 2008</a:t>
            </a:fld>
            <a:endParaRPr lang="en-US"/>
          </a:p>
        </p:txBody>
      </p:sp>
      <p:sp>
        <p:nvSpPr>
          <p:cNvPr id="1705986" name="Rectangle 2"/>
          <p:cNvSpPr>
            <a:spLocks noGrp="1" noChangeArrowheads="1"/>
          </p:cNvSpPr>
          <p:nvPr>
            <p:ph type="title"/>
          </p:nvPr>
        </p:nvSpPr>
        <p:spPr>
          <a:noFill/>
          <a:ln/>
        </p:spPr>
        <p:txBody>
          <a:bodyPr/>
          <a:lstStyle/>
          <a:p>
            <a:r>
              <a:rPr lang="en-US"/>
              <a:t>Today’s “business of government” challenges require IT to adapt</a:t>
            </a:r>
          </a:p>
        </p:txBody>
      </p:sp>
      <p:sp>
        <p:nvSpPr>
          <p:cNvPr id="1705987" name="Rectangle 3"/>
          <p:cNvSpPr>
            <a:spLocks noChangeArrowheads="1"/>
          </p:cNvSpPr>
          <p:nvPr/>
        </p:nvSpPr>
        <p:spPr bwMode="auto">
          <a:xfrm>
            <a:off x="428625" y="1590675"/>
            <a:ext cx="8350250" cy="5003800"/>
          </a:xfrm>
          <a:prstGeom prst="rect">
            <a:avLst/>
          </a:prstGeom>
          <a:noFill/>
          <a:ln w="9525">
            <a:noFill/>
            <a:miter lim="800000"/>
            <a:headEnd/>
            <a:tailEnd/>
          </a:ln>
          <a:effectLst/>
        </p:spPr>
        <p:txBody>
          <a:bodyPr/>
          <a:lstStyle/>
          <a:p>
            <a:pPr marL="234950" indent="-234950" defTabSz="742950">
              <a:lnSpc>
                <a:spcPct val="95000"/>
              </a:lnSpc>
              <a:spcBef>
                <a:spcPct val="25000"/>
              </a:spcBef>
              <a:spcAft>
                <a:spcPct val="10000"/>
              </a:spcAft>
              <a:buClr>
                <a:srgbClr val="ABA69F"/>
              </a:buClr>
              <a:buSzPct val="80000"/>
            </a:pPr>
            <a:r>
              <a:rPr lang="en-US" sz="2800">
                <a:solidFill>
                  <a:schemeClr val="hlink"/>
                </a:solidFill>
              </a:rPr>
              <a:t>The big shifts</a:t>
            </a:r>
          </a:p>
          <a:p>
            <a:pPr marL="234950" indent="-234950" defTabSz="742950">
              <a:lnSpc>
                <a:spcPct val="93000"/>
              </a:lnSpc>
              <a:spcBef>
                <a:spcPct val="25000"/>
              </a:spcBef>
              <a:spcAft>
                <a:spcPct val="10000"/>
              </a:spcAft>
              <a:buClr>
                <a:srgbClr val="ABA69F"/>
              </a:buClr>
              <a:buSzPct val="80000"/>
              <a:buFontTx/>
              <a:buChar char="•"/>
            </a:pPr>
            <a:r>
              <a:rPr lang="en-US" sz="2600"/>
              <a:t>All processes and content will be transformed from physical and static to digital, mobile and virtual</a:t>
            </a:r>
          </a:p>
          <a:p>
            <a:pPr marL="234950" indent="-234950" defTabSz="742950">
              <a:lnSpc>
                <a:spcPct val="93000"/>
              </a:lnSpc>
              <a:spcBef>
                <a:spcPct val="25000"/>
              </a:spcBef>
              <a:spcAft>
                <a:spcPct val="10000"/>
              </a:spcAft>
              <a:buClr>
                <a:srgbClr val="ABA69F"/>
              </a:buClr>
              <a:buSzPct val="80000"/>
              <a:buFontTx/>
              <a:buChar char="•"/>
            </a:pPr>
            <a:r>
              <a:rPr lang="en-US" sz="2600"/>
              <a:t>The demand for simplicity, manageability and adaptability will change how citizens work and interface with government</a:t>
            </a:r>
          </a:p>
          <a:p>
            <a:pPr marL="234950" indent="-234950" defTabSz="742950">
              <a:lnSpc>
                <a:spcPct val="93000"/>
              </a:lnSpc>
              <a:spcBef>
                <a:spcPct val="25000"/>
              </a:spcBef>
              <a:spcAft>
                <a:spcPct val="10000"/>
              </a:spcAft>
              <a:buClr>
                <a:srgbClr val="ABA69F"/>
              </a:buClr>
              <a:buSzPct val="80000"/>
              <a:buFontTx/>
              <a:buChar char="•"/>
            </a:pPr>
            <a:r>
              <a:rPr lang="en-US" sz="2600"/>
              <a:t>Government ROI justification for IT projects is the norm on almost all levels</a:t>
            </a:r>
          </a:p>
          <a:p>
            <a:pPr marL="234950" indent="-234950" defTabSz="742950">
              <a:lnSpc>
                <a:spcPct val="93000"/>
              </a:lnSpc>
              <a:spcBef>
                <a:spcPct val="25000"/>
              </a:spcBef>
              <a:spcAft>
                <a:spcPct val="10000"/>
              </a:spcAft>
              <a:buClr>
                <a:srgbClr val="ABA69F"/>
              </a:buClr>
              <a:buSzPct val="80000"/>
              <a:buFontTx/>
              <a:buChar char="•"/>
            </a:pPr>
            <a:r>
              <a:rPr lang="en-US" sz="2600"/>
              <a:t>Legislation and Mandates sometimes drive IT requirements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2"/>
          <p:cNvSpPr>
            <a:spLocks noGrp="1"/>
          </p:cNvSpPr>
          <p:nvPr>
            <p:ph type="sldNum" sz="quarter" idx="10"/>
          </p:nvPr>
        </p:nvSpPr>
        <p:spPr/>
        <p:txBody>
          <a:bodyPr/>
          <a:lstStyle/>
          <a:p>
            <a:fld id="{2B89B960-67A2-4BAF-823D-A4FF1132D6B4}" type="slidenum">
              <a:rPr lang="en-US"/>
              <a:pPr/>
              <a:t>8</a:t>
            </a:fld>
            <a:endParaRPr lang="en-US"/>
          </a:p>
        </p:txBody>
      </p:sp>
      <p:sp>
        <p:nvSpPr>
          <p:cNvPr id="42" name="Date Placeholder 3"/>
          <p:cNvSpPr>
            <a:spLocks noGrp="1"/>
          </p:cNvSpPr>
          <p:nvPr>
            <p:ph type="dt" sz="half" idx="11"/>
          </p:nvPr>
        </p:nvSpPr>
        <p:spPr/>
        <p:txBody>
          <a:bodyPr/>
          <a:lstStyle/>
          <a:p>
            <a:fld id="{CF67E502-12F4-4893-9EB1-3B2A2F8C1C2C}" type="datetime3">
              <a:rPr lang="en-US"/>
              <a:pPr/>
              <a:t>12 February 2008</a:t>
            </a:fld>
            <a:endParaRPr lang="en-US"/>
          </a:p>
        </p:txBody>
      </p:sp>
      <p:sp>
        <p:nvSpPr>
          <p:cNvPr id="1714178" name="Rectangle 2"/>
          <p:cNvSpPr>
            <a:spLocks noChangeArrowheads="1"/>
          </p:cNvSpPr>
          <p:nvPr/>
        </p:nvSpPr>
        <p:spPr bwMode="auto">
          <a:xfrm>
            <a:off x="8334375" y="6037263"/>
            <a:ext cx="712788" cy="814387"/>
          </a:xfrm>
          <a:prstGeom prst="rect">
            <a:avLst/>
          </a:prstGeom>
          <a:solidFill>
            <a:schemeClr val="bg1"/>
          </a:solidFill>
          <a:ln w="19050" algn="ctr">
            <a:noFill/>
            <a:miter lim="800000"/>
            <a:headEnd/>
            <a:tailEnd/>
          </a:ln>
          <a:effectLst/>
        </p:spPr>
        <p:txBody>
          <a:bodyPr wrap="none" anchor="ctr">
            <a:spAutoFit/>
          </a:bodyPr>
          <a:lstStyle/>
          <a:p>
            <a:endParaRPr lang="en-US"/>
          </a:p>
        </p:txBody>
      </p:sp>
      <p:sp>
        <p:nvSpPr>
          <p:cNvPr id="1714179" name="Rectangle 3"/>
          <p:cNvSpPr>
            <a:spLocks noGrp="1" noChangeArrowheads="1"/>
          </p:cNvSpPr>
          <p:nvPr>
            <p:ph type="title"/>
          </p:nvPr>
        </p:nvSpPr>
        <p:spPr/>
        <p:txBody>
          <a:bodyPr/>
          <a:lstStyle/>
          <a:p>
            <a:r>
              <a:rPr lang="en-US"/>
              <a:t>Adaptive Enterprise Solutions</a:t>
            </a:r>
          </a:p>
        </p:txBody>
      </p:sp>
      <p:sp>
        <p:nvSpPr>
          <p:cNvPr id="1714180" name="Line 4"/>
          <p:cNvSpPr>
            <a:spLocks noChangeShapeType="1"/>
          </p:cNvSpPr>
          <p:nvPr/>
        </p:nvSpPr>
        <p:spPr bwMode="gray">
          <a:xfrm>
            <a:off x="549275" y="1490663"/>
            <a:ext cx="8339138" cy="0"/>
          </a:xfrm>
          <a:prstGeom prst="line">
            <a:avLst/>
          </a:prstGeom>
          <a:noFill/>
          <a:ln w="12700">
            <a:solidFill>
              <a:schemeClr val="bg1"/>
            </a:solidFill>
            <a:round/>
            <a:headEnd/>
            <a:tailEnd/>
          </a:ln>
          <a:effectLst/>
        </p:spPr>
        <p:txBody>
          <a:bodyPr/>
          <a:lstStyle/>
          <a:p>
            <a:endParaRPr lang="en-US"/>
          </a:p>
        </p:txBody>
      </p:sp>
      <p:sp>
        <p:nvSpPr>
          <p:cNvPr id="1714181" name="Line 5"/>
          <p:cNvSpPr>
            <a:spLocks noChangeShapeType="1"/>
          </p:cNvSpPr>
          <p:nvPr/>
        </p:nvSpPr>
        <p:spPr bwMode="gray">
          <a:xfrm>
            <a:off x="549275" y="6486525"/>
            <a:ext cx="8339138" cy="0"/>
          </a:xfrm>
          <a:prstGeom prst="line">
            <a:avLst/>
          </a:prstGeom>
          <a:noFill/>
          <a:ln w="12700">
            <a:solidFill>
              <a:schemeClr val="bg1"/>
            </a:solidFill>
            <a:round/>
            <a:headEnd/>
            <a:tailEnd/>
          </a:ln>
          <a:effectLst/>
        </p:spPr>
        <p:txBody>
          <a:bodyPr/>
          <a:lstStyle/>
          <a:p>
            <a:endParaRPr lang="en-US"/>
          </a:p>
        </p:txBody>
      </p:sp>
      <p:sp>
        <p:nvSpPr>
          <p:cNvPr id="1714182" name="Line 6"/>
          <p:cNvSpPr>
            <a:spLocks noChangeShapeType="1"/>
          </p:cNvSpPr>
          <p:nvPr/>
        </p:nvSpPr>
        <p:spPr bwMode="gray">
          <a:xfrm>
            <a:off x="549275" y="2443163"/>
            <a:ext cx="8339138" cy="0"/>
          </a:xfrm>
          <a:prstGeom prst="line">
            <a:avLst/>
          </a:prstGeom>
          <a:noFill/>
          <a:ln w="38100">
            <a:solidFill>
              <a:schemeClr val="bg1"/>
            </a:solidFill>
            <a:round/>
            <a:headEnd/>
            <a:tailEnd/>
          </a:ln>
          <a:effectLst/>
        </p:spPr>
        <p:txBody>
          <a:bodyPr/>
          <a:lstStyle/>
          <a:p>
            <a:endParaRPr lang="en-US"/>
          </a:p>
        </p:txBody>
      </p:sp>
      <p:sp>
        <p:nvSpPr>
          <p:cNvPr id="1714183" name="Line 7"/>
          <p:cNvSpPr>
            <a:spLocks noChangeShapeType="1"/>
          </p:cNvSpPr>
          <p:nvPr/>
        </p:nvSpPr>
        <p:spPr bwMode="gray">
          <a:xfrm>
            <a:off x="549275" y="3502025"/>
            <a:ext cx="8339138" cy="0"/>
          </a:xfrm>
          <a:prstGeom prst="line">
            <a:avLst/>
          </a:prstGeom>
          <a:noFill/>
          <a:ln w="38100">
            <a:solidFill>
              <a:schemeClr val="bg1"/>
            </a:solidFill>
            <a:round/>
            <a:headEnd/>
            <a:tailEnd/>
          </a:ln>
          <a:effectLst/>
        </p:spPr>
        <p:txBody>
          <a:bodyPr/>
          <a:lstStyle/>
          <a:p>
            <a:endParaRPr lang="en-US"/>
          </a:p>
        </p:txBody>
      </p:sp>
      <p:sp>
        <p:nvSpPr>
          <p:cNvPr id="1714184" name="Line 8"/>
          <p:cNvSpPr>
            <a:spLocks noChangeShapeType="1"/>
          </p:cNvSpPr>
          <p:nvPr/>
        </p:nvSpPr>
        <p:spPr bwMode="gray">
          <a:xfrm>
            <a:off x="549275" y="4432300"/>
            <a:ext cx="8339138" cy="0"/>
          </a:xfrm>
          <a:prstGeom prst="line">
            <a:avLst/>
          </a:prstGeom>
          <a:noFill/>
          <a:ln w="38100">
            <a:solidFill>
              <a:schemeClr val="bg1"/>
            </a:solidFill>
            <a:round/>
            <a:headEnd/>
            <a:tailEnd/>
          </a:ln>
          <a:effectLst/>
        </p:spPr>
        <p:txBody>
          <a:bodyPr/>
          <a:lstStyle/>
          <a:p>
            <a:endParaRPr lang="en-US"/>
          </a:p>
        </p:txBody>
      </p:sp>
      <p:sp>
        <p:nvSpPr>
          <p:cNvPr id="1714185" name="Line 9"/>
          <p:cNvSpPr>
            <a:spLocks noChangeShapeType="1"/>
          </p:cNvSpPr>
          <p:nvPr/>
        </p:nvSpPr>
        <p:spPr bwMode="gray">
          <a:xfrm>
            <a:off x="549275" y="5434013"/>
            <a:ext cx="8339138" cy="0"/>
          </a:xfrm>
          <a:prstGeom prst="line">
            <a:avLst/>
          </a:prstGeom>
          <a:noFill/>
          <a:ln w="38100">
            <a:solidFill>
              <a:schemeClr val="bg1"/>
            </a:solidFill>
            <a:round/>
            <a:headEnd/>
            <a:tailEnd/>
          </a:ln>
          <a:effectLst/>
        </p:spPr>
        <p:txBody>
          <a:bodyPr/>
          <a:lstStyle/>
          <a:p>
            <a:endParaRPr lang="en-US"/>
          </a:p>
        </p:txBody>
      </p:sp>
      <p:grpSp>
        <p:nvGrpSpPr>
          <p:cNvPr id="1714186" name="Group 10"/>
          <p:cNvGrpSpPr>
            <a:grpSpLocks/>
          </p:cNvGrpSpPr>
          <p:nvPr/>
        </p:nvGrpSpPr>
        <p:grpSpPr bwMode="auto">
          <a:xfrm>
            <a:off x="547688" y="1490663"/>
            <a:ext cx="1635125" cy="4995862"/>
            <a:chOff x="346" y="939"/>
            <a:chExt cx="1030" cy="3147"/>
          </a:xfrm>
        </p:grpSpPr>
        <p:pic>
          <p:nvPicPr>
            <p:cNvPr id="1714187" name="Picture 11" descr="G270832102003 consolidation"/>
            <p:cNvPicPr>
              <a:picLocks noChangeAspect="1" noChangeArrowheads="1"/>
            </p:cNvPicPr>
            <p:nvPr/>
          </p:nvPicPr>
          <p:blipFill>
            <a:blip r:embed="rId3"/>
            <a:srcRect/>
            <a:stretch>
              <a:fillRect/>
            </a:stretch>
          </p:blipFill>
          <p:spPr bwMode="gray">
            <a:xfrm>
              <a:off x="346" y="1539"/>
              <a:ext cx="1030" cy="658"/>
            </a:xfrm>
            <a:prstGeom prst="rect">
              <a:avLst/>
            </a:prstGeom>
            <a:noFill/>
          </p:spPr>
        </p:pic>
        <p:pic>
          <p:nvPicPr>
            <p:cNvPr id="1714188" name="Picture 12" descr="G232908032003 continuity"/>
            <p:cNvPicPr>
              <a:picLocks noChangeArrowheads="1"/>
            </p:cNvPicPr>
            <p:nvPr/>
          </p:nvPicPr>
          <p:blipFill>
            <a:blip r:embed="rId4"/>
            <a:srcRect/>
            <a:stretch>
              <a:fillRect/>
            </a:stretch>
          </p:blipFill>
          <p:spPr bwMode="gray">
            <a:xfrm>
              <a:off x="346" y="939"/>
              <a:ext cx="1030" cy="606"/>
            </a:xfrm>
            <a:prstGeom prst="rect">
              <a:avLst/>
            </a:prstGeom>
            <a:noFill/>
          </p:spPr>
        </p:pic>
        <p:pic>
          <p:nvPicPr>
            <p:cNvPr id="1714189" name="Picture 13" descr="G321303072004 compliance"/>
            <p:cNvPicPr>
              <a:picLocks noChangeAspect="1" noChangeArrowheads="1"/>
            </p:cNvPicPr>
            <p:nvPr/>
          </p:nvPicPr>
          <p:blipFill>
            <a:blip r:embed="rId5">
              <a:lum bright="-10000"/>
            </a:blip>
            <a:srcRect/>
            <a:stretch>
              <a:fillRect/>
            </a:stretch>
          </p:blipFill>
          <p:spPr bwMode="gray">
            <a:xfrm>
              <a:off x="346" y="2792"/>
              <a:ext cx="1030" cy="631"/>
            </a:xfrm>
            <a:prstGeom prst="rect">
              <a:avLst/>
            </a:prstGeom>
            <a:noFill/>
          </p:spPr>
        </p:pic>
        <p:pic>
          <p:nvPicPr>
            <p:cNvPr id="1714190" name="Picture 14" descr="G274030112003 control"/>
            <p:cNvPicPr>
              <a:picLocks noChangeAspect="1" noChangeArrowheads="1"/>
            </p:cNvPicPr>
            <p:nvPr/>
          </p:nvPicPr>
          <p:blipFill>
            <a:blip r:embed="rId6"/>
            <a:srcRect/>
            <a:stretch>
              <a:fillRect/>
            </a:stretch>
          </p:blipFill>
          <p:spPr bwMode="gray">
            <a:xfrm>
              <a:off x="346" y="2197"/>
              <a:ext cx="1030" cy="595"/>
            </a:xfrm>
            <a:prstGeom prst="rect">
              <a:avLst/>
            </a:prstGeom>
            <a:noFill/>
          </p:spPr>
        </p:pic>
        <p:pic>
          <p:nvPicPr>
            <p:cNvPr id="1714191" name="Picture 15"/>
            <p:cNvPicPr>
              <a:picLocks noChangeArrowheads="1"/>
            </p:cNvPicPr>
            <p:nvPr/>
          </p:nvPicPr>
          <p:blipFill>
            <a:blip r:embed="rId7"/>
            <a:srcRect/>
            <a:stretch>
              <a:fillRect/>
            </a:stretch>
          </p:blipFill>
          <p:spPr bwMode="gray">
            <a:xfrm>
              <a:off x="346" y="3423"/>
              <a:ext cx="1030" cy="663"/>
            </a:xfrm>
            <a:prstGeom prst="rect">
              <a:avLst/>
            </a:prstGeom>
            <a:noFill/>
          </p:spPr>
        </p:pic>
      </p:grpSp>
      <p:sp>
        <p:nvSpPr>
          <p:cNvPr id="1714192" name="Rectangle 16"/>
          <p:cNvSpPr>
            <a:spLocks noChangeArrowheads="1"/>
          </p:cNvSpPr>
          <p:nvPr/>
        </p:nvSpPr>
        <p:spPr bwMode="gray">
          <a:xfrm>
            <a:off x="547688" y="5434013"/>
            <a:ext cx="1635125" cy="1052512"/>
          </a:xfrm>
          <a:prstGeom prst="rect">
            <a:avLst/>
          </a:prstGeom>
          <a:noFill/>
          <a:ln w="9525">
            <a:noFill/>
            <a:miter lim="800000"/>
            <a:headEnd/>
            <a:tailEnd/>
          </a:ln>
          <a:effectLst/>
        </p:spPr>
        <p:txBody>
          <a:bodyPr lIns="45720" rIns="45720" anchor="ctr"/>
          <a:lstStyle/>
          <a:p>
            <a:pPr>
              <a:spcBef>
                <a:spcPct val="0"/>
              </a:spcBef>
            </a:pPr>
            <a:endParaRPr lang="en-GB" sz="2800">
              <a:solidFill>
                <a:schemeClr val="bg1"/>
              </a:solidFill>
            </a:endParaRPr>
          </a:p>
        </p:txBody>
      </p:sp>
      <p:sp>
        <p:nvSpPr>
          <p:cNvPr id="1714193" name="Rectangle 17"/>
          <p:cNvSpPr>
            <a:spLocks noChangeArrowheads="1"/>
          </p:cNvSpPr>
          <p:nvPr/>
        </p:nvSpPr>
        <p:spPr bwMode="gray">
          <a:xfrm>
            <a:off x="547688" y="4432300"/>
            <a:ext cx="1635125" cy="1001713"/>
          </a:xfrm>
          <a:prstGeom prst="rect">
            <a:avLst/>
          </a:prstGeom>
          <a:noFill/>
          <a:ln w="9525">
            <a:noFill/>
            <a:miter lim="800000"/>
            <a:headEnd/>
            <a:tailEnd/>
          </a:ln>
          <a:effectLst/>
        </p:spPr>
        <p:txBody>
          <a:bodyPr lIns="45720" rIns="45720" anchor="ctr"/>
          <a:lstStyle/>
          <a:p>
            <a:pPr>
              <a:spcBef>
                <a:spcPct val="0"/>
              </a:spcBef>
            </a:pPr>
            <a:endParaRPr lang="en-GB" sz="2800">
              <a:solidFill>
                <a:schemeClr val="bg1"/>
              </a:solidFill>
            </a:endParaRPr>
          </a:p>
        </p:txBody>
      </p:sp>
      <p:sp>
        <p:nvSpPr>
          <p:cNvPr id="1714194" name="Rectangle 18"/>
          <p:cNvSpPr>
            <a:spLocks noChangeArrowheads="1"/>
          </p:cNvSpPr>
          <p:nvPr/>
        </p:nvSpPr>
        <p:spPr bwMode="gray">
          <a:xfrm>
            <a:off x="547688" y="3502025"/>
            <a:ext cx="1635125" cy="930275"/>
          </a:xfrm>
          <a:prstGeom prst="rect">
            <a:avLst/>
          </a:prstGeom>
          <a:noFill/>
          <a:ln w="9525">
            <a:noFill/>
            <a:miter lim="800000"/>
            <a:headEnd/>
            <a:tailEnd/>
          </a:ln>
          <a:effectLst/>
        </p:spPr>
        <p:txBody>
          <a:bodyPr lIns="45720" rIns="45720" anchor="ctr"/>
          <a:lstStyle/>
          <a:p>
            <a:pPr>
              <a:spcBef>
                <a:spcPct val="0"/>
              </a:spcBef>
            </a:pPr>
            <a:endParaRPr lang="en-GB" sz="2800">
              <a:solidFill>
                <a:schemeClr val="bg1"/>
              </a:solidFill>
            </a:endParaRPr>
          </a:p>
        </p:txBody>
      </p:sp>
      <p:sp>
        <p:nvSpPr>
          <p:cNvPr id="1714195" name="Rectangle 19"/>
          <p:cNvSpPr>
            <a:spLocks noChangeArrowheads="1"/>
          </p:cNvSpPr>
          <p:nvPr/>
        </p:nvSpPr>
        <p:spPr bwMode="gray">
          <a:xfrm>
            <a:off x="547688" y="2443163"/>
            <a:ext cx="1635125" cy="1058862"/>
          </a:xfrm>
          <a:prstGeom prst="rect">
            <a:avLst/>
          </a:prstGeom>
          <a:noFill/>
          <a:ln w="9525">
            <a:noFill/>
            <a:miter lim="800000"/>
            <a:headEnd/>
            <a:tailEnd/>
          </a:ln>
          <a:effectLst/>
        </p:spPr>
        <p:txBody>
          <a:bodyPr lIns="45720" rIns="45720" anchor="ctr"/>
          <a:lstStyle/>
          <a:p>
            <a:pPr>
              <a:spcBef>
                <a:spcPct val="0"/>
              </a:spcBef>
            </a:pPr>
            <a:endParaRPr lang="en-GB" sz="2800">
              <a:solidFill>
                <a:schemeClr val="bg1"/>
              </a:solidFill>
            </a:endParaRPr>
          </a:p>
        </p:txBody>
      </p:sp>
      <p:sp>
        <p:nvSpPr>
          <p:cNvPr id="1714196" name="Rectangle 20"/>
          <p:cNvSpPr>
            <a:spLocks noChangeArrowheads="1"/>
          </p:cNvSpPr>
          <p:nvPr/>
        </p:nvSpPr>
        <p:spPr bwMode="gray">
          <a:xfrm>
            <a:off x="547688" y="1490663"/>
            <a:ext cx="1635125" cy="952500"/>
          </a:xfrm>
          <a:prstGeom prst="rect">
            <a:avLst/>
          </a:prstGeom>
          <a:noFill/>
          <a:ln w="9525">
            <a:noFill/>
            <a:miter lim="800000"/>
            <a:headEnd/>
            <a:tailEnd/>
          </a:ln>
          <a:effectLst/>
        </p:spPr>
        <p:txBody>
          <a:bodyPr lIns="45720" rIns="45720" anchor="ctr"/>
          <a:lstStyle/>
          <a:p>
            <a:pPr>
              <a:spcBef>
                <a:spcPct val="0"/>
              </a:spcBef>
            </a:pPr>
            <a:endParaRPr lang="en-GB" sz="2800">
              <a:solidFill>
                <a:schemeClr val="bg1"/>
              </a:solidFill>
            </a:endParaRPr>
          </a:p>
        </p:txBody>
      </p:sp>
      <p:sp>
        <p:nvSpPr>
          <p:cNvPr id="1714197" name="Rectangle 21"/>
          <p:cNvSpPr>
            <a:spLocks noChangeArrowheads="1"/>
          </p:cNvSpPr>
          <p:nvPr/>
        </p:nvSpPr>
        <p:spPr bwMode="gray">
          <a:xfrm>
            <a:off x="2182813" y="5434013"/>
            <a:ext cx="6704012" cy="1052512"/>
          </a:xfrm>
          <a:prstGeom prst="rect">
            <a:avLst/>
          </a:prstGeom>
          <a:solidFill>
            <a:srgbClr val="2990CA"/>
          </a:solidFill>
          <a:ln w="9525">
            <a:noFill/>
            <a:miter lim="800000"/>
            <a:headEnd/>
            <a:tailEnd/>
          </a:ln>
          <a:effectLst/>
        </p:spPr>
        <p:txBody>
          <a:bodyPr rIns="45720" anchor="ctr"/>
          <a:lstStyle/>
          <a:p>
            <a:pPr>
              <a:spcBef>
                <a:spcPct val="0"/>
              </a:spcBef>
              <a:tabLst>
                <a:tab pos="6400800" algn="r"/>
              </a:tabLst>
            </a:pPr>
            <a:r>
              <a:rPr lang="en-US" sz="2000">
                <a:solidFill>
                  <a:schemeClr val="bg1"/>
                </a:solidFill>
              </a:rPr>
              <a:t>Collaboration	</a:t>
            </a:r>
            <a:endParaRPr lang="en-US" sz="2000">
              <a:solidFill>
                <a:schemeClr val="hlink"/>
              </a:solidFill>
            </a:endParaRPr>
          </a:p>
        </p:txBody>
      </p:sp>
      <p:sp>
        <p:nvSpPr>
          <p:cNvPr id="1714198" name="Rectangle 22"/>
          <p:cNvSpPr>
            <a:spLocks noChangeArrowheads="1"/>
          </p:cNvSpPr>
          <p:nvPr/>
        </p:nvSpPr>
        <p:spPr bwMode="gray">
          <a:xfrm>
            <a:off x="2182813" y="4432300"/>
            <a:ext cx="6704012" cy="1001713"/>
          </a:xfrm>
          <a:prstGeom prst="rect">
            <a:avLst/>
          </a:prstGeom>
          <a:solidFill>
            <a:srgbClr val="0071B5"/>
          </a:solidFill>
          <a:ln w="9525">
            <a:noFill/>
            <a:miter lim="800000"/>
            <a:headEnd/>
            <a:tailEnd/>
          </a:ln>
          <a:effectLst/>
        </p:spPr>
        <p:txBody>
          <a:bodyPr rIns="45720" anchor="ctr"/>
          <a:lstStyle/>
          <a:p>
            <a:pPr>
              <a:spcBef>
                <a:spcPct val="0"/>
              </a:spcBef>
              <a:tabLst>
                <a:tab pos="6400800" algn="r"/>
              </a:tabLst>
            </a:pPr>
            <a:r>
              <a:rPr lang="en-US" sz="2000">
                <a:solidFill>
                  <a:schemeClr val="bg1"/>
                </a:solidFill>
              </a:rPr>
              <a:t>Compliance	</a:t>
            </a:r>
          </a:p>
        </p:txBody>
      </p:sp>
      <p:sp>
        <p:nvSpPr>
          <p:cNvPr id="1714199" name="Rectangle 23"/>
          <p:cNvSpPr>
            <a:spLocks noChangeArrowheads="1"/>
          </p:cNvSpPr>
          <p:nvPr/>
        </p:nvSpPr>
        <p:spPr bwMode="gray">
          <a:xfrm>
            <a:off x="2182813" y="3502025"/>
            <a:ext cx="6704012" cy="930275"/>
          </a:xfrm>
          <a:prstGeom prst="rect">
            <a:avLst/>
          </a:prstGeom>
          <a:solidFill>
            <a:srgbClr val="2990CA"/>
          </a:solidFill>
          <a:ln w="9525">
            <a:noFill/>
            <a:miter lim="800000"/>
            <a:headEnd/>
            <a:tailEnd/>
          </a:ln>
          <a:effectLst/>
        </p:spPr>
        <p:txBody>
          <a:bodyPr rIns="45720" anchor="ctr"/>
          <a:lstStyle/>
          <a:p>
            <a:pPr>
              <a:spcBef>
                <a:spcPct val="0"/>
              </a:spcBef>
              <a:tabLst>
                <a:tab pos="6400800" algn="r"/>
              </a:tabLst>
            </a:pPr>
            <a:r>
              <a:rPr lang="en-US" sz="2000">
                <a:solidFill>
                  <a:schemeClr val="bg1"/>
                </a:solidFill>
              </a:rPr>
              <a:t>Control	</a:t>
            </a:r>
          </a:p>
        </p:txBody>
      </p:sp>
      <p:sp>
        <p:nvSpPr>
          <p:cNvPr id="1714200" name="Rectangle 24"/>
          <p:cNvSpPr>
            <a:spLocks noChangeArrowheads="1"/>
          </p:cNvSpPr>
          <p:nvPr/>
        </p:nvSpPr>
        <p:spPr bwMode="gray">
          <a:xfrm>
            <a:off x="2182813" y="2443163"/>
            <a:ext cx="6704012" cy="1058862"/>
          </a:xfrm>
          <a:prstGeom prst="rect">
            <a:avLst/>
          </a:prstGeom>
          <a:solidFill>
            <a:srgbClr val="0071B5"/>
          </a:solidFill>
          <a:ln w="9525">
            <a:noFill/>
            <a:miter lim="800000"/>
            <a:headEnd/>
            <a:tailEnd/>
          </a:ln>
          <a:effectLst/>
        </p:spPr>
        <p:txBody>
          <a:bodyPr rIns="45720" anchor="ctr"/>
          <a:lstStyle/>
          <a:p>
            <a:pPr>
              <a:spcBef>
                <a:spcPct val="0"/>
              </a:spcBef>
              <a:tabLst>
                <a:tab pos="6400800" algn="r"/>
              </a:tabLst>
            </a:pPr>
            <a:r>
              <a:rPr lang="en-US" sz="2000">
                <a:solidFill>
                  <a:schemeClr val="bg1"/>
                </a:solidFill>
              </a:rPr>
              <a:t>Consolidation	</a:t>
            </a:r>
          </a:p>
        </p:txBody>
      </p:sp>
      <p:sp>
        <p:nvSpPr>
          <p:cNvPr id="1714201" name="Rectangle 25"/>
          <p:cNvSpPr>
            <a:spLocks noChangeArrowheads="1"/>
          </p:cNvSpPr>
          <p:nvPr/>
        </p:nvSpPr>
        <p:spPr bwMode="gray">
          <a:xfrm>
            <a:off x="2182813" y="1490663"/>
            <a:ext cx="6704012" cy="952500"/>
          </a:xfrm>
          <a:prstGeom prst="rect">
            <a:avLst/>
          </a:prstGeom>
          <a:solidFill>
            <a:srgbClr val="2990CA"/>
          </a:solidFill>
          <a:ln w="9525">
            <a:noFill/>
            <a:miter lim="800000"/>
            <a:headEnd/>
            <a:tailEnd/>
          </a:ln>
          <a:effectLst/>
        </p:spPr>
        <p:txBody>
          <a:bodyPr rIns="45720" anchor="ctr"/>
          <a:lstStyle/>
          <a:p>
            <a:pPr>
              <a:spcBef>
                <a:spcPct val="0"/>
              </a:spcBef>
              <a:tabLst>
                <a:tab pos="6400800" algn="r"/>
              </a:tabLst>
            </a:pPr>
            <a:r>
              <a:rPr lang="en-US" sz="2000">
                <a:solidFill>
                  <a:schemeClr val="bg1"/>
                </a:solidFill>
              </a:rPr>
              <a:t>Continuity	</a:t>
            </a:r>
          </a:p>
        </p:txBody>
      </p:sp>
      <p:sp>
        <p:nvSpPr>
          <p:cNvPr id="1714202" name="Line 26"/>
          <p:cNvSpPr>
            <a:spLocks noChangeShapeType="1"/>
          </p:cNvSpPr>
          <p:nvPr/>
        </p:nvSpPr>
        <p:spPr bwMode="gray">
          <a:xfrm>
            <a:off x="547688" y="1490663"/>
            <a:ext cx="0" cy="4995862"/>
          </a:xfrm>
          <a:prstGeom prst="line">
            <a:avLst/>
          </a:prstGeom>
          <a:noFill/>
          <a:ln w="12700">
            <a:solidFill>
              <a:schemeClr val="bg1"/>
            </a:solidFill>
            <a:round/>
            <a:headEnd/>
            <a:tailEnd/>
          </a:ln>
          <a:effectLst/>
        </p:spPr>
        <p:txBody>
          <a:bodyPr/>
          <a:lstStyle/>
          <a:p>
            <a:endParaRPr lang="en-US"/>
          </a:p>
        </p:txBody>
      </p:sp>
      <p:sp>
        <p:nvSpPr>
          <p:cNvPr id="1714203" name="Line 27"/>
          <p:cNvSpPr>
            <a:spLocks noChangeShapeType="1"/>
          </p:cNvSpPr>
          <p:nvPr/>
        </p:nvSpPr>
        <p:spPr bwMode="gray">
          <a:xfrm>
            <a:off x="2182813" y="1490663"/>
            <a:ext cx="0" cy="4995862"/>
          </a:xfrm>
          <a:prstGeom prst="line">
            <a:avLst/>
          </a:prstGeom>
          <a:noFill/>
          <a:ln w="38100">
            <a:solidFill>
              <a:schemeClr val="bg1"/>
            </a:solidFill>
            <a:round/>
            <a:headEnd/>
            <a:tailEnd/>
          </a:ln>
          <a:effectLst/>
        </p:spPr>
        <p:txBody>
          <a:bodyPr/>
          <a:lstStyle/>
          <a:p>
            <a:endParaRPr lang="en-US"/>
          </a:p>
        </p:txBody>
      </p:sp>
      <p:sp>
        <p:nvSpPr>
          <p:cNvPr id="1714204" name="Rectangle 28"/>
          <p:cNvSpPr>
            <a:spLocks noChangeArrowheads="1"/>
          </p:cNvSpPr>
          <p:nvPr/>
        </p:nvSpPr>
        <p:spPr bwMode="auto">
          <a:xfrm>
            <a:off x="3924300" y="1438275"/>
            <a:ext cx="5024438" cy="5137150"/>
          </a:xfrm>
          <a:prstGeom prst="rect">
            <a:avLst/>
          </a:prstGeom>
          <a:solidFill>
            <a:srgbClr val="FFFFFF">
              <a:alpha val="50000"/>
            </a:srgbClr>
          </a:solidFill>
          <a:ln w="9525" algn="ctr">
            <a:noFill/>
            <a:miter lim="800000"/>
            <a:headEnd/>
            <a:tailEnd/>
          </a:ln>
          <a:effectLst/>
        </p:spPr>
        <p:txBody>
          <a:bodyPr wrap="none" anchor="ctr"/>
          <a:lstStyle/>
          <a:p>
            <a:endParaRPr lang="en-US"/>
          </a:p>
        </p:txBody>
      </p:sp>
      <p:grpSp>
        <p:nvGrpSpPr>
          <p:cNvPr id="1714205" name="Group 29"/>
          <p:cNvGrpSpPr>
            <a:grpSpLocks/>
          </p:cNvGrpSpPr>
          <p:nvPr/>
        </p:nvGrpSpPr>
        <p:grpSpPr bwMode="auto">
          <a:xfrm>
            <a:off x="4400550" y="1768475"/>
            <a:ext cx="4079875" cy="4391025"/>
            <a:chOff x="2922" y="1114"/>
            <a:chExt cx="2570" cy="2766"/>
          </a:xfrm>
        </p:grpSpPr>
        <p:sp>
          <p:nvSpPr>
            <p:cNvPr id="1714206" name="Text Box 30"/>
            <p:cNvSpPr txBox="1">
              <a:spLocks noChangeArrowheads="1"/>
            </p:cNvSpPr>
            <p:nvPr/>
          </p:nvSpPr>
          <p:spPr bwMode="auto">
            <a:xfrm>
              <a:off x="3197" y="3630"/>
              <a:ext cx="2295" cy="250"/>
            </a:xfrm>
            <a:prstGeom prst="rect">
              <a:avLst/>
            </a:prstGeom>
            <a:noFill/>
            <a:ln w="9525" algn="ctr">
              <a:noFill/>
              <a:miter lim="800000"/>
              <a:headEnd/>
              <a:tailEnd/>
            </a:ln>
            <a:effectLst/>
          </p:spPr>
          <p:txBody>
            <a:bodyPr wrap="none">
              <a:spAutoFit/>
            </a:bodyPr>
            <a:lstStyle/>
            <a:p>
              <a:pPr algn="ctr"/>
              <a:r>
                <a:rPr lang="en-US" sz="2000">
                  <a:solidFill>
                    <a:schemeClr val="bg1"/>
                  </a:solidFill>
                  <a:latin typeface="Futura Hv" pitchFamily="34" charset="0"/>
                </a:rPr>
                <a:t>End-User Workplace Solutions</a:t>
              </a:r>
            </a:p>
          </p:txBody>
        </p:sp>
        <p:sp>
          <p:nvSpPr>
            <p:cNvPr id="1714207" name="Text Box 31"/>
            <p:cNvSpPr txBox="1">
              <a:spLocks noChangeArrowheads="1"/>
            </p:cNvSpPr>
            <p:nvPr/>
          </p:nvSpPr>
          <p:spPr bwMode="auto">
            <a:xfrm>
              <a:off x="2922" y="2983"/>
              <a:ext cx="2559" cy="250"/>
            </a:xfrm>
            <a:prstGeom prst="rect">
              <a:avLst/>
            </a:prstGeom>
            <a:noFill/>
            <a:ln w="9525" algn="ctr">
              <a:noFill/>
              <a:miter lim="800000"/>
              <a:headEnd/>
              <a:tailEnd/>
            </a:ln>
            <a:effectLst/>
          </p:spPr>
          <p:txBody>
            <a:bodyPr wrap="none">
              <a:spAutoFit/>
            </a:bodyPr>
            <a:lstStyle/>
            <a:p>
              <a:pPr algn="ctr"/>
              <a:r>
                <a:rPr lang="en-US" sz="2000">
                  <a:solidFill>
                    <a:schemeClr val="bg1"/>
                  </a:solidFill>
                  <a:latin typeface="Futura Hv" pitchFamily="34" charset="0"/>
                </a:rPr>
                <a:t>Information Lifecycle Management</a:t>
              </a:r>
            </a:p>
          </p:txBody>
        </p:sp>
        <p:sp>
          <p:nvSpPr>
            <p:cNvPr id="1714208" name="Text Box 32"/>
            <p:cNvSpPr txBox="1">
              <a:spLocks noChangeArrowheads="1"/>
            </p:cNvSpPr>
            <p:nvPr/>
          </p:nvSpPr>
          <p:spPr bwMode="auto">
            <a:xfrm>
              <a:off x="4407" y="2374"/>
              <a:ext cx="1049" cy="250"/>
            </a:xfrm>
            <a:prstGeom prst="rect">
              <a:avLst/>
            </a:prstGeom>
            <a:noFill/>
            <a:ln w="9525" algn="ctr">
              <a:noFill/>
              <a:miter lim="800000"/>
              <a:headEnd/>
              <a:tailEnd/>
            </a:ln>
            <a:effectLst/>
          </p:spPr>
          <p:txBody>
            <a:bodyPr wrap="none">
              <a:spAutoFit/>
            </a:bodyPr>
            <a:lstStyle/>
            <a:p>
              <a:pPr algn="ctr"/>
              <a:r>
                <a:rPr lang="en-US" sz="2000">
                  <a:solidFill>
                    <a:schemeClr val="bg1"/>
                  </a:solidFill>
                  <a:latin typeface="Futura Hv" pitchFamily="34" charset="0"/>
                </a:rPr>
                <a:t>Management</a:t>
              </a:r>
            </a:p>
          </p:txBody>
        </p:sp>
        <p:sp>
          <p:nvSpPr>
            <p:cNvPr id="1714209" name="Text Box 33"/>
            <p:cNvSpPr txBox="1">
              <a:spLocks noChangeArrowheads="1"/>
            </p:cNvSpPr>
            <p:nvPr/>
          </p:nvSpPr>
          <p:spPr bwMode="auto">
            <a:xfrm>
              <a:off x="4199" y="1748"/>
              <a:ext cx="1273" cy="250"/>
            </a:xfrm>
            <a:prstGeom prst="rect">
              <a:avLst/>
            </a:prstGeom>
            <a:noFill/>
            <a:ln w="9525" algn="ctr">
              <a:noFill/>
              <a:miter lim="800000"/>
              <a:headEnd/>
              <a:tailEnd/>
            </a:ln>
            <a:effectLst/>
          </p:spPr>
          <p:txBody>
            <a:bodyPr wrap="none">
              <a:spAutoFit/>
            </a:bodyPr>
            <a:lstStyle/>
            <a:p>
              <a:pPr algn="ctr"/>
              <a:r>
                <a:rPr lang="en-US" sz="2000">
                  <a:solidFill>
                    <a:schemeClr val="bg1"/>
                  </a:solidFill>
                  <a:latin typeface="Futura Hv" pitchFamily="34" charset="0"/>
                </a:rPr>
                <a:t>IT Consolidation</a:t>
              </a:r>
            </a:p>
          </p:txBody>
        </p:sp>
        <p:sp>
          <p:nvSpPr>
            <p:cNvPr id="1714210" name="Text Box 34"/>
            <p:cNvSpPr txBox="1">
              <a:spLocks noChangeArrowheads="1"/>
            </p:cNvSpPr>
            <p:nvPr/>
          </p:nvSpPr>
          <p:spPr bwMode="auto">
            <a:xfrm>
              <a:off x="2997" y="1114"/>
              <a:ext cx="2446" cy="442"/>
            </a:xfrm>
            <a:prstGeom prst="rect">
              <a:avLst/>
            </a:prstGeom>
            <a:noFill/>
            <a:ln w="9525" algn="ctr">
              <a:noFill/>
              <a:miter lim="800000"/>
              <a:headEnd/>
              <a:tailEnd/>
            </a:ln>
            <a:effectLst/>
          </p:spPr>
          <p:txBody>
            <a:bodyPr>
              <a:spAutoFit/>
            </a:bodyPr>
            <a:lstStyle/>
            <a:p>
              <a:pPr algn="r"/>
              <a:r>
                <a:rPr lang="en-US" sz="2000">
                  <a:solidFill>
                    <a:schemeClr val="bg1"/>
                  </a:solidFill>
                  <a:latin typeface="Futura Hv" pitchFamily="34" charset="0"/>
                </a:rPr>
                <a:t>Business Continuity &amp; Availability</a:t>
              </a:r>
            </a:p>
          </p:txBody>
        </p:sp>
      </p:grpSp>
      <p:grpSp>
        <p:nvGrpSpPr>
          <p:cNvPr id="1714211" name="Group 35"/>
          <p:cNvGrpSpPr>
            <a:grpSpLocks/>
          </p:cNvGrpSpPr>
          <p:nvPr/>
        </p:nvGrpSpPr>
        <p:grpSpPr bwMode="auto">
          <a:xfrm>
            <a:off x="3979863" y="1865313"/>
            <a:ext cx="187325" cy="4203700"/>
            <a:chOff x="2507" y="1175"/>
            <a:chExt cx="118" cy="2648"/>
          </a:xfrm>
        </p:grpSpPr>
        <p:sp>
          <p:nvSpPr>
            <p:cNvPr id="1714212" name="AutoShape 36"/>
            <p:cNvSpPr>
              <a:spLocks noChangeArrowheads="1"/>
            </p:cNvSpPr>
            <p:nvPr/>
          </p:nvSpPr>
          <p:spPr bwMode="auto">
            <a:xfrm rot="5400000">
              <a:off x="2498" y="1184"/>
              <a:ext cx="136" cy="118"/>
            </a:xfrm>
            <a:prstGeom prst="triangle">
              <a:avLst>
                <a:gd name="adj" fmla="val 50000"/>
              </a:avLst>
            </a:prstGeom>
            <a:solidFill>
              <a:schemeClr val="bg1"/>
            </a:solidFill>
            <a:ln w="9525" algn="ctr">
              <a:noFill/>
              <a:miter lim="800000"/>
              <a:headEnd/>
              <a:tailEnd/>
            </a:ln>
            <a:effectLst/>
          </p:spPr>
          <p:txBody>
            <a:bodyPr wrap="none" anchor="ctr"/>
            <a:lstStyle/>
            <a:p>
              <a:endParaRPr lang="en-US"/>
            </a:p>
          </p:txBody>
        </p:sp>
        <p:sp>
          <p:nvSpPr>
            <p:cNvPr id="1714213" name="AutoShape 37"/>
            <p:cNvSpPr>
              <a:spLocks noChangeArrowheads="1"/>
            </p:cNvSpPr>
            <p:nvPr/>
          </p:nvSpPr>
          <p:spPr bwMode="auto">
            <a:xfrm rot="5400000">
              <a:off x="2498" y="1812"/>
              <a:ext cx="136" cy="118"/>
            </a:xfrm>
            <a:prstGeom prst="triangle">
              <a:avLst>
                <a:gd name="adj" fmla="val 50000"/>
              </a:avLst>
            </a:prstGeom>
            <a:solidFill>
              <a:schemeClr val="bg1"/>
            </a:solidFill>
            <a:ln w="9525" algn="ctr">
              <a:noFill/>
              <a:miter lim="800000"/>
              <a:headEnd/>
              <a:tailEnd/>
            </a:ln>
            <a:effectLst/>
          </p:spPr>
          <p:txBody>
            <a:bodyPr wrap="none" anchor="ctr"/>
            <a:lstStyle/>
            <a:p>
              <a:endParaRPr lang="en-US"/>
            </a:p>
          </p:txBody>
        </p:sp>
        <p:sp>
          <p:nvSpPr>
            <p:cNvPr id="1714214" name="AutoShape 38"/>
            <p:cNvSpPr>
              <a:spLocks noChangeArrowheads="1"/>
            </p:cNvSpPr>
            <p:nvPr/>
          </p:nvSpPr>
          <p:spPr bwMode="auto">
            <a:xfrm rot="5400000">
              <a:off x="2498" y="2440"/>
              <a:ext cx="136" cy="118"/>
            </a:xfrm>
            <a:prstGeom prst="triangle">
              <a:avLst>
                <a:gd name="adj" fmla="val 50000"/>
              </a:avLst>
            </a:prstGeom>
            <a:solidFill>
              <a:schemeClr val="bg1"/>
            </a:solidFill>
            <a:ln w="9525" algn="ctr">
              <a:noFill/>
              <a:miter lim="800000"/>
              <a:headEnd/>
              <a:tailEnd/>
            </a:ln>
            <a:effectLst/>
          </p:spPr>
          <p:txBody>
            <a:bodyPr wrap="none" anchor="ctr"/>
            <a:lstStyle/>
            <a:p>
              <a:endParaRPr lang="en-US"/>
            </a:p>
          </p:txBody>
        </p:sp>
        <p:sp>
          <p:nvSpPr>
            <p:cNvPr id="1714215" name="AutoShape 39"/>
            <p:cNvSpPr>
              <a:spLocks noChangeArrowheads="1"/>
            </p:cNvSpPr>
            <p:nvPr/>
          </p:nvSpPr>
          <p:spPr bwMode="auto">
            <a:xfrm rot="5400000">
              <a:off x="2498" y="3068"/>
              <a:ext cx="136" cy="118"/>
            </a:xfrm>
            <a:prstGeom prst="triangle">
              <a:avLst>
                <a:gd name="adj" fmla="val 50000"/>
              </a:avLst>
            </a:prstGeom>
            <a:solidFill>
              <a:schemeClr val="bg1"/>
            </a:solidFill>
            <a:ln w="9525" algn="ctr">
              <a:noFill/>
              <a:miter lim="800000"/>
              <a:headEnd/>
              <a:tailEnd/>
            </a:ln>
            <a:effectLst/>
          </p:spPr>
          <p:txBody>
            <a:bodyPr wrap="none" anchor="ctr"/>
            <a:lstStyle/>
            <a:p>
              <a:endParaRPr lang="en-US"/>
            </a:p>
          </p:txBody>
        </p:sp>
        <p:sp>
          <p:nvSpPr>
            <p:cNvPr id="1714216" name="AutoShape 40"/>
            <p:cNvSpPr>
              <a:spLocks noChangeArrowheads="1"/>
            </p:cNvSpPr>
            <p:nvPr/>
          </p:nvSpPr>
          <p:spPr bwMode="auto">
            <a:xfrm rot="5400000">
              <a:off x="2498" y="3696"/>
              <a:ext cx="136" cy="118"/>
            </a:xfrm>
            <a:prstGeom prst="triangle">
              <a:avLst>
                <a:gd name="adj" fmla="val 50000"/>
              </a:avLst>
            </a:prstGeom>
            <a:solidFill>
              <a:schemeClr val="bg1"/>
            </a:solidFill>
            <a:ln w="9525" algn="ctr">
              <a:noFill/>
              <a:miter lim="800000"/>
              <a:headEnd/>
              <a:tailEnd/>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14211"/>
                                        </p:tgtEl>
                                        <p:attrNameLst>
                                          <p:attrName>style.visibility</p:attrName>
                                        </p:attrNameLst>
                                      </p:cBhvr>
                                      <p:to>
                                        <p:strVal val="visible"/>
                                      </p:to>
                                    </p:set>
                                    <p:animEffect transition="in" filter="fade">
                                      <p:cBhvr>
                                        <p:cTn id="7" dur="2000"/>
                                        <p:tgtEl>
                                          <p:spTgt spid="1714211"/>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714205"/>
                                        </p:tgtEl>
                                        <p:attrNameLst>
                                          <p:attrName>style.visibility</p:attrName>
                                        </p:attrNameLst>
                                      </p:cBhvr>
                                      <p:to>
                                        <p:strVal val="visible"/>
                                      </p:to>
                                    </p:set>
                                    <p:animEffect transition="in" filter="wipe(left)">
                                      <p:cBhvr>
                                        <p:cTn id="11" dur="500"/>
                                        <p:tgtEl>
                                          <p:spTgt spid="1714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
          <p:cNvSpPr>
            <a:spLocks noGrp="1"/>
          </p:cNvSpPr>
          <p:nvPr>
            <p:ph type="sldNum" sz="quarter" idx="10"/>
          </p:nvPr>
        </p:nvSpPr>
        <p:spPr/>
        <p:txBody>
          <a:bodyPr/>
          <a:lstStyle/>
          <a:p>
            <a:fld id="{A5821806-357E-4E17-8DEB-CFCED4EE9B96}" type="slidenum">
              <a:rPr lang="en-US"/>
              <a:pPr/>
              <a:t>9</a:t>
            </a:fld>
            <a:endParaRPr lang="en-US"/>
          </a:p>
        </p:txBody>
      </p:sp>
      <p:sp>
        <p:nvSpPr>
          <p:cNvPr id="26" name="Date Placeholder 3"/>
          <p:cNvSpPr>
            <a:spLocks noGrp="1"/>
          </p:cNvSpPr>
          <p:nvPr>
            <p:ph type="dt" sz="half" idx="11"/>
          </p:nvPr>
        </p:nvSpPr>
        <p:spPr/>
        <p:txBody>
          <a:bodyPr/>
          <a:lstStyle/>
          <a:p>
            <a:fld id="{A01B3540-2C28-4877-B80E-8DA194D5C437}" type="datetime3">
              <a:rPr lang="en-US"/>
              <a:pPr/>
              <a:t>12 February 2008</a:t>
            </a:fld>
            <a:endParaRPr lang="en-US"/>
          </a:p>
        </p:txBody>
      </p:sp>
      <p:sp>
        <p:nvSpPr>
          <p:cNvPr id="1716226" name="Rectangle 2"/>
          <p:cNvSpPr>
            <a:spLocks noChangeArrowheads="1"/>
          </p:cNvSpPr>
          <p:nvPr/>
        </p:nvSpPr>
        <p:spPr bwMode="auto">
          <a:xfrm>
            <a:off x="8243888" y="6124575"/>
            <a:ext cx="900112" cy="733425"/>
          </a:xfrm>
          <a:prstGeom prst="rect">
            <a:avLst/>
          </a:prstGeom>
          <a:solidFill>
            <a:schemeClr val="bg1"/>
          </a:solidFill>
          <a:ln w="19050" algn="ctr">
            <a:noFill/>
            <a:miter lim="800000"/>
            <a:headEnd/>
            <a:tailEnd/>
          </a:ln>
          <a:effectLst/>
        </p:spPr>
        <p:txBody>
          <a:bodyPr wrap="none" anchor="ctr">
            <a:spAutoFit/>
          </a:bodyPr>
          <a:lstStyle/>
          <a:p>
            <a:endParaRPr lang="en-US"/>
          </a:p>
        </p:txBody>
      </p:sp>
      <p:sp>
        <p:nvSpPr>
          <p:cNvPr id="1716227" name="Rectangle 3"/>
          <p:cNvSpPr>
            <a:spLocks noGrp="1" noChangeArrowheads="1"/>
          </p:cNvSpPr>
          <p:nvPr>
            <p:ph type="title"/>
          </p:nvPr>
        </p:nvSpPr>
        <p:spPr/>
        <p:txBody>
          <a:bodyPr/>
          <a:lstStyle/>
          <a:p>
            <a:r>
              <a:rPr lang="en-US"/>
              <a:t>Move from maintenance to</a:t>
            </a:r>
            <a:br>
              <a:rPr lang="en-US"/>
            </a:br>
            <a:r>
              <a:rPr lang="en-US"/>
              <a:t>innovation</a:t>
            </a:r>
          </a:p>
        </p:txBody>
      </p:sp>
      <p:sp>
        <p:nvSpPr>
          <p:cNvPr id="1716228" name="Text Box 4"/>
          <p:cNvSpPr txBox="1">
            <a:spLocks noChangeArrowheads="1"/>
          </p:cNvSpPr>
          <p:nvPr/>
        </p:nvSpPr>
        <p:spPr bwMode="auto">
          <a:xfrm>
            <a:off x="7486650" y="6343650"/>
            <a:ext cx="1400175" cy="152400"/>
          </a:xfrm>
          <a:prstGeom prst="rect">
            <a:avLst/>
          </a:prstGeom>
          <a:noFill/>
          <a:ln w="25400">
            <a:noFill/>
            <a:miter lim="800000"/>
            <a:headEnd/>
            <a:tailEnd type="none" w="med" len="lg"/>
          </a:ln>
          <a:effectLst/>
        </p:spPr>
        <p:txBody>
          <a:bodyPr wrap="none" lIns="0" tIns="0" rIns="0" bIns="0">
            <a:spAutoFit/>
          </a:bodyPr>
          <a:lstStyle/>
          <a:p>
            <a:r>
              <a:rPr lang="en-US" sz="1000"/>
              <a:t>Source: HP IT department</a:t>
            </a:r>
          </a:p>
        </p:txBody>
      </p:sp>
      <p:sp>
        <p:nvSpPr>
          <p:cNvPr id="1716229" name="Freeform 5"/>
          <p:cNvSpPr>
            <a:spLocks/>
          </p:cNvSpPr>
          <p:nvPr/>
        </p:nvSpPr>
        <p:spPr bwMode="auto">
          <a:xfrm>
            <a:off x="1798638" y="2197100"/>
            <a:ext cx="1985962" cy="1473200"/>
          </a:xfrm>
          <a:custGeom>
            <a:avLst/>
            <a:gdLst/>
            <a:ahLst/>
            <a:cxnLst>
              <a:cxn ang="0">
                <a:pos x="20" y="54"/>
              </a:cxn>
              <a:cxn ang="0">
                <a:pos x="67" y="34"/>
              </a:cxn>
              <a:cxn ang="0">
                <a:pos x="115" y="27"/>
              </a:cxn>
              <a:cxn ang="0">
                <a:pos x="155" y="13"/>
              </a:cxn>
              <a:cxn ang="0">
                <a:pos x="202" y="7"/>
              </a:cxn>
              <a:cxn ang="0">
                <a:pos x="257" y="0"/>
              </a:cxn>
              <a:cxn ang="0">
                <a:pos x="290" y="0"/>
              </a:cxn>
              <a:cxn ang="0">
                <a:pos x="344" y="0"/>
              </a:cxn>
              <a:cxn ang="0">
                <a:pos x="392" y="0"/>
              </a:cxn>
              <a:cxn ang="0">
                <a:pos x="432" y="0"/>
              </a:cxn>
              <a:cxn ang="0">
                <a:pos x="480" y="7"/>
              </a:cxn>
              <a:cxn ang="0">
                <a:pos x="534" y="13"/>
              </a:cxn>
              <a:cxn ang="0">
                <a:pos x="567" y="27"/>
              </a:cxn>
              <a:cxn ang="0">
                <a:pos x="622" y="34"/>
              </a:cxn>
              <a:cxn ang="0">
                <a:pos x="669" y="54"/>
              </a:cxn>
              <a:cxn ang="0">
                <a:pos x="703" y="67"/>
              </a:cxn>
              <a:cxn ang="0">
                <a:pos x="750" y="88"/>
              </a:cxn>
              <a:cxn ang="0">
                <a:pos x="797" y="108"/>
              </a:cxn>
              <a:cxn ang="0">
                <a:pos x="831" y="121"/>
              </a:cxn>
              <a:cxn ang="0">
                <a:pos x="872" y="148"/>
              </a:cxn>
              <a:cxn ang="0">
                <a:pos x="919" y="182"/>
              </a:cxn>
              <a:cxn ang="0">
                <a:pos x="946" y="202"/>
              </a:cxn>
              <a:cxn ang="0">
                <a:pos x="986" y="229"/>
              </a:cxn>
              <a:cxn ang="0">
                <a:pos x="1027" y="270"/>
              </a:cxn>
              <a:cxn ang="0">
                <a:pos x="1047" y="290"/>
              </a:cxn>
              <a:cxn ang="0">
                <a:pos x="1088" y="331"/>
              </a:cxn>
              <a:cxn ang="0">
                <a:pos x="1122" y="371"/>
              </a:cxn>
              <a:cxn ang="0">
                <a:pos x="1142" y="398"/>
              </a:cxn>
              <a:cxn ang="0">
                <a:pos x="1169" y="439"/>
              </a:cxn>
              <a:cxn ang="0">
                <a:pos x="1203" y="486"/>
              </a:cxn>
              <a:cxn ang="0">
                <a:pos x="1216" y="513"/>
              </a:cxn>
              <a:cxn ang="0">
                <a:pos x="1243" y="560"/>
              </a:cxn>
              <a:cxn ang="0">
                <a:pos x="1264" y="607"/>
              </a:cxn>
              <a:cxn ang="0">
                <a:pos x="1277" y="641"/>
              </a:cxn>
              <a:cxn ang="0">
                <a:pos x="1297" y="688"/>
              </a:cxn>
              <a:cxn ang="0">
                <a:pos x="1311" y="736"/>
              </a:cxn>
              <a:cxn ang="0">
                <a:pos x="1318" y="769"/>
              </a:cxn>
              <a:cxn ang="0">
                <a:pos x="1331" y="823"/>
              </a:cxn>
              <a:cxn ang="0">
                <a:pos x="1338" y="877"/>
              </a:cxn>
              <a:cxn ang="0">
                <a:pos x="1338" y="911"/>
              </a:cxn>
              <a:cxn ang="0">
                <a:pos x="1345" y="965"/>
              </a:cxn>
              <a:cxn ang="0">
                <a:pos x="0" y="61"/>
              </a:cxn>
            </a:cxnLst>
            <a:rect l="0" t="0" r="r" b="b"/>
            <a:pathLst>
              <a:path w="1345" h="999">
                <a:moveTo>
                  <a:pt x="0" y="61"/>
                </a:moveTo>
                <a:lnTo>
                  <a:pt x="20" y="54"/>
                </a:lnTo>
                <a:lnTo>
                  <a:pt x="47" y="40"/>
                </a:lnTo>
                <a:lnTo>
                  <a:pt x="67" y="34"/>
                </a:lnTo>
                <a:lnTo>
                  <a:pt x="81" y="34"/>
                </a:lnTo>
                <a:lnTo>
                  <a:pt x="115" y="27"/>
                </a:lnTo>
                <a:lnTo>
                  <a:pt x="135" y="20"/>
                </a:lnTo>
                <a:lnTo>
                  <a:pt x="155" y="13"/>
                </a:lnTo>
                <a:lnTo>
                  <a:pt x="189" y="13"/>
                </a:lnTo>
                <a:lnTo>
                  <a:pt x="202" y="7"/>
                </a:lnTo>
                <a:lnTo>
                  <a:pt x="223" y="7"/>
                </a:lnTo>
                <a:lnTo>
                  <a:pt x="257" y="0"/>
                </a:lnTo>
                <a:lnTo>
                  <a:pt x="270" y="0"/>
                </a:lnTo>
                <a:lnTo>
                  <a:pt x="290" y="0"/>
                </a:lnTo>
                <a:lnTo>
                  <a:pt x="324" y="0"/>
                </a:lnTo>
                <a:lnTo>
                  <a:pt x="344" y="0"/>
                </a:lnTo>
                <a:lnTo>
                  <a:pt x="358" y="0"/>
                </a:lnTo>
                <a:lnTo>
                  <a:pt x="392" y="0"/>
                </a:lnTo>
                <a:lnTo>
                  <a:pt x="412" y="0"/>
                </a:lnTo>
                <a:lnTo>
                  <a:pt x="432" y="0"/>
                </a:lnTo>
                <a:lnTo>
                  <a:pt x="466" y="7"/>
                </a:lnTo>
                <a:lnTo>
                  <a:pt x="480" y="7"/>
                </a:lnTo>
                <a:lnTo>
                  <a:pt x="500" y="13"/>
                </a:lnTo>
                <a:lnTo>
                  <a:pt x="534" y="13"/>
                </a:lnTo>
                <a:lnTo>
                  <a:pt x="554" y="20"/>
                </a:lnTo>
                <a:lnTo>
                  <a:pt x="567" y="27"/>
                </a:lnTo>
                <a:lnTo>
                  <a:pt x="601" y="34"/>
                </a:lnTo>
                <a:lnTo>
                  <a:pt x="622" y="34"/>
                </a:lnTo>
                <a:lnTo>
                  <a:pt x="635" y="40"/>
                </a:lnTo>
                <a:lnTo>
                  <a:pt x="669" y="54"/>
                </a:lnTo>
                <a:lnTo>
                  <a:pt x="682" y="61"/>
                </a:lnTo>
                <a:lnTo>
                  <a:pt x="703" y="67"/>
                </a:lnTo>
                <a:lnTo>
                  <a:pt x="736" y="81"/>
                </a:lnTo>
                <a:lnTo>
                  <a:pt x="750" y="88"/>
                </a:lnTo>
                <a:lnTo>
                  <a:pt x="763" y="94"/>
                </a:lnTo>
                <a:lnTo>
                  <a:pt x="797" y="108"/>
                </a:lnTo>
                <a:lnTo>
                  <a:pt x="811" y="115"/>
                </a:lnTo>
                <a:lnTo>
                  <a:pt x="831" y="121"/>
                </a:lnTo>
                <a:lnTo>
                  <a:pt x="858" y="142"/>
                </a:lnTo>
                <a:lnTo>
                  <a:pt x="872" y="148"/>
                </a:lnTo>
                <a:lnTo>
                  <a:pt x="885" y="162"/>
                </a:lnTo>
                <a:lnTo>
                  <a:pt x="919" y="182"/>
                </a:lnTo>
                <a:lnTo>
                  <a:pt x="932" y="189"/>
                </a:lnTo>
                <a:lnTo>
                  <a:pt x="946" y="202"/>
                </a:lnTo>
                <a:lnTo>
                  <a:pt x="973" y="223"/>
                </a:lnTo>
                <a:lnTo>
                  <a:pt x="986" y="229"/>
                </a:lnTo>
                <a:lnTo>
                  <a:pt x="1000" y="243"/>
                </a:lnTo>
                <a:lnTo>
                  <a:pt x="1027" y="270"/>
                </a:lnTo>
                <a:lnTo>
                  <a:pt x="1041" y="277"/>
                </a:lnTo>
                <a:lnTo>
                  <a:pt x="1047" y="290"/>
                </a:lnTo>
                <a:lnTo>
                  <a:pt x="1074" y="317"/>
                </a:lnTo>
                <a:lnTo>
                  <a:pt x="1088" y="331"/>
                </a:lnTo>
                <a:lnTo>
                  <a:pt x="1095" y="344"/>
                </a:lnTo>
                <a:lnTo>
                  <a:pt x="1122" y="371"/>
                </a:lnTo>
                <a:lnTo>
                  <a:pt x="1128" y="385"/>
                </a:lnTo>
                <a:lnTo>
                  <a:pt x="1142" y="398"/>
                </a:lnTo>
                <a:lnTo>
                  <a:pt x="1162" y="425"/>
                </a:lnTo>
                <a:lnTo>
                  <a:pt x="1169" y="439"/>
                </a:lnTo>
                <a:lnTo>
                  <a:pt x="1182" y="452"/>
                </a:lnTo>
                <a:lnTo>
                  <a:pt x="1203" y="486"/>
                </a:lnTo>
                <a:lnTo>
                  <a:pt x="1210" y="499"/>
                </a:lnTo>
                <a:lnTo>
                  <a:pt x="1216" y="513"/>
                </a:lnTo>
                <a:lnTo>
                  <a:pt x="1237" y="547"/>
                </a:lnTo>
                <a:lnTo>
                  <a:pt x="1243" y="560"/>
                </a:lnTo>
                <a:lnTo>
                  <a:pt x="1250" y="574"/>
                </a:lnTo>
                <a:lnTo>
                  <a:pt x="1264" y="607"/>
                </a:lnTo>
                <a:lnTo>
                  <a:pt x="1270" y="621"/>
                </a:lnTo>
                <a:lnTo>
                  <a:pt x="1277" y="641"/>
                </a:lnTo>
                <a:lnTo>
                  <a:pt x="1291" y="675"/>
                </a:lnTo>
                <a:lnTo>
                  <a:pt x="1297" y="688"/>
                </a:lnTo>
                <a:lnTo>
                  <a:pt x="1297" y="702"/>
                </a:lnTo>
                <a:lnTo>
                  <a:pt x="1311" y="736"/>
                </a:lnTo>
                <a:lnTo>
                  <a:pt x="1311" y="756"/>
                </a:lnTo>
                <a:lnTo>
                  <a:pt x="1318" y="769"/>
                </a:lnTo>
                <a:lnTo>
                  <a:pt x="1324" y="810"/>
                </a:lnTo>
                <a:lnTo>
                  <a:pt x="1331" y="823"/>
                </a:lnTo>
                <a:lnTo>
                  <a:pt x="1331" y="843"/>
                </a:lnTo>
                <a:lnTo>
                  <a:pt x="1338" y="877"/>
                </a:lnTo>
                <a:lnTo>
                  <a:pt x="1338" y="891"/>
                </a:lnTo>
                <a:lnTo>
                  <a:pt x="1338" y="911"/>
                </a:lnTo>
                <a:lnTo>
                  <a:pt x="1345" y="945"/>
                </a:lnTo>
                <a:lnTo>
                  <a:pt x="1345" y="965"/>
                </a:lnTo>
                <a:lnTo>
                  <a:pt x="344" y="999"/>
                </a:lnTo>
                <a:lnTo>
                  <a:pt x="0" y="61"/>
                </a:lnTo>
                <a:close/>
              </a:path>
            </a:pathLst>
          </a:custGeom>
          <a:solidFill>
            <a:schemeClr val="accent2"/>
          </a:solidFill>
          <a:ln w="57150" cmpd="sng">
            <a:noFill/>
            <a:round/>
            <a:headEnd/>
            <a:tailEnd/>
          </a:ln>
        </p:spPr>
        <p:txBody>
          <a:bodyPr/>
          <a:lstStyle/>
          <a:p>
            <a:endParaRPr lang="en-US"/>
          </a:p>
        </p:txBody>
      </p:sp>
      <p:sp>
        <p:nvSpPr>
          <p:cNvPr id="1716230" name="Freeform 6"/>
          <p:cNvSpPr>
            <a:spLocks/>
          </p:cNvSpPr>
          <p:nvPr/>
        </p:nvSpPr>
        <p:spPr bwMode="auto">
          <a:xfrm>
            <a:off x="844550" y="2286000"/>
            <a:ext cx="1476375" cy="2838450"/>
          </a:xfrm>
          <a:custGeom>
            <a:avLst/>
            <a:gdLst/>
            <a:ahLst/>
            <a:cxnLst>
              <a:cxn ang="0">
                <a:pos x="825" y="1923"/>
              </a:cxn>
              <a:cxn ang="0">
                <a:pos x="771" y="1909"/>
              </a:cxn>
              <a:cxn ang="0">
                <a:pos x="723" y="1896"/>
              </a:cxn>
              <a:cxn ang="0">
                <a:pos x="689" y="1889"/>
              </a:cxn>
              <a:cxn ang="0">
                <a:pos x="642" y="1869"/>
              </a:cxn>
              <a:cxn ang="0">
                <a:pos x="595" y="1849"/>
              </a:cxn>
              <a:cxn ang="0">
                <a:pos x="561" y="1835"/>
              </a:cxn>
              <a:cxn ang="0">
                <a:pos x="514" y="1808"/>
              </a:cxn>
              <a:cxn ang="0">
                <a:pos x="466" y="1781"/>
              </a:cxn>
              <a:cxn ang="0">
                <a:pos x="439" y="1761"/>
              </a:cxn>
              <a:cxn ang="0">
                <a:pos x="399" y="1734"/>
              </a:cxn>
              <a:cxn ang="0">
                <a:pos x="372" y="1714"/>
              </a:cxn>
              <a:cxn ang="0">
                <a:pos x="331" y="1680"/>
              </a:cxn>
              <a:cxn ang="0">
                <a:pos x="291" y="1639"/>
              </a:cxn>
              <a:cxn ang="0">
                <a:pos x="270" y="1619"/>
              </a:cxn>
              <a:cxn ang="0">
                <a:pos x="230" y="1579"/>
              </a:cxn>
              <a:cxn ang="0">
                <a:pos x="203" y="1538"/>
              </a:cxn>
              <a:cxn ang="0">
                <a:pos x="183" y="1511"/>
              </a:cxn>
              <a:cxn ang="0">
                <a:pos x="149" y="1464"/>
              </a:cxn>
              <a:cxn ang="0">
                <a:pos x="122" y="1424"/>
              </a:cxn>
              <a:cxn ang="0">
                <a:pos x="108" y="1390"/>
              </a:cxn>
              <a:cxn ang="0">
                <a:pos x="88" y="1343"/>
              </a:cxn>
              <a:cxn ang="0">
                <a:pos x="68" y="1295"/>
              </a:cxn>
              <a:cxn ang="0">
                <a:pos x="54" y="1262"/>
              </a:cxn>
              <a:cxn ang="0">
                <a:pos x="34" y="1214"/>
              </a:cxn>
              <a:cxn ang="0">
                <a:pos x="27" y="1160"/>
              </a:cxn>
              <a:cxn ang="0">
                <a:pos x="14" y="1127"/>
              </a:cxn>
              <a:cxn ang="0">
                <a:pos x="7" y="1073"/>
              </a:cxn>
              <a:cxn ang="0">
                <a:pos x="0" y="1025"/>
              </a:cxn>
              <a:cxn ang="0">
                <a:pos x="0" y="985"/>
              </a:cxn>
              <a:cxn ang="0">
                <a:pos x="0" y="938"/>
              </a:cxn>
              <a:cxn ang="0">
                <a:pos x="0" y="904"/>
              </a:cxn>
              <a:cxn ang="0">
                <a:pos x="0" y="850"/>
              </a:cxn>
              <a:cxn ang="0">
                <a:pos x="7" y="796"/>
              </a:cxn>
              <a:cxn ang="0">
                <a:pos x="14" y="762"/>
              </a:cxn>
              <a:cxn ang="0">
                <a:pos x="27" y="708"/>
              </a:cxn>
              <a:cxn ang="0">
                <a:pos x="34" y="661"/>
              </a:cxn>
              <a:cxn ang="0">
                <a:pos x="47" y="627"/>
              </a:cxn>
              <a:cxn ang="0">
                <a:pos x="68" y="580"/>
              </a:cxn>
              <a:cxn ang="0">
                <a:pos x="88" y="533"/>
              </a:cxn>
              <a:cxn ang="0">
                <a:pos x="101" y="499"/>
              </a:cxn>
              <a:cxn ang="0">
                <a:pos x="122" y="452"/>
              </a:cxn>
              <a:cxn ang="0">
                <a:pos x="149" y="405"/>
              </a:cxn>
              <a:cxn ang="0">
                <a:pos x="169" y="378"/>
              </a:cxn>
              <a:cxn ang="0">
                <a:pos x="203" y="337"/>
              </a:cxn>
              <a:cxn ang="0">
                <a:pos x="230" y="297"/>
              </a:cxn>
              <a:cxn ang="0">
                <a:pos x="257" y="270"/>
              </a:cxn>
              <a:cxn ang="0">
                <a:pos x="291" y="229"/>
              </a:cxn>
              <a:cxn ang="0">
                <a:pos x="318" y="209"/>
              </a:cxn>
              <a:cxn ang="0">
                <a:pos x="358" y="168"/>
              </a:cxn>
              <a:cxn ang="0">
                <a:pos x="399" y="141"/>
              </a:cxn>
              <a:cxn ang="0">
                <a:pos x="426" y="121"/>
              </a:cxn>
              <a:cxn ang="0">
                <a:pos x="466" y="87"/>
              </a:cxn>
              <a:cxn ang="0">
                <a:pos x="514" y="60"/>
              </a:cxn>
              <a:cxn ang="0">
                <a:pos x="548" y="47"/>
              </a:cxn>
              <a:cxn ang="0">
                <a:pos x="595" y="27"/>
              </a:cxn>
              <a:cxn ang="0">
                <a:pos x="642" y="6"/>
              </a:cxn>
              <a:cxn ang="0">
                <a:pos x="1000" y="938"/>
              </a:cxn>
            </a:cxnLst>
            <a:rect l="0" t="0" r="r" b="b"/>
            <a:pathLst>
              <a:path w="1000" h="1923">
                <a:moveTo>
                  <a:pt x="845" y="1923"/>
                </a:moveTo>
                <a:lnTo>
                  <a:pt x="825" y="1923"/>
                </a:lnTo>
                <a:lnTo>
                  <a:pt x="791" y="1916"/>
                </a:lnTo>
                <a:lnTo>
                  <a:pt x="771" y="1909"/>
                </a:lnTo>
                <a:lnTo>
                  <a:pt x="757" y="1903"/>
                </a:lnTo>
                <a:lnTo>
                  <a:pt x="723" y="1896"/>
                </a:lnTo>
                <a:lnTo>
                  <a:pt x="703" y="1889"/>
                </a:lnTo>
                <a:lnTo>
                  <a:pt x="689" y="1889"/>
                </a:lnTo>
                <a:lnTo>
                  <a:pt x="656" y="1876"/>
                </a:lnTo>
                <a:lnTo>
                  <a:pt x="642" y="1869"/>
                </a:lnTo>
                <a:lnTo>
                  <a:pt x="622" y="1862"/>
                </a:lnTo>
                <a:lnTo>
                  <a:pt x="595" y="1849"/>
                </a:lnTo>
                <a:lnTo>
                  <a:pt x="575" y="1842"/>
                </a:lnTo>
                <a:lnTo>
                  <a:pt x="561" y="1835"/>
                </a:lnTo>
                <a:lnTo>
                  <a:pt x="527" y="1815"/>
                </a:lnTo>
                <a:lnTo>
                  <a:pt x="514" y="1808"/>
                </a:lnTo>
                <a:lnTo>
                  <a:pt x="500" y="1801"/>
                </a:lnTo>
                <a:lnTo>
                  <a:pt x="466" y="1781"/>
                </a:lnTo>
                <a:lnTo>
                  <a:pt x="453" y="1774"/>
                </a:lnTo>
                <a:lnTo>
                  <a:pt x="439" y="1761"/>
                </a:lnTo>
                <a:lnTo>
                  <a:pt x="426" y="1754"/>
                </a:lnTo>
                <a:lnTo>
                  <a:pt x="399" y="1734"/>
                </a:lnTo>
                <a:lnTo>
                  <a:pt x="385" y="1720"/>
                </a:lnTo>
                <a:lnTo>
                  <a:pt x="372" y="1714"/>
                </a:lnTo>
                <a:lnTo>
                  <a:pt x="345" y="1687"/>
                </a:lnTo>
                <a:lnTo>
                  <a:pt x="331" y="1680"/>
                </a:lnTo>
                <a:lnTo>
                  <a:pt x="318" y="1666"/>
                </a:lnTo>
                <a:lnTo>
                  <a:pt x="291" y="1639"/>
                </a:lnTo>
                <a:lnTo>
                  <a:pt x="277" y="1633"/>
                </a:lnTo>
                <a:lnTo>
                  <a:pt x="270" y="1619"/>
                </a:lnTo>
                <a:lnTo>
                  <a:pt x="243" y="1592"/>
                </a:lnTo>
                <a:lnTo>
                  <a:pt x="230" y="1579"/>
                </a:lnTo>
                <a:lnTo>
                  <a:pt x="223" y="1565"/>
                </a:lnTo>
                <a:lnTo>
                  <a:pt x="203" y="1538"/>
                </a:lnTo>
                <a:lnTo>
                  <a:pt x="189" y="1525"/>
                </a:lnTo>
                <a:lnTo>
                  <a:pt x="183" y="1511"/>
                </a:lnTo>
                <a:lnTo>
                  <a:pt x="162" y="1478"/>
                </a:lnTo>
                <a:lnTo>
                  <a:pt x="149" y="1464"/>
                </a:lnTo>
                <a:lnTo>
                  <a:pt x="142" y="1451"/>
                </a:lnTo>
                <a:lnTo>
                  <a:pt x="122" y="1424"/>
                </a:lnTo>
                <a:lnTo>
                  <a:pt x="115" y="1403"/>
                </a:lnTo>
                <a:lnTo>
                  <a:pt x="108" y="1390"/>
                </a:lnTo>
                <a:lnTo>
                  <a:pt x="95" y="1356"/>
                </a:lnTo>
                <a:lnTo>
                  <a:pt x="88" y="1343"/>
                </a:lnTo>
                <a:lnTo>
                  <a:pt x="81" y="1329"/>
                </a:lnTo>
                <a:lnTo>
                  <a:pt x="68" y="1295"/>
                </a:lnTo>
                <a:lnTo>
                  <a:pt x="61" y="1275"/>
                </a:lnTo>
                <a:lnTo>
                  <a:pt x="54" y="1262"/>
                </a:lnTo>
                <a:lnTo>
                  <a:pt x="41" y="1228"/>
                </a:lnTo>
                <a:lnTo>
                  <a:pt x="34" y="1214"/>
                </a:lnTo>
                <a:lnTo>
                  <a:pt x="34" y="1194"/>
                </a:lnTo>
                <a:lnTo>
                  <a:pt x="27" y="1160"/>
                </a:lnTo>
                <a:lnTo>
                  <a:pt x="20" y="1147"/>
                </a:lnTo>
                <a:lnTo>
                  <a:pt x="14" y="1127"/>
                </a:lnTo>
                <a:lnTo>
                  <a:pt x="14" y="1093"/>
                </a:lnTo>
                <a:lnTo>
                  <a:pt x="7" y="1073"/>
                </a:lnTo>
                <a:lnTo>
                  <a:pt x="7" y="1059"/>
                </a:lnTo>
                <a:lnTo>
                  <a:pt x="0" y="1025"/>
                </a:lnTo>
                <a:lnTo>
                  <a:pt x="0" y="1005"/>
                </a:lnTo>
                <a:lnTo>
                  <a:pt x="0" y="985"/>
                </a:lnTo>
                <a:lnTo>
                  <a:pt x="0" y="971"/>
                </a:lnTo>
                <a:lnTo>
                  <a:pt x="0" y="938"/>
                </a:lnTo>
                <a:lnTo>
                  <a:pt x="0" y="917"/>
                </a:lnTo>
                <a:lnTo>
                  <a:pt x="0" y="904"/>
                </a:lnTo>
                <a:lnTo>
                  <a:pt x="0" y="863"/>
                </a:lnTo>
                <a:lnTo>
                  <a:pt x="0" y="850"/>
                </a:lnTo>
                <a:lnTo>
                  <a:pt x="7" y="830"/>
                </a:lnTo>
                <a:lnTo>
                  <a:pt x="7" y="796"/>
                </a:lnTo>
                <a:lnTo>
                  <a:pt x="14" y="782"/>
                </a:lnTo>
                <a:lnTo>
                  <a:pt x="14" y="762"/>
                </a:lnTo>
                <a:lnTo>
                  <a:pt x="20" y="728"/>
                </a:lnTo>
                <a:lnTo>
                  <a:pt x="27" y="708"/>
                </a:lnTo>
                <a:lnTo>
                  <a:pt x="27" y="695"/>
                </a:lnTo>
                <a:lnTo>
                  <a:pt x="34" y="661"/>
                </a:lnTo>
                <a:lnTo>
                  <a:pt x="41" y="641"/>
                </a:lnTo>
                <a:lnTo>
                  <a:pt x="47" y="627"/>
                </a:lnTo>
                <a:lnTo>
                  <a:pt x="61" y="594"/>
                </a:lnTo>
                <a:lnTo>
                  <a:pt x="68" y="580"/>
                </a:lnTo>
                <a:lnTo>
                  <a:pt x="74" y="560"/>
                </a:lnTo>
                <a:lnTo>
                  <a:pt x="88" y="533"/>
                </a:lnTo>
                <a:lnTo>
                  <a:pt x="95" y="513"/>
                </a:lnTo>
                <a:lnTo>
                  <a:pt x="101" y="499"/>
                </a:lnTo>
                <a:lnTo>
                  <a:pt x="115" y="465"/>
                </a:lnTo>
                <a:lnTo>
                  <a:pt x="122" y="452"/>
                </a:lnTo>
                <a:lnTo>
                  <a:pt x="135" y="438"/>
                </a:lnTo>
                <a:lnTo>
                  <a:pt x="149" y="405"/>
                </a:lnTo>
                <a:lnTo>
                  <a:pt x="162" y="391"/>
                </a:lnTo>
                <a:lnTo>
                  <a:pt x="169" y="378"/>
                </a:lnTo>
                <a:lnTo>
                  <a:pt x="189" y="351"/>
                </a:lnTo>
                <a:lnTo>
                  <a:pt x="203" y="337"/>
                </a:lnTo>
                <a:lnTo>
                  <a:pt x="210" y="324"/>
                </a:lnTo>
                <a:lnTo>
                  <a:pt x="230" y="297"/>
                </a:lnTo>
                <a:lnTo>
                  <a:pt x="243" y="283"/>
                </a:lnTo>
                <a:lnTo>
                  <a:pt x="257" y="270"/>
                </a:lnTo>
                <a:lnTo>
                  <a:pt x="277" y="243"/>
                </a:lnTo>
                <a:lnTo>
                  <a:pt x="291" y="229"/>
                </a:lnTo>
                <a:lnTo>
                  <a:pt x="304" y="216"/>
                </a:lnTo>
                <a:lnTo>
                  <a:pt x="318" y="209"/>
                </a:lnTo>
                <a:lnTo>
                  <a:pt x="345" y="182"/>
                </a:lnTo>
                <a:lnTo>
                  <a:pt x="358" y="168"/>
                </a:lnTo>
                <a:lnTo>
                  <a:pt x="372" y="162"/>
                </a:lnTo>
                <a:lnTo>
                  <a:pt x="399" y="141"/>
                </a:lnTo>
                <a:lnTo>
                  <a:pt x="412" y="128"/>
                </a:lnTo>
                <a:lnTo>
                  <a:pt x="426" y="121"/>
                </a:lnTo>
                <a:lnTo>
                  <a:pt x="453" y="101"/>
                </a:lnTo>
                <a:lnTo>
                  <a:pt x="466" y="87"/>
                </a:lnTo>
                <a:lnTo>
                  <a:pt x="487" y="81"/>
                </a:lnTo>
                <a:lnTo>
                  <a:pt x="514" y="60"/>
                </a:lnTo>
                <a:lnTo>
                  <a:pt x="527" y="54"/>
                </a:lnTo>
                <a:lnTo>
                  <a:pt x="548" y="47"/>
                </a:lnTo>
                <a:lnTo>
                  <a:pt x="575" y="33"/>
                </a:lnTo>
                <a:lnTo>
                  <a:pt x="595" y="27"/>
                </a:lnTo>
                <a:lnTo>
                  <a:pt x="608" y="20"/>
                </a:lnTo>
                <a:lnTo>
                  <a:pt x="642" y="6"/>
                </a:lnTo>
                <a:lnTo>
                  <a:pt x="656" y="0"/>
                </a:lnTo>
                <a:lnTo>
                  <a:pt x="1000" y="938"/>
                </a:lnTo>
                <a:lnTo>
                  <a:pt x="845" y="1923"/>
                </a:lnTo>
                <a:close/>
              </a:path>
            </a:pathLst>
          </a:custGeom>
          <a:solidFill>
            <a:schemeClr val="accent1"/>
          </a:solidFill>
          <a:ln w="38100" cmpd="sng">
            <a:noFill/>
            <a:prstDash val="solid"/>
            <a:round/>
            <a:headEnd/>
            <a:tailEnd/>
          </a:ln>
        </p:spPr>
        <p:txBody>
          <a:bodyPr/>
          <a:lstStyle/>
          <a:p>
            <a:endParaRPr lang="en-US"/>
          </a:p>
        </p:txBody>
      </p:sp>
      <p:sp>
        <p:nvSpPr>
          <p:cNvPr id="1716231" name="Freeform 7"/>
          <p:cNvSpPr>
            <a:spLocks/>
          </p:cNvSpPr>
          <p:nvPr/>
        </p:nvSpPr>
        <p:spPr bwMode="auto">
          <a:xfrm>
            <a:off x="5540375" y="2179638"/>
            <a:ext cx="1277938" cy="1470025"/>
          </a:xfrm>
          <a:custGeom>
            <a:avLst/>
            <a:gdLst/>
            <a:ahLst/>
            <a:cxnLst>
              <a:cxn ang="0">
                <a:pos x="0" y="495"/>
              </a:cxn>
              <a:cxn ang="0">
                <a:pos x="7" y="481"/>
              </a:cxn>
              <a:cxn ang="0">
                <a:pos x="27" y="447"/>
              </a:cxn>
              <a:cxn ang="0">
                <a:pos x="34" y="434"/>
              </a:cxn>
              <a:cxn ang="0">
                <a:pos x="47" y="420"/>
              </a:cxn>
              <a:cxn ang="0">
                <a:pos x="54" y="406"/>
              </a:cxn>
              <a:cxn ang="0">
                <a:pos x="75" y="379"/>
              </a:cxn>
              <a:cxn ang="0">
                <a:pos x="88" y="366"/>
              </a:cxn>
              <a:cxn ang="0">
                <a:pos x="95" y="352"/>
              </a:cxn>
              <a:cxn ang="0">
                <a:pos x="122" y="325"/>
              </a:cxn>
              <a:cxn ang="0">
                <a:pos x="135" y="312"/>
              </a:cxn>
              <a:cxn ang="0">
                <a:pos x="142" y="298"/>
              </a:cxn>
              <a:cxn ang="0">
                <a:pos x="156" y="285"/>
              </a:cxn>
              <a:cxn ang="0">
                <a:pos x="183" y="264"/>
              </a:cxn>
              <a:cxn ang="0">
                <a:pos x="196" y="251"/>
              </a:cxn>
              <a:cxn ang="0">
                <a:pos x="210" y="237"/>
              </a:cxn>
              <a:cxn ang="0">
                <a:pos x="237" y="217"/>
              </a:cxn>
              <a:cxn ang="0">
                <a:pos x="251" y="203"/>
              </a:cxn>
              <a:cxn ang="0">
                <a:pos x="264" y="197"/>
              </a:cxn>
              <a:cxn ang="0">
                <a:pos x="278" y="183"/>
              </a:cxn>
              <a:cxn ang="0">
                <a:pos x="305" y="163"/>
              </a:cxn>
              <a:cxn ang="0">
                <a:pos x="318" y="156"/>
              </a:cxn>
              <a:cxn ang="0">
                <a:pos x="332" y="142"/>
              </a:cxn>
              <a:cxn ang="0">
                <a:pos x="366" y="129"/>
              </a:cxn>
              <a:cxn ang="0">
                <a:pos x="379" y="115"/>
              </a:cxn>
              <a:cxn ang="0">
                <a:pos x="393" y="109"/>
              </a:cxn>
              <a:cxn ang="0">
                <a:pos x="413" y="102"/>
              </a:cxn>
              <a:cxn ang="0">
                <a:pos x="440" y="88"/>
              </a:cxn>
              <a:cxn ang="0">
                <a:pos x="460" y="81"/>
              </a:cxn>
              <a:cxn ang="0">
                <a:pos x="474" y="75"/>
              </a:cxn>
              <a:cxn ang="0">
                <a:pos x="508" y="61"/>
              </a:cxn>
              <a:cxn ang="0">
                <a:pos x="521" y="54"/>
              </a:cxn>
              <a:cxn ang="0">
                <a:pos x="542" y="48"/>
              </a:cxn>
              <a:cxn ang="0">
                <a:pos x="555" y="41"/>
              </a:cxn>
              <a:cxn ang="0">
                <a:pos x="589" y="27"/>
              </a:cxn>
              <a:cxn ang="0">
                <a:pos x="603" y="27"/>
              </a:cxn>
              <a:cxn ang="0">
                <a:pos x="623" y="21"/>
              </a:cxn>
              <a:cxn ang="0">
                <a:pos x="657" y="14"/>
              </a:cxn>
              <a:cxn ang="0">
                <a:pos x="677" y="7"/>
              </a:cxn>
              <a:cxn ang="0">
                <a:pos x="691" y="7"/>
              </a:cxn>
              <a:cxn ang="0">
                <a:pos x="711" y="7"/>
              </a:cxn>
              <a:cxn ang="0">
                <a:pos x="745" y="0"/>
              </a:cxn>
              <a:cxn ang="0">
                <a:pos x="758" y="0"/>
              </a:cxn>
              <a:cxn ang="0">
                <a:pos x="867" y="996"/>
              </a:cxn>
              <a:cxn ang="0">
                <a:pos x="0" y="495"/>
              </a:cxn>
            </a:cxnLst>
            <a:rect l="0" t="0" r="r" b="b"/>
            <a:pathLst>
              <a:path w="867" h="996">
                <a:moveTo>
                  <a:pt x="0" y="495"/>
                </a:moveTo>
                <a:lnTo>
                  <a:pt x="7" y="481"/>
                </a:lnTo>
                <a:lnTo>
                  <a:pt x="27" y="447"/>
                </a:lnTo>
                <a:lnTo>
                  <a:pt x="34" y="434"/>
                </a:lnTo>
                <a:lnTo>
                  <a:pt x="47" y="420"/>
                </a:lnTo>
                <a:lnTo>
                  <a:pt x="54" y="406"/>
                </a:lnTo>
                <a:lnTo>
                  <a:pt x="75" y="379"/>
                </a:lnTo>
                <a:lnTo>
                  <a:pt x="88" y="366"/>
                </a:lnTo>
                <a:lnTo>
                  <a:pt x="95" y="352"/>
                </a:lnTo>
                <a:lnTo>
                  <a:pt x="122" y="325"/>
                </a:lnTo>
                <a:lnTo>
                  <a:pt x="135" y="312"/>
                </a:lnTo>
                <a:lnTo>
                  <a:pt x="142" y="298"/>
                </a:lnTo>
                <a:lnTo>
                  <a:pt x="156" y="285"/>
                </a:lnTo>
                <a:lnTo>
                  <a:pt x="183" y="264"/>
                </a:lnTo>
                <a:lnTo>
                  <a:pt x="196" y="251"/>
                </a:lnTo>
                <a:lnTo>
                  <a:pt x="210" y="237"/>
                </a:lnTo>
                <a:lnTo>
                  <a:pt x="237" y="217"/>
                </a:lnTo>
                <a:lnTo>
                  <a:pt x="251" y="203"/>
                </a:lnTo>
                <a:lnTo>
                  <a:pt x="264" y="197"/>
                </a:lnTo>
                <a:lnTo>
                  <a:pt x="278" y="183"/>
                </a:lnTo>
                <a:lnTo>
                  <a:pt x="305" y="163"/>
                </a:lnTo>
                <a:lnTo>
                  <a:pt x="318" y="156"/>
                </a:lnTo>
                <a:lnTo>
                  <a:pt x="332" y="142"/>
                </a:lnTo>
                <a:lnTo>
                  <a:pt x="366" y="129"/>
                </a:lnTo>
                <a:lnTo>
                  <a:pt x="379" y="115"/>
                </a:lnTo>
                <a:lnTo>
                  <a:pt x="393" y="109"/>
                </a:lnTo>
                <a:lnTo>
                  <a:pt x="413" y="102"/>
                </a:lnTo>
                <a:lnTo>
                  <a:pt x="440" y="88"/>
                </a:lnTo>
                <a:lnTo>
                  <a:pt x="460" y="81"/>
                </a:lnTo>
                <a:lnTo>
                  <a:pt x="474" y="75"/>
                </a:lnTo>
                <a:lnTo>
                  <a:pt x="508" y="61"/>
                </a:lnTo>
                <a:lnTo>
                  <a:pt x="521" y="54"/>
                </a:lnTo>
                <a:lnTo>
                  <a:pt x="542" y="48"/>
                </a:lnTo>
                <a:lnTo>
                  <a:pt x="555" y="41"/>
                </a:lnTo>
                <a:lnTo>
                  <a:pt x="589" y="27"/>
                </a:lnTo>
                <a:lnTo>
                  <a:pt x="603" y="27"/>
                </a:lnTo>
                <a:lnTo>
                  <a:pt x="623" y="21"/>
                </a:lnTo>
                <a:lnTo>
                  <a:pt x="657" y="14"/>
                </a:lnTo>
                <a:lnTo>
                  <a:pt x="677" y="7"/>
                </a:lnTo>
                <a:lnTo>
                  <a:pt x="691" y="7"/>
                </a:lnTo>
                <a:lnTo>
                  <a:pt x="711" y="7"/>
                </a:lnTo>
                <a:lnTo>
                  <a:pt x="745" y="0"/>
                </a:lnTo>
                <a:lnTo>
                  <a:pt x="758" y="0"/>
                </a:lnTo>
                <a:lnTo>
                  <a:pt x="867" y="996"/>
                </a:lnTo>
                <a:lnTo>
                  <a:pt x="0" y="495"/>
                </a:lnTo>
                <a:close/>
              </a:path>
            </a:pathLst>
          </a:custGeom>
          <a:solidFill>
            <a:schemeClr val="accent2"/>
          </a:solidFill>
          <a:ln w="38100" cmpd="sng">
            <a:noFill/>
            <a:round/>
            <a:headEnd/>
            <a:tailEnd/>
          </a:ln>
        </p:spPr>
        <p:txBody>
          <a:bodyPr/>
          <a:lstStyle/>
          <a:p>
            <a:endParaRPr lang="en-US"/>
          </a:p>
        </p:txBody>
      </p:sp>
      <p:sp>
        <p:nvSpPr>
          <p:cNvPr id="1716232" name="Freeform 8"/>
          <p:cNvSpPr>
            <a:spLocks/>
          </p:cNvSpPr>
          <p:nvPr/>
        </p:nvSpPr>
        <p:spPr bwMode="auto">
          <a:xfrm>
            <a:off x="6919913" y="2289175"/>
            <a:ext cx="1639887" cy="2828925"/>
          </a:xfrm>
          <a:custGeom>
            <a:avLst/>
            <a:gdLst/>
            <a:ahLst/>
            <a:cxnLst>
              <a:cxn ang="0">
                <a:pos x="21" y="0"/>
              </a:cxn>
              <a:cxn ang="0">
                <a:pos x="75" y="0"/>
              </a:cxn>
              <a:cxn ang="0">
                <a:pos x="122" y="0"/>
              </a:cxn>
              <a:cxn ang="0">
                <a:pos x="156" y="0"/>
              </a:cxn>
              <a:cxn ang="0">
                <a:pos x="210" y="7"/>
              </a:cxn>
              <a:cxn ang="0">
                <a:pos x="244" y="7"/>
              </a:cxn>
              <a:cxn ang="0">
                <a:pos x="298" y="14"/>
              </a:cxn>
              <a:cxn ang="0">
                <a:pos x="352" y="28"/>
              </a:cxn>
              <a:cxn ang="0">
                <a:pos x="386" y="34"/>
              </a:cxn>
              <a:cxn ang="0">
                <a:pos x="434" y="55"/>
              </a:cxn>
              <a:cxn ang="0">
                <a:pos x="481" y="75"/>
              </a:cxn>
              <a:cxn ang="0">
                <a:pos x="515" y="88"/>
              </a:cxn>
              <a:cxn ang="0">
                <a:pos x="562" y="109"/>
              </a:cxn>
              <a:cxn ang="0">
                <a:pos x="610" y="136"/>
              </a:cxn>
              <a:cxn ang="0">
                <a:pos x="637" y="149"/>
              </a:cxn>
              <a:cxn ang="0">
                <a:pos x="684" y="183"/>
              </a:cxn>
              <a:cxn ang="0">
                <a:pos x="711" y="204"/>
              </a:cxn>
              <a:cxn ang="0">
                <a:pos x="752" y="231"/>
              </a:cxn>
              <a:cxn ang="0">
                <a:pos x="793" y="271"/>
              </a:cxn>
              <a:cxn ang="0">
                <a:pos x="813" y="292"/>
              </a:cxn>
              <a:cxn ang="0">
                <a:pos x="854" y="332"/>
              </a:cxn>
              <a:cxn ang="0">
                <a:pos x="887" y="373"/>
              </a:cxn>
              <a:cxn ang="0">
                <a:pos x="908" y="400"/>
              </a:cxn>
              <a:cxn ang="0">
                <a:pos x="935" y="441"/>
              </a:cxn>
              <a:cxn ang="0">
                <a:pos x="969" y="488"/>
              </a:cxn>
              <a:cxn ang="0">
                <a:pos x="982" y="515"/>
              </a:cxn>
              <a:cxn ang="0">
                <a:pos x="1009" y="562"/>
              </a:cxn>
              <a:cxn ang="0">
                <a:pos x="1023" y="596"/>
              </a:cxn>
              <a:cxn ang="0">
                <a:pos x="1043" y="644"/>
              </a:cxn>
              <a:cxn ang="0">
                <a:pos x="1063" y="691"/>
              </a:cxn>
              <a:cxn ang="0">
                <a:pos x="1070" y="725"/>
              </a:cxn>
              <a:cxn ang="0">
                <a:pos x="1084" y="772"/>
              </a:cxn>
              <a:cxn ang="0">
                <a:pos x="1097" y="827"/>
              </a:cxn>
              <a:cxn ang="0">
                <a:pos x="1097" y="860"/>
              </a:cxn>
              <a:cxn ang="0">
                <a:pos x="1104" y="915"/>
              </a:cxn>
              <a:cxn ang="0">
                <a:pos x="1111" y="969"/>
              </a:cxn>
              <a:cxn ang="0">
                <a:pos x="1111" y="1003"/>
              </a:cxn>
              <a:cxn ang="0">
                <a:pos x="1111" y="1050"/>
              </a:cxn>
              <a:cxn ang="0">
                <a:pos x="1104" y="1091"/>
              </a:cxn>
              <a:cxn ang="0">
                <a:pos x="1097" y="1138"/>
              </a:cxn>
              <a:cxn ang="0">
                <a:pos x="1091" y="1192"/>
              </a:cxn>
              <a:cxn ang="0">
                <a:pos x="1084" y="1226"/>
              </a:cxn>
              <a:cxn ang="0">
                <a:pos x="1070" y="1280"/>
              </a:cxn>
              <a:cxn ang="0">
                <a:pos x="1057" y="1328"/>
              </a:cxn>
              <a:cxn ang="0">
                <a:pos x="1043" y="1361"/>
              </a:cxn>
              <a:cxn ang="0">
                <a:pos x="1023" y="1409"/>
              </a:cxn>
              <a:cxn ang="0">
                <a:pos x="1009" y="1443"/>
              </a:cxn>
              <a:cxn ang="0">
                <a:pos x="982" y="1490"/>
              </a:cxn>
              <a:cxn ang="0">
                <a:pos x="955" y="1531"/>
              </a:cxn>
              <a:cxn ang="0">
                <a:pos x="935" y="1565"/>
              </a:cxn>
              <a:cxn ang="0">
                <a:pos x="908" y="1605"/>
              </a:cxn>
              <a:cxn ang="0">
                <a:pos x="874" y="1646"/>
              </a:cxn>
              <a:cxn ang="0">
                <a:pos x="854" y="1673"/>
              </a:cxn>
              <a:cxn ang="0">
                <a:pos x="813" y="1707"/>
              </a:cxn>
              <a:cxn ang="0">
                <a:pos x="779" y="1747"/>
              </a:cxn>
              <a:cxn ang="0">
                <a:pos x="752" y="1768"/>
              </a:cxn>
              <a:cxn ang="0">
                <a:pos x="711" y="1802"/>
              </a:cxn>
              <a:cxn ang="0">
                <a:pos x="684" y="1822"/>
              </a:cxn>
              <a:cxn ang="0">
                <a:pos x="637" y="1849"/>
              </a:cxn>
              <a:cxn ang="0">
                <a:pos x="596" y="1876"/>
              </a:cxn>
              <a:cxn ang="0">
                <a:pos x="562" y="1896"/>
              </a:cxn>
              <a:cxn ang="0">
                <a:pos x="515" y="1917"/>
              </a:cxn>
              <a:cxn ang="0">
                <a:pos x="0" y="7"/>
              </a:cxn>
            </a:cxnLst>
            <a:rect l="0" t="0" r="r" b="b"/>
            <a:pathLst>
              <a:path w="1111" h="1917">
                <a:moveTo>
                  <a:pt x="0" y="7"/>
                </a:moveTo>
                <a:lnTo>
                  <a:pt x="21" y="0"/>
                </a:lnTo>
                <a:lnTo>
                  <a:pt x="55" y="0"/>
                </a:lnTo>
                <a:lnTo>
                  <a:pt x="75" y="0"/>
                </a:lnTo>
                <a:lnTo>
                  <a:pt x="88" y="0"/>
                </a:lnTo>
                <a:lnTo>
                  <a:pt x="122" y="0"/>
                </a:lnTo>
                <a:lnTo>
                  <a:pt x="143" y="0"/>
                </a:lnTo>
                <a:lnTo>
                  <a:pt x="156" y="0"/>
                </a:lnTo>
                <a:lnTo>
                  <a:pt x="197" y="0"/>
                </a:lnTo>
                <a:lnTo>
                  <a:pt x="210" y="7"/>
                </a:lnTo>
                <a:lnTo>
                  <a:pt x="231" y="7"/>
                </a:lnTo>
                <a:lnTo>
                  <a:pt x="244" y="7"/>
                </a:lnTo>
                <a:lnTo>
                  <a:pt x="278" y="14"/>
                </a:lnTo>
                <a:lnTo>
                  <a:pt x="298" y="14"/>
                </a:lnTo>
                <a:lnTo>
                  <a:pt x="319" y="21"/>
                </a:lnTo>
                <a:lnTo>
                  <a:pt x="352" y="28"/>
                </a:lnTo>
                <a:lnTo>
                  <a:pt x="366" y="34"/>
                </a:lnTo>
                <a:lnTo>
                  <a:pt x="386" y="34"/>
                </a:lnTo>
                <a:lnTo>
                  <a:pt x="413" y="48"/>
                </a:lnTo>
                <a:lnTo>
                  <a:pt x="434" y="55"/>
                </a:lnTo>
                <a:lnTo>
                  <a:pt x="447" y="61"/>
                </a:lnTo>
                <a:lnTo>
                  <a:pt x="481" y="75"/>
                </a:lnTo>
                <a:lnTo>
                  <a:pt x="501" y="82"/>
                </a:lnTo>
                <a:lnTo>
                  <a:pt x="515" y="88"/>
                </a:lnTo>
                <a:lnTo>
                  <a:pt x="549" y="102"/>
                </a:lnTo>
                <a:lnTo>
                  <a:pt x="562" y="109"/>
                </a:lnTo>
                <a:lnTo>
                  <a:pt x="576" y="116"/>
                </a:lnTo>
                <a:lnTo>
                  <a:pt x="610" y="136"/>
                </a:lnTo>
                <a:lnTo>
                  <a:pt x="623" y="143"/>
                </a:lnTo>
                <a:lnTo>
                  <a:pt x="637" y="149"/>
                </a:lnTo>
                <a:lnTo>
                  <a:pt x="671" y="170"/>
                </a:lnTo>
                <a:lnTo>
                  <a:pt x="684" y="183"/>
                </a:lnTo>
                <a:lnTo>
                  <a:pt x="698" y="190"/>
                </a:lnTo>
                <a:lnTo>
                  <a:pt x="711" y="204"/>
                </a:lnTo>
                <a:lnTo>
                  <a:pt x="738" y="224"/>
                </a:lnTo>
                <a:lnTo>
                  <a:pt x="752" y="231"/>
                </a:lnTo>
                <a:lnTo>
                  <a:pt x="766" y="244"/>
                </a:lnTo>
                <a:lnTo>
                  <a:pt x="793" y="271"/>
                </a:lnTo>
                <a:lnTo>
                  <a:pt x="806" y="278"/>
                </a:lnTo>
                <a:lnTo>
                  <a:pt x="813" y="292"/>
                </a:lnTo>
                <a:lnTo>
                  <a:pt x="840" y="319"/>
                </a:lnTo>
                <a:lnTo>
                  <a:pt x="854" y="332"/>
                </a:lnTo>
                <a:lnTo>
                  <a:pt x="860" y="346"/>
                </a:lnTo>
                <a:lnTo>
                  <a:pt x="887" y="373"/>
                </a:lnTo>
                <a:lnTo>
                  <a:pt x="894" y="386"/>
                </a:lnTo>
                <a:lnTo>
                  <a:pt x="908" y="400"/>
                </a:lnTo>
                <a:lnTo>
                  <a:pt x="928" y="427"/>
                </a:lnTo>
                <a:lnTo>
                  <a:pt x="935" y="441"/>
                </a:lnTo>
                <a:lnTo>
                  <a:pt x="948" y="454"/>
                </a:lnTo>
                <a:lnTo>
                  <a:pt x="969" y="488"/>
                </a:lnTo>
                <a:lnTo>
                  <a:pt x="975" y="502"/>
                </a:lnTo>
                <a:lnTo>
                  <a:pt x="982" y="515"/>
                </a:lnTo>
                <a:lnTo>
                  <a:pt x="989" y="529"/>
                </a:lnTo>
                <a:lnTo>
                  <a:pt x="1009" y="562"/>
                </a:lnTo>
                <a:lnTo>
                  <a:pt x="1016" y="576"/>
                </a:lnTo>
                <a:lnTo>
                  <a:pt x="1023" y="596"/>
                </a:lnTo>
                <a:lnTo>
                  <a:pt x="1036" y="623"/>
                </a:lnTo>
                <a:lnTo>
                  <a:pt x="1043" y="644"/>
                </a:lnTo>
                <a:lnTo>
                  <a:pt x="1050" y="657"/>
                </a:lnTo>
                <a:lnTo>
                  <a:pt x="1063" y="691"/>
                </a:lnTo>
                <a:lnTo>
                  <a:pt x="1063" y="705"/>
                </a:lnTo>
                <a:lnTo>
                  <a:pt x="1070" y="725"/>
                </a:lnTo>
                <a:lnTo>
                  <a:pt x="1077" y="759"/>
                </a:lnTo>
                <a:lnTo>
                  <a:pt x="1084" y="772"/>
                </a:lnTo>
                <a:lnTo>
                  <a:pt x="1091" y="793"/>
                </a:lnTo>
                <a:lnTo>
                  <a:pt x="1097" y="827"/>
                </a:lnTo>
                <a:lnTo>
                  <a:pt x="1097" y="847"/>
                </a:lnTo>
                <a:lnTo>
                  <a:pt x="1097" y="860"/>
                </a:lnTo>
                <a:lnTo>
                  <a:pt x="1104" y="894"/>
                </a:lnTo>
                <a:lnTo>
                  <a:pt x="1104" y="915"/>
                </a:lnTo>
                <a:lnTo>
                  <a:pt x="1104" y="928"/>
                </a:lnTo>
                <a:lnTo>
                  <a:pt x="1111" y="969"/>
                </a:lnTo>
                <a:lnTo>
                  <a:pt x="1111" y="982"/>
                </a:lnTo>
                <a:lnTo>
                  <a:pt x="1111" y="1003"/>
                </a:lnTo>
                <a:lnTo>
                  <a:pt x="1111" y="1016"/>
                </a:lnTo>
                <a:lnTo>
                  <a:pt x="1111" y="1050"/>
                </a:lnTo>
                <a:lnTo>
                  <a:pt x="1104" y="1070"/>
                </a:lnTo>
                <a:lnTo>
                  <a:pt x="1104" y="1091"/>
                </a:lnTo>
                <a:lnTo>
                  <a:pt x="1104" y="1124"/>
                </a:lnTo>
                <a:lnTo>
                  <a:pt x="1097" y="1138"/>
                </a:lnTo>
                <a:lnTo>
                  <a:pt x="1097" y="1158"/>
                </a:lnTo>
                <a:lnTo>
                  <a:pt x="1091" y="1192"/>
                </a:lnTo>
                <a:lnTo>
                  <a:pt x="1091" y="1212"/>
                </a:lnTo>
                <a:lnTo>
                  <a:pt x="1084" y="1226"/>
                </a:lnTo>
                <a:lnTo>
                  <a:pt x="1077" y="1260"/>
                </a:lnTo>
                <a:lnTo>
                  <a:pt x="1070" y="1280"/>
                </a:lnTo>
                <a:lnTo>
                  <a:pt x="1063" y="1294"/>
                </a:lnTo>
                <a:lnTo>
                  <a:pt x="1057" y="1328"/>
                </a:lnTo>
                <a:lnTo>
                  <a:pt x="1050" y="1341"/>
                </a:lnTo>
                <a:lnTo>
                  <a:pt x="1043" y="1361"/>
                </a:lnTo>
                <a:lnTo>
                  <a:pt x="1030" y="1395"/>
                </a:lnTo>
                <a:lnTo>
                  <a:pt x="1023" y="1409"/>
                </a:lnTo>
                <a:lnTo>
                  <a:pt x="1016" y="1422"/>
                </a:lnTo>
                <a:lnTo>
                  <a:pt x="1009" y="1443"/>
                </a:lnTo>
                <a:lnTo>
                  <a:pt x="989" y="1470"/>
                </a:lnTo>
                <a:lnTo>
                  <a:pt x="982" y="1490"/>
                </a:lnTo>
                <a:lnTo>
                  <a:pt x="975" y="1504"/>
                </a:lnTo>
                <a:lnTo>
                  <a:pt x="955" y="1531"/>
                </a:lnTo>
                <a:lnTo>
                  <a:pt x="948" y="1544"/>
                </a:lnTo>
                <a:lnTo>
                  <a:pt x="935" y="1565"/>
                </a:lnTo>
                <a:lnTo>
                  <a:pt x="914" y="1592"/>
                </a:lnTo>
                <a:lnTo>
                  <a:pt x="908" y="1605"/>
                </a:lnTo>
                <a:lnTo>
                  <a:pt x="894" y="1619"/>
                </a:lnTo>
                <a:lnTo>
                  <a:pt x="874" y="1646"/>
                </a:lnTo>
                <a:lnTo>
                  <a:pt x="860" y="1659"/>
                </a:lnTo>
                <a:lnTo>
                  <a:pt x="854" y="1673"/>
                </a:lnTo>
                <a:lnTo>
                  <a:pt x="826" y="1700"/>
                </a:lnTo>
                <a:lnTo>
                  <a:pt x="813" y="1707"/>
                </a:lnTo>
                <a:lnTo>
                  <a:pt x="806" y="1720"/>
                </a:lnTo>
                <a:lnTo>
                  <a:pt x="779" y="1747"/>
                </a:lnTo>
                <a:lnTo>
                  <a:pt x="766" y="1754"/>
                </a:lnTo>
                <a:lnTo>
                  <a:pt x="752" y="1768"/>
                </a:lnTo>
                <a:lnTo>
                  <a:pt x="725" y="1788"/>
                </a:lnTo>
                <a:lnTo>
                  <a:pt x="711" y="1802"/>
                </a:lnTo>
                <a:lnTo>
                  <a:pt x="698" y="1808"/>
                </a:lnTo>
                <a:lnTo>
                  <a:pt x="684" y="1822"/>
                </a:lnTo>
                <a:lnTo>
                  <a:pt x="650" y="1842"/>
                </a:lnTo>
                <a:lnTo>
                  <a:pt x="637" y="1849"/>
                </a:lnTo>
                <a:lnTo>
                  <a:pt x="623" y="1863"/>
                </a:lnTo>
                <a:lnTo>
                  <a:pt x="596" y="1876"/>
                </a:lnTo>
                <a:lnTo>
                  <a:pt x="576" y="1883"/>
                </a:lnTo>
                <a:lnTo>
                  <a:pt x="562" y="1896"/>
                </a:lnTo>
                <a:lnTo>
                  <a:pt x="529" y="1910"/>
                </a:lnTo>
                <a:lnTo>
                  <a:pt x="515" y="1917"/>
                </a:lnTo>
                <a:lnTo>
                  <a:pt x="109" y="1003"/>
                </a:lnTo>
                <a:lnTo>
                  <a:pt x="0" y="7"/>
                </a:lnTo>
                <a:close/>
              </a:path>
            </a:pathLst>
          </a:custGeom>
          <a:solidFill>
            <a:srgbClr val="7B7B79"/>
          </a:solidFill>
          <a:ln w="57150" cmpd="sng">
            <a:noFill/>
            <a:round/>
            <a:headEnd/>
            <a:tailEnd/>
          </a:ln>
          <a:effectLst/>
        </p:spPr>
        <p:txBody>
          <a:bodyPr/>
          <a:lstStyle/>
          <a:p>
            <a:endParaRPr lang="en-US"/>
          </a:p>
        </p:txBody>
      </p:sp>
      <p:sp>
        <p:nvSpPr>
          <p:cNvPr id="1716233" name="Freeform 9"/>
          <p:cNvSpPr>
            <a:spLocks/>
          </p:cNvSpPr>
          <p:nvPr/>
        </p:nvSpPr>
        <p:spPr bwMode="auto">
          <a:xfrm>
            <a:off x="6772275" y="3770313"/>
            <a:ext cx="908050" cy="1477962"/>
          </a:xfrm>
          <a:custGeom>
            <a:avLst/>
            <a:gdLst/>
            <a:ahLst/>
            <a:cxnLst>
              <a:cxn ang="0">
                <a:pos x="616" y="914"/>
              </a:cxn>
              <a:cxn ang="0">
                <a:pos x="602" y="920"/>
              </a:cxn>
              <a:cxn ang="0">
                <a:pos x="569" y="934"/>
              </a:cxn>
              <a:cxn ang="0">
                <a:pos x="548" y="941"/>
              </a:cxn>
              <a:cxn ang="0">
                <a:pos x="535" y="948"/>
              </a:cxn>
              <a:cxn ang="0">
                <a:pos x="501" y="954"/>
              </a:cxn>
              <a:cxn ang="0">
                <a:pos x="487" y="961"/>
              </a:cxn>
              <a:cxn ang="0">
                <a:pos x="467" y="968"/>
              </a:cxn>
              <a:cxn ang="0">
                <a:pos x="433" y="975"/>
              </a:cxn>
              <a:cxn ang="0">
                <a:pos x="420" y="981"/>
              </a:cxn>
              <a:cxn ang="0">
                <a:pos x="399" y="981"/>
              </a:cxn>
              <a:cxn ang="0">
                <a:pos x="365" y="988"/>
              </a:cxn>
              <a:cxn ang="0">
                <a:pos x="345" y="988"/>
              </a:cxn>
              <a:cxn ang="0">
                <a:pos x="332" y="995"/>
              </a:cxn>
              <a:cxn ang="0">
                <a:pos x="298" y="995"/>
              </a:cxn>
              <a:cxn ang="0">
                <a:pos x="277" y="995"/>
              </a:cxn>
              <a:cxn ang="0">
                <a:pos x="257" y="1002"/>
              </a:cxn>
              <a:cxn ang="0">
                <a:pos x="223" y="1002"/>
              </a:cxn>
              <a:cxn ang="0">
                <a:pos x="210" y="1002"/>
              </a:cxn>
              <a:cxn ang="0">
                <a:pos x="189" y="1002"/>
              </a:cxn>
              <a:cxn ang="0">
                <a:pos x="156" y="1002"/>
              </a:cxn>
              <a:cxn ang="0">
                <a:pos x="135" y="995"/>
              </a:cxn>
              <a:cxn ang="0">
                <a:pos x="122" y="995"/>
              </a:cxn>
              <a:cxn ang="0">
                <a:pos x="88" y="995"/>
              </a:cxn>
              <a:cxn ang="0">
                <a:pos x="68" y="988"/>
              </a:cxn>
              <a:cxn ang="0">
                <a:pos x="54" y="988"/>
              </a:cxn>
              <a:cxn ang="0">
                <a:pos x="20" y="981"/>
              </a:cxn>
              <a:cxn ang="0">
                <a:pos x="0" y="981"/>
              </a:cxn>
              <a:cxn ang="0">
                <a:pos x="210" y="0"/>
              </a:cxn>
              <a:cxn ang="0">
                <a:pos x="616" y="914"/>
              </a:cxn>
            </a:cxnLst>
            <a:rect l="0" t="0" r="r" b="b"/>
            <a:pathLst>
              <a:path w="616" h="1002">
                <a:moveTo>
                  <a:pt x="616" y="914"/>
                </a:moveTo>
                <a:lnTo>
                  <a:pt x="602" y="920"/>
                </a:lnTo>
                <a:lnTo>
                  <a:pt x="569" y="934"/>
                </a:lnTo>
                <a:lnTo>
                  <a:pt x="548" y="941"/>
                </a:lnTo>
                <a:lnTo>
                  <a:pt x="535" y="948"/>
                </a:lnTo>
                <a:lnTo>
                  <a:pt x="501" y="954"/>
                </a:lnTo>
                <a:lnTo>
                  <a:pt x="487" y="961"/>
                </a:lnTo>
                <a:lnTo>
                  <a:pt x="467" y="968"/>
                </a:lnTo>
                <a:lnTo>
                  <a:pt x="433" y="975"/>
                </a:lnTo>
                <a:lnTo>
                  <a:pt x="420" y="981"/>
                </a:lnTo>
                <a:lnTo>
                  <a:pt x="399" y="981"/>
                </a:lnTo>
                <a:lnTo>
                  <a:pt x="365" y="988"/>
                </a:lnTo>
                <a:lnTo>
                  <a:pt x="345" y="988"/>
                </a:lnTo>
                <a:lnTo>
                  <a:pt x="332" y="995"/>
                </a:lnTo>
                <a:lnTo>
                  <a:pt x="298" y="995"/>
                </a:lnTo>
                <a:lnTo>
                  <a:pt x="277" y="995"/>
                </a:lnTo>
                <a:lnTo>
                  <a:pt x="257" y="1002"/>
                </a:lnTo>
                <a:lnTo>
                  <a:pt x="223" y="1002"/>
                </a:lnTo>
                <a:lnTo>
                  <a:pt x="210" y="1002"/>
                </a:lnTo>
                <a:lnTo>
                  <a:pt x="189" y="1002"/>
                </a:lnTo>
                <a:lnTo>
                  <a:pt x="156" y="1002"/>
                </a:lnTo>
                <a:lnTo>
                  <a:pt x="135" y="995"/>
                </a:lnTo>
                <a:lnTo>
                  <a:pt x="122" y="995"/>
                </a:lnTo>
                <a:lnTo>
                  <a:pt x="88" y="995"/>
                </a:lnTo>
                <a:lnTo>
                  <a:pt x="68" y="988"/>
                </a:lnTo>
                <a:lnTo>
                  <a:pt x="54" y="988"/>
                </a:lnTo>
                <a:lnTo>
                  <a:pt x="20" y="981"/>
                </a:lnTo>
                <a:lnTo>
                  <a:pt x="0" y="981"/>
                </a:lnTo>
                <a:lnTo>
                  <a:pt x="210" y="0"/>
                </a:lnTo>
                <a:lnTo>
                  <a:pt x="616" y="914"/>
                </a:lnTo>
                <a:close/>
              </a:path>
            </a:pathLst>
          </a:custGeom>
          <a:solidFill>
            <a:schemeClr val="hlink"/>
          </a:solidFill>
          <a:ln w="76200" cmpd="sng">
            <a:noFill/>
            <a:round/>
            <a:headEnd/>
            <a:tailEnd/>
          </a:ln>
          <a:effectLst/>
        </p:spPr>
        <p:txBody>
          <a:bodyPr/>
          <a:lstStyle/>
          <a:p>
            <a:endParaRPr lang="en-US"/>
          </a:p>
        </p:txBody>
      </p:sp>
      <p:sp>
        <p:nvSpPr>
          <p:cNvPr id="1716234" name="Freeform 10"/>
          <p:cNvSpPr>
            <a:spLocks/>
          </p:cNvSpPr>
          <p:nvPr/>
        </p:nvSpPr>
        <p:spPr bwMode="auto">
          <a:xfrm>
            <a:off x="5340350" y="2911475"/>
            <a:ext cx="1477963" cy="2185988"/>
          </a:xfrm>
          <a:custGeom>
            <a:avLst/>
            <a:gdLst/>
            <a:ahLst/>
            <a:cxnLst>
              <a:cxn ang="0">
                <a:pos x="772" y="1476"/>
              </a:cxn>
              <a:cxn ang="0">
                <a:pos x="724" y="1462"/>
              </a:cxn>
              <a:cxn ang="0">
                <a:pos x="677" y="1449"/>
              </a:cxn>
              <a:cxn ang="0">
                <a:pos x="643" y="1435"/>
              </a:cxn>
              <a:cxn ang="0">
                <a:pos x="595" y="1415"/>
              </a:cxn>
              <a:cxn ang="0">
                <a:pos x="548" y="1394"/>
              </a:cxn>
              <a:cxn ang="0">
                <a:pos x="514" y="1374"/>
              </a:cxn>
              <a:cxn ang="0">
                <a:pos x="467" y="1347"/>
              </a:cxn>
              <a:cxn ang="0">
                <a:pos x="426" y="1320"/>
              </a:cxn>
              <a:cxn ang="0">
                <a:pos x="399" y="1300"/>
              </a:cxn>
              <a:cxn ang="0">
                <a:pos x="358" y="1266"/>
              </a:cxn>
              <a:cxn ang="0">
                <a:pos x="318" y="1232"/>
              </a:cxn>
              <a:cxn ang="0">
                <a:pos x="291" y="1205"/>
              </a:cxn>
              <a:cxn ang="0">
                <a:pos x="257" y="1171"/>
              </a:cxn>
              <a:cxn ang="0">
                <a:pos x="223" y="1130"/>
              </a:cxn>
              <a:cxn ang="0">
                <a:pos x="203" y="1103"/>
              </a:cxn>
              <a:cxn ang="0">
                <a:pos x="169" y="1063"/>
              </a:cxn>
              <a:cxn ang="0">
                <a:pos x="142" y="1015"/>
              </a:cxn>
              <a:cxn ang="0">
                <a:pos x="122" y="988"/>
              </a:cxn>
              <a:cxn ang="0">
                <a:pos x="101" y="941"/>
              </a:cxn>
              <a:cxn ang="0">
                <a:pos x="81" y="893"/>
              </a:cxn>
              <a:cxn ang="0">
                <a:pos x="67" y="859"/>
              </a:cxn>
              <a:cxn ang="0">
                <a:pos x="47" y="805"/>
              </a:cxn>
              <a:cxn ang="0">
                <a:pos x="33" y="758"/>
              </a:cxn>
              <a:cxn ang="0">
                <a:pos x="27" y="724"/>
              </a:cxn>
              <a:cxn ang="0">
                <a:pos x="13" y="670"/>
              </a:cxn>
              <a:cxn ang="0">
                <a:pos x="6" y="622"/>
              </a:cxn>
              <a:cxn ang="0">
                <a:pos x="0" y="589"/>
              </a:cxn>
              <a:cxn ang="0">
                <a:pos x="0" y="534"/>
              </a:cxn>
              <a:cxn ang="0">
                <a:pos x="0" y="480"/>
              </a:cxn>
              <a:cxn ang="0">
                <a:pos x="0" y="446"/>
              </a:cxn>
              <a:cxn ang="0">
                <a:pos x="6" y="392"/>
              </a:cxn>
              <a:cxn ang="0">
                <a:pos x="13" y="345"/>
              </a:cxn>
              <a:cxn ang="0">
                <a:pos x="13" y="311"/>
              </a:cxn>
              <a:cxn ang="0">
                <a:pos x="27" y="257"/>
              </a:cxn>
              <a:cxn ang="0">
                <a:pos x="40" y="203"/>
              </a:cxn>
              <a:cxn ang="0">
                <a:pos x="54" y="176"/>
              </a:cxn>
              <a:cxn ang="0">
                <a:pos x="74" y="121"/>
              </a:cxn>
              <a:cxn ang="0">
                <a:pos x="94" y="74"/>
              </a:cxn>
              <a:cxn ang="0">
                <a:pos x="108" y="47"/>
              </a:cxn>
              <a:cxn ang="0">
                <a:pos x="135" y="0"/>
              </a:cxn>
              <a:cxn ang="0">
                <a:pos x="792" y="1482"/>
              </a:cxn>
            </a:cxnLst>
            <a:rect l="0" t="0" r="r" b="b"/>
            <a:pathLst>
              <a:path w="1002" h="1482">
                <a:moveTo>
                  <a:pt x="792" y="1482"/>
                </a:moveTo>
                <a:lnTo>
                  <a:pt x="772" y="1476"/>
                </a:lnTo>
                <a:lnTo>
                  <a:pt x="738" y="1469"/>
                </a:lnTo>
                <a:lnTo>
                  <a:pt x="724" y="1462"/>
                </a:lnTo>
                <a:lnTo>
                  <a:pt x="704" y="1455"/>
                </a:lnTo>
                <a:lnTo>
                  <a:pt x="677" y="1449"/>
                </a:lnTo>
                <a:lnTo>
                  <a:pt x="656" y="1442"/>
                </a:lnTo>
                <a:lnTo>
                  <a:pt x="643" y="1435"/>
                </a:lnTo>
                <a:lnTo>
                  <a:pt x="609" y="1421"/>
                </a:lnTo>
                <a:lnTo>
                  <a:pt x="595" y="1415"/>
                </a:lnTo>
                <a:lnTo>
                  <a:pt x="575" y="1408"/>
                </a:lnTo>
                <a:lnTo>
                  <a:pt x="548" y="1394"/>
                </a:lnTo>
                <a:lnTo>
                  <a:pt x="528" y="1381"/>
                </a:lnTo>
                <a:lnTo>
                  <a:pt x="514" y="1374"/>
                </a:lnTo>
                <a:lnTo>
                  <a:pt x="487" y="1361"/>
                </a:lnTo>
                <a:lnTo>
                  <a:pt x="467" y="1347"/>
                </a:lnTo>
                <a:lnTo>
                  <a:pt x="453" y="1340"/>
                </a:lnTo>
                <a:lnTo>
                  <a:pt x="426" y="1320"/>
                </a:lnTo>
                <a:lnTo>
                  <a:pt x="413" y="1306"/>
                </a:lnTo>
                <a:lnTo>
                  <a:pt x="399" y="1300"/>
                </a:lnTo>
                <a:lnTo>
                  <a:pt x="372" y="1279"/>
                </a:lnTo>
                <a:lnTo>
                  <a:pt x="358" y="1266"/>
                </a:lnTo>
                <a:lnTo>
                  <a:pt x="345" y="1252"/>
                </a:lnTo>
                <a:lnTo>
                  <a:pt x="318" y="1232"/>
                </a:lnTo>
                <a:lnTo>
                  <a:pt x="304" y="1218"/>
                </a:lnTo>
                <a:lnTo>
                  <a:pt x="291" y="1205"/>
                </a:lnTo>
                <a:lnTo>
                  <a:pt x="270" y="1184"/>
                </a:lnTo>
                <a:lnTo>
                  <a:pt x="257" y="1171"/>
                </a:lnTo>
                <a:lnTo>
                  <a:pt x="243" y="1157"/>
                </a:lnTo>
                <a:lnTo>
                  <a:pt x="223" y="1130"/>
                </a:lnTo>
                <a:lnTo>
                  <a:pt x="210" y="1117"/>
                </a:lnTo>
                <a:lnTo>
                  <a:pt x="203" y="1103"/>
                </a:lnTo>
                <a:lnTo>
                  <a:pt x="182" y="1076"/>
                </a:lnTo>
                <a:lnTo>
                  <a:pt x="169" y="1063"/>
                </a:lnTo>
                <a:lnTo>
                  <a:pt x="162" y="1042"/>
                </a:lnTo>
                <a:lnTo>
                  <a:pt x="142" y="1015"/>
                </a:lnTo>
                <a:lnTo>
                  <a:pt x="135" y="1002"/>
                </a:lnTo>
                <a:lnTo>
                  <a:pt x="122" y="988"/>
                </a:lnTo>
                <a:lnTo>
                  <a:pt x="108" y="954"/>
                </a:lnTo>
                <a:lnTo>
                  <a:pt x="101" y="941"/>
                </a:lnTo>
                <a:lnTo>
                  <a:pt x="94" y="920"/>
                </a:lnTo>
                <a:lnTo>
                  <a:pt x="81" y="893"/>
                </a:lnTo>
                <a:lnTo>
                  <a:pt x="74" y="873"/>
                </a:lnTo>
                <a:lnTo>
                  <a:pt x="67" y="859"/>
                </a:lnTo>
                <a:lnTo>
                  <a:pt x="54" y="826"/>
                </a:lnTo>
                <a:lnTo>
                  <a:pt x="47" y="805"/>
                </a:lnTo>
                <a:lnTo>
                  <a:pt x="40" y="792"/>
                </a:lnTo>
                <a:lnTo>
                  <a:pt x="33" y="758"/>
                </a:lnTo>
                <a:lnTo>
                  <a:pt x="27" y="744"/>
                </a:lnTo>
                <a:lnTo>
                  <a:pt x="27" y="724"/>
                </a:lnTo>
                <a:lnTo>
                  <a:pt x="13" y="690"/>
                </a:lnTo>
                <a:lnTo>
                  <a:pt x="13" y="670"/>
                </a:lnTo>
                <a:lnTo>
                  <a:pt x="13" y="656"/>
                </a:lnTo>
                <a:lnTo>
                  <a:pt x="6" y="622"/>
                </a:lnTo>
                <a:lnTo>
                  <a:pt x="6" y="602"/>
                </a:lnTo>
                <a:lnTo>
                  <a:pt x="0" y="589"/>
                </a:lnTo>
                <a:lnTo>
                  <a:pt x="0" y="548"/>
                </a:lnTo>
                <a:lnTo>
                  <a:pt x="0" y="534"/>
                </a:lnTo>
                <a:lnTo>
                  <a:pt x="0" y="514"/>
                </a:lnTo>
                <a:lnTo>
                  <a:pt x="0" y="480"/>
                </a:lnTo>
                <a:lnTo>
                  <a:pt x="0" y="467"/>
                </a:lnTo>
                <a:lnTo>
                  <a:pt x="0" y="446"/>
                </a:lnTo>
                <a:lnTo>
                  <a:pt x="0" y="413"/>
                </a:lnTo>
                <a:lnTo>
                  <a:pt x="6" y="392"/>
                </a:lnTo>
                <a:lnTo>
                  <a:pt x="6" y="379"/>
                </a:lnTo>
                <a:lnTo>
                  <a:pt x="13" y="345"/>
                </a:lnTo>
                <a:lnTo>
                  <a:pt x="13" y="325"/>
                </a:lnTo>
                <a:lnTo>
                  <a:pt x="13" y="311"/>
                </a:lnTo>
                <a:lnTo>
                  <a:pt x="27" y="270"/>
                </a:lnTo>
                <a:lnTo>
                  <a:pt x="27" y="257"/>
                </a:lnTo>
                <a:lnTo>
                  <a:pt x="33" y="237"/>
                </a:lnTo>
                <a:lnTo>
                  <a:pt x="40" y="203"/>
                </a:lnTo>
                <a:lnTo>
                  <a:pt x="47" y="189"/>
                </a:lnTo>
                <a:lnTo>
                  <a:pt x="54" y="176"/>
                </a:lnTo>
                <a:lnTo>
                  <a:pt x="67" y="142"/>
                </a:lnTo>
                <a:lnTo>
                  <a:pt x="74" y="121"/>
                </a:lnTo>
                <a:lnTo>
                  <a:pt x="81" y="108"/>
                </a:lnTo>
                <a:lnTo>
                  <a:pt x="94" y="74"/>
                </a:lnTo>
                <a:lnTo>
                  <a:pt x="101" y="60"/>
                </a:lnTo>
                <a:lnTo>
                  <a:pt x="108" y="47"/>
                </a:lnTo>
                <a:lnTo>
                  <a:pt x="122" y="13"/>
                </a:lnTo>
                <a:lnTo>
                  <a:pt x="135" y="0"/>
                </a:lnTo>
                <a:lnTo>
                  <a:pt x="1002" y="501"/>
                </a:lnTo>
                <a:lnTo>
                  <a:pt x="792" y="1482"/>
                </a:lnTo>
                <a:close/>
              </a:path>
            </a:pathLst>
          </a:custGeom>
          <a:solidFill>
            <a:schemeClr val="accent1"/>
          </a:solidFill>
          <a:ln w="57150" cmpd="sng">
            <a:noFill/>
            <a:round/>
            <a:headEnd/>
            <a:tailEnd/>
          </a:ln>
        </p:spPr>
        <p:txBody>
          <a:bodyPr/>
          <a:lstStyle/>
          <a:p>
            <a:endParaRPr lang="en-US"/>
          </a:p>
        </p:txBody>
      </p:sp>
      <p:sp>
        <p:nvSpPr>
          <p:cNvPr id="1716235" name="Rectangle 11"/>
          <p:cNvSpPr>
            <a:spLocks noChangeArrowheads="1"/>
          </p:cNvSpPr>
          <p:nvPr/>
        </p:nvSpPr>
        <p:spPr bwMode="auto">
          <a:xfrm>
            <a:off x="2051050" y="3997325"/>
            <a:ext cx="1588" cy="487363"/>
          </a:xfrm>
          <a:prstGeom prst="rect">
            <a:avLst/>
          </a:prstGeom>
          <a:noFill/>
          <a:ln w="9525">
            <a:noFill/>
            <a:miter lim="800000"/>
            <a:headEnd/>
            <a:tailEnd/>
          </a:ln>
        </p:spPr>
        <p:txBody>
          <a:bodyPr wrap="none" lIns="0" tIns="0" rIns="0" bIns="0">
            <a:spAutoFit/>
          </a:bodyPr>
          <a:lstStyle/>
          <a:p>
            <a:endParaRPr lang="en-US" sz="3200">
              <a:solidFill>
                <a:schemeClr val="bg1"/>
              </a:solidFill>
            </a:endParaRPr>
          </a:p>
        </p:txBody>
      </p:sp>
      <p:sp>
        <p:nvSpPr>
          <p:cNvPr id="1716236" name="Rectangle 12"/>
          <p:cNvSpPr>
            <a:spLocks noChangeArrowheads="1"/>
          </p:cNvSpPr>
          <p:nvPr/>
        </p:nvSpPr>
        <p:spPr bwMode="auto">
          <a:xfrm>
            <a:off x="6178550" y="1538288"/>
            <a:ext cx="1735138" cy="365125"/>
          </a:xfrm>
          <a:prstGeom prst="rect">
            <a:avLst/>
          </a:prstGeom>
          <a:noFill/>
          <a:ln w="9525">
            <a:noFill/>
            <a:miter lim="800000"/>
            <a:headEnd/>
            <a:tailEnd/>
          </a:ln>
        </p:spPr>
        <p:txBody>
          <a:bodyPr wrap="none" lIns="0" tIns="0" rIns="0" bIns="0">
            <a:spAutoFit/>
          </a:bodyPr>
          <a:lstStyle/>
          <a:p>
            <a:pPr algn="ctr"/>
            <a:r>
              <a:rPr lang="en-US" sz="2400"/>
              <a:t>IT future state</a:t>
            </a:r>
            <a:endParaRPr lang="en-US" sz="2400">
              <a:solidFill>
                <a:schemeClr val="bg2"/>
              </a:solidFill>
            </a:endParaRPr>
          </a:p>
        </p:txBody>
      </p:sp>
      <p:sp>
        <p:nvSpPr>
          <p:cNvPr id="1716237" name="Rectangle 13"/>
          <p:cNvSpPr>
            <a:spLocks noChangeArrowheads="1"/>
          </p:cNvSpPr>
          <p:nvPr/>
        </p:nvSpPr>
        <p:spPr bwMode="auto">
          <a:xfrm>
            <a:off x="4586288" y="1920875"/>
            <a:ext cx="1643062" cy="882650"/>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latin typeface="Futura Hv" pitchFamily="34" charset="0"/>
              </a:rPr>
              <a:t>Application</a:t>
            </a:r>
            <a:br>
              <a:rPr lang="en-US">
                <a:latin typeface="Futura Hv" pitchFamily="34" charset="0"/>
              </a:rPr>
            </a:br>
            <a:r>
              <a:rPr lang="en-US">
                <a:latin typeface="Futura Hv" pitchFamily="34" charset="0"/>
              </a:rPr>
              <a:t>maintenance </a:t>
            </a:r>
            <a:br>
              <a:rPr lang="en-US">
                <a:latin typeface="Futura Hv" pitchFamily="34" charset="0"/>
              </a:rPr>
            </a:br>
            <a:r>
              <a:rPr lang="en-US">
                <a:latin typeface="Futura Hv" pitchFamily="34" charset="0"/>
              </a:rPr>
              <a:t>15%</a:t>
            </a:r>
            <a:br>
              <a:rPr lang="en-US">
                <a:latin typeface="Futura Hv" pitchFamily="34" charset="0"/>
              </a:rPr>
            </a:br>
            <a:endParaRPr lang="en-US">
              <a:latin typeface="Futura Hv" pitchFamily="34" charset="0"/>
            </a:endParaRPr>
          </a:p>
        </p:txBody>
      </p:sp>
      <p:sp>
        <p:nvSpPr>
          <p:cNvPr id="1716238" name="Rectangle 14"/>
          <p:cNvSpPr>
            <a:spLocks noChangeArrowheads="1"/>
          </p:cNvSpPr>
          <p:nvPr/>
        </p:nvSpPr>
        <p:spPr bwMode="auto">
          <a:xfrm>
            <a:off x="7340600" y="3384550"/>
            <a:ext cx="993775" cy="661988"/>
          </a:xfrm>
          <a:prstGeom prst="rect">
            <a:avLst/>
          </a:prstGeom>
          <a:noFill/>
          <a:ln w="9525">
            <a:noFill/>
            <a:miter lim="800000"/>
            <a:headEnd/>
            <a:tailEnd/>
          </a:ln>
        </p:spPr>
        <p:txBody>
          <a:bodyPr wrap="none" lIns="0" tIns="0" rIns="0" bIns="0">
            <a:spAutoFit/>
          </a:bodyPr>
          <a:lstStyle/>
          <a:p>
            <a:pPr algn="ctr">
              <a:lnSpc>
                <a:spcPct val="90000"/>
              </a:lnSpc>
              <a:spcBef>
                <a:spcPct val="25000"/>
              </a:spcBef>
              <a:spcAft>
                <a:spcPct val="10000"/>
              </a:spcAft>
            </a:pPr>
            <a:r>
              <a:rPr lang="en-US">
                <a:solidFill>
                  <a:schemeClr val="bg1"/>
                </a:solidFill>
                <a:latin typeface="Futura Hv" pitchFamily="34" charset="0"/>
              </a:rPr>
              <a:t>Application</a:t>
            </a:r>
            <a:br>
              <a:rPr lang="en-US">
                <a:solidFill>
                  <a:schemeClr val="bg1"/>
                </a:solidFill>
                <a:latin typeface="Futura Hv" pitchFamily="34" charset="0"/>
              </a:rPr>
            </a:br>
            <a:r>
              <a:rPr lang="en-US">
                <a:solidFill>
                  <a:schemeClr val="bg1"/>
                </a:solidFill>
                <a:latin typeface="Futura Hv" pitchFamily="34" charset="0"/>
              </a:rPr>
              <a:t>innovation</a:t>
            </a:r>
            <a:br>
              <a:rPr lang="en-US">
                <a:solidFill>
                  <a:schemeClr val="bg1"/>
                </a:solidFill>
                <a:latin typeface="Futura Hv" pitchFamily="34" charset="0"/>
              </a:rPr>
            </a:br>
            <a:r>
              <a:rPr lang="en-US">
                <a:solidFill>
                  <a:schemeClr val="bg1"/>
                </a:solidFill>
                <a:latin typeface="Futura Hv" pitchFamily="34" charset="0"/>
              </a:rPr>
              <a:t>45%</a:t>
            </a:r>
            <a:endParaRPr lang="en-US" sz="3600">
              <a:solidFill>
                <a:schemeClr val="bg1"/>
              </a:solidFill>
              <a:latin typeface="Futura Hv" pitchFamily="34" charset="0"/>
            </a:endParaRPr>
          </a:p>
        </p:txBody>
      </p:sp>
      <p:sp>
        <p:nvSpPr>
          <p:cNvPr id="1716239" name="Rectangle 15"/>
          <p:cNvSpPr>
            <a:spLocks noChangeArrowheads="1"/>
          </p:cNvSpPr>
          <p:nvPr/>
        </p:nvSpPr>
        <p:spPr bwMode="auto">
          <a:xfrm>
            <a:off x="6053138" y="5392738"/>
            <a:ext cx="2024062" cy="661987"/>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latin typeface="Futura Hv" pitchFamily="34" charset="0"/>
              </a:rPr>
              <a:t>Infrastructure</a:t>
            </a:r>
            <a:br>
              <a:rPr lang="en-US">
                <a:latin typeface="Futura Hv" pitchFamily="34" charset="0"/>
              </a:rPr>
            </a:br>
            <a:r>
              <a:rPr lang="en-US">
                <a:latin typeface="Futura Hv" pitchFamily="34" charset="0"/>
              </a:rPr>
              <a:t>innovation</a:t>
            </a:r>
            <a:br>
              <a:rPr lang="en-US">
                <a:latin typeface="Futura Hv" pitchFamily="34" charset="0"/>
              </a:rPr>
            </a:br>
            <a:r>
              <a:rPr lang="en-US">
                <a:latin typeface="Futura Hv" pitchFamily="34" charset="0"/>
              </a:rPr>
              <a:t>10%</a:t>
            </a:r>
          </a:p>
        </p:txBody>
      </p:sp>
      <p:sp>
        <p:nvSpPr>
          <p:cNvPr id="1716240" name="Rectangle 16"/>
          <p:cNvSpPr>
            <a:spLocks noChangeArrowheads="1"/>
          </p:cNvSpPr>
          <p:nvPr/>
        </p:nvSpPr>
        <p:spPr bwMode="auto">
          <a:xfrm>
            <a:off x="5284788" y="3602038"/>
            <a:ext cx="1574800" cy="1155700"/>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solidFill>
                  <a:schemeClr val="bg1"/>
                </a:solidFill>
                <a:latin typeface="Futura Hv" pitchFamily="34" charset="0"/>
              </a:rPr>
              <a:t>Infrastructure</a:t>
            </a:r>
            <a:br>
              <a:rPr lang="en-US">
                <a:solidFill>
                  <a:schemeClr val="bg1"/>
                </a:solidFill>
                <a:latin typeface="Futura Hv" pitchFamily="34" charset="0"/>
              </a:rPr>
            </a:br>
            <a:r>
              <a:rPr lang="en-US">
                <a:solidFill>
                  <a:schemeClr val="bg1"/>
                </a:solidFill>
                <a:latin typeface="Futura Hv" pitchFamily="34" charset="0"/>
              </a:rPr>
              <a:t>maintenance</a:t>
            </a:r>
            <a:br>
              <a:rPr lang="en-US">
                <a:solidFill>
                  <a:schemeClr val="bg1"/>
                </a:solidFill>
                <a:latin typeface="Futura Hv" pitchFamily="34" charset="0"/>
              </a:rPr>
            </a:br>
            <a:r>
              <a:rPr lang="en-US">
                <a:solidFill>
                  <a:schemeClr val="bg1"/>
                </a:solidFill>
                <a:latin typeface="Futura Hv" pitchFamily="34" charset="0"/>
              </a:rPr>
              <a:t>30%</a:t>
            </a:r>
            <a:br>
              <a:rPr lang="en-US">
                <a:solidFill>
                  <a:schemeClr val="bg1"/>
                </a:solidFill>
                <a:latin typeface="Futura Hv" pitchFamily="34" charset="0"/>
              </a:rPr>
            </a:br>
            <a:endParaRPr lang="en-US" sz="3600">
              <a:solidFill>
                <a:schemeClr val="bg1"/>
              </a:solidFill>
              <a:latin typeface="Futura Hv" pitchFamily="34" charset="0"/>
            </a:endParaRPr>
          </a:p>
        </p:txBody>
      </p:sp>
      <p:sp>
        <p:nvSpPr>
          <p:cNvPr id="1716241" name="Rectangle 17"/>
          <p:cNvSpPr>
            <a:spLocks noChangeArrowheads="1"/>
          </p:cNvSpPr>
          <p:nvPr/>
        </p:nvSpPr>
        <p:spPr bwMode="auto">
          <a:xfrm>
            <a:off x="1417638" y="1539875"/>
            <a:ext cx="1901825" cy="365125"/>
          </a:xfrm>
          <a:prstGeom prst="rect">
            <a:avLst/>
          </a:prstGeom>
          <a:noFill/>
          <a:ln w="9525">
            <a:noFill/>
            <a:miter lim="800000"/>
            <a:headEnd/>
            <a:tailEnd/>
          </a:ln>
        </p:spPr>
        <p:txBody>
          <a:bodyPr wrap="none" lIns="0" tIns="0" rIns="0" bIns="0">
            <a:spAutoFit/>
          </a:bodyPr>
          <a:lstStyle/>
          <a:p>
            <a:pPr algn="ctr"/>
            <a:r>
              <a:rPr lang="en-US" sz="2400"/>
              <a:t>IT current state</a:t>
            </a:r>
            <a:endParaRPr lang="en-US" sz="3200"/>
          </a:p>
        </p:txBody>
      </p:sp>
      <p:sp>
        <p:nvSpPr>
          <p:cNvPr id="1716242" name="Rectangle 18"/>
          <p:cNvSpPr>
            <a:spLocks noChangeArrowheads="1"/>
          </p:cNvSpPr>
          <p:nvPr/>
        </p:nvSpPr>
        <p:spPr bwMode="auto">
          <a:xfrm>
            <a:off x="1982788" y="2660650"/>
            <a:ext cx="1579562" cy="882650"/>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solidFill>
                  <a:schemeClr val="bg1"/>
                </a:solidFill>
                <a:latin typeface="Futura Hv" pitchFamily="34" charset="0"/>
              </a:rPr>
              <a:t>Application</a:t>
            </a:r>
            <a:br>
              <a:rPr lang="en-US">
                <a:solidFill>
                  <a:schemeClr val="bg1"/>
                </a:solidFill>
                <a:latin typeface="Futura Hv" pitchFamily="34" charset="0"/>
              </a:rPr>
            </a:br>
            <a:r>
              <a:rPr lang="en-US">
                <a:solidFill>
                  <a:schemeClr val="bg1"/>
                </a:solidFill>
                <a:latin typeface="Futura Hv" pitchFamily="34" charset="0"/>
              </a:rPr>
              <a:t>maintenance </a:t>
            </a:r>
            <a:br>
              <a:rPr lang="en-US">
                <a:solidFill>
                  <a:schemeClr val="bg1"/>
                </a:solidFill>
                <a:latin typeface="Futura Hv" pitchFamily="34" charset="0"/>
              </a:rPr>
            </a:br>
            <a:r>
              <a:rPr lang="en-US">
                <a:solidFill>
                  <a:schemeClr val="bg1"/>
                </a:solidFill>
                <a:latin typeface="Futura Hv" pitchFamily="34" charset="0"/>
              </a:rPr>
              <a:t>30%</a:t>
            </a:r>
            <a:br>
              <a:rPr lang="en-US">
                <a:solidFill>
                  <a:schemeClr val="bg1"/>
                </a:solidFill>
                <a:latin typeface="Futura Hv" pitchFamily="34" charset="0"/>
              </a:rPr>
            </a:br>
            <a:endParaRPr lang="en-US">
              <a:solidFill>
                <a:schemeClr val="bg1"/>
              </a:solidFill>
              <a:latin typeface="Futura Hv" pitchFamily="34" charset="0"/>
            </a:endParaRPr>
          </a:p>
        </p:txBody>
      </p:sp>
      <p:sp>
        <p:nvSpPr>
          <p:cNvPr id="1716243" name="Freeform 19"/>
          <p:cNvSpPr>
            <a:spLocks/>
          </p:cNvSpPr>
          <p:nvPr/>
        </p:nvSpPr>
        <p:spPr bwMode="auto">
          <a:xfrm>
            <a:off x="2571750" y="3849688"/>
            <a:ext cx="1477963" cy="1503362"/>
          </a:xfrm>
          <a:custGeom>
            <a:avLst/>
            <a:gdLst/>
            <a:ahLst/>
            <a:cxnLst>
              <a:cxn ang="0">
                <a:pos x="1001" y="13"/>
              </a:cxn>
              <a:cxn ang="0">
                <a:pos x="1001" y="67"/>
              </a:cxn>
              <a:cxn ang="0">
                <a:pos x="994" y="121"/>
              </a:cxn>
              <a:cxn ang="0">
                <a:pos x="994" y="155"/>
              </a:cxn>
              <a:cxn ang="0">
                <a:pos x="987" y="202"/>
              </a:cxn>
              <a:cxn ang="0">
                <a:pos x="980" y="243"/>
              </a:cxn>
              <a:cxn ang="0">
                <a:pos x="967" y="290"/>
              </a:cxn>
              <a:cxn ang="0">
                <a:pos x="953" y="337"/>
              </a:cxn>
              <a:cxn ang="0">
                <a:pos x="940" y="371"/>
              </a:cxn>
              <a:cxn ang="0">
                <a:pos x="920" y="425"/>
              </a:cxn>
              <a:cxn ang="0">
                <a:pos x="899" y="472"/>
              </a:cxn>
              <a:cxn ang="0">
                <a:pos x="879" y="499"/>
              </a:cxn>
              <a:cxn ang="0">
                <a:pos x="859" y="547"/>
              </a:cxn>
              <a:cxn ang="0">
                <a:pos x="825" y="594"/>
              </a:cxn>
              <a:cxn ang="0">
                <a:pos x="805" y="621"/>
              </a:cxn>
              <a:cxn ang="0">
                <a:pos x="778" y="661"/>
              </a:cxn>
              <a:cxn ang="0">
                <a:pos x="751" y="688"/>
              </a:cxn>
              <a:cxn ang="0">
                <a:pos x="717" y="729"/>
              </a:cxn>
              <a:cxn ang="0">
                <a:pos x="683" y="762"/>
              </a:cxn>
              <a:cxn ang="0">
                <a:pos x="656" y="783"/>
              </a:cxn>
              <a:cxn ang="0">
                <a:pos x="615" y="816"/>
              </a:cxn>
              <a:cxn ang="0">
                <a:pos x="575" y="850"/>
              </a:cxn>
              <a:cxn ang="0">
                <a:pos x="541" y="870"/>
              </a:cxn>
              <a:cxn ang="0">
                <a:pos x="501" y="897"/>
              </a:cxn>
              <a:cxn ang="0">
                <a:pos x="453" y="924"/>
              </a:cxn>
              <a:cxn ang="0">
                <a:pos x="419" y="938"/>
              </a:cxn>
              <a:cxn ang="0">
                <a:pos x="372" y="958"/>
              </a:cxn>
              <a:cxn ang="0">
                <a:pos x="338" y="972"/>
              </a:cxn>
              <a:cxn ang="0">
                <a:pos x="291" y="985"/>
              </a:cxn>
              <a:cxn ang="0">
                <a:pos x="244" y="999"/>
              </a:cxn>
              <a:cxn ang="0">
                <a:pos x="210" y="1012"/>
              </a:cxn>
              <a:cxn ang="0">
                <a:pos x="156" y="1019"/>
              </a:cxn>
              <a:cxn ang="0">
                <a:pos x="1001" y="0"/>
              </a:cxn>
            </a:cxnLst>
            <a:rect l="0" t="0" r="r" b="b"/>
            <a:pathLst>
              <a:path w="1001" h="1019">
                <a:moveTo>
                  <a:pt x="1001" y="0"/>
                </a:moveTo>
                <a:lnTo>
                  <a:pt x="1001" y="13"/>
                </a:lnTo>
                <a:lnTo>
                  <a:pt x="1001" y="47"/>
                </a:lnTo>
                <a:lnTo>
                  <a:pt x="1001" y="67"/>
                </a:lnTo>
                <a:lnTo>
                  <a:pt x="1001" y="81"/>
                </a:lnTo>
                <a:lnTo>
                  <a:pt x="994" y="121"/>
                </a:lnTo>
                <a:lnTo>
                  <a:pt x="994" y="135"/>
                </a:lnTo>
                <a:lnTo>
                  <a:pt x="994" y="155"/>
                </a:lnTo>
                <a:lnTo>
                  <a:pt x="987" y="189"/>
                </a:lnTo>
                <a:lnTo>
                  <a:pt x="987" y="202"/>
                </a:lnTo>
                <a:lnTo>
                  <a:pt x="980" y="223"/>
                </a:lnTo>
                <a:lnTo>
                  <a:pt x="980" y="243"/>
                </a:lnTo>
                <a:lnTo>
                  <a:pt x="967" y="277"/>
                </a:lnTo>
                <a:lnTo>
                  <a:pt x="967" y="290"/>
                </a:lnTo>
                <a:lnTo>
                  <a:pt x="960" y="310"/>
                </a:lnTo>
                <a:lnTo>
                  <a:pt x="953" y="337"/>
                </a:lnTo>
                <a:lnTo>
                  <a:pt x="947" y="358"/>
                </a:lnTo>
                <a:lnTo>
                  <a:pt x="940" y="371"/>
                </a:lnTo>
                <a:lnTo>
                  <a:pt x="926" y="405"/>
                </a:lnTo>
                <a:lnTo>
                  <a:pt x="920" y="425"/>
                </a:lnTo>
                <a:lnTo>
                  <a:pt x="913" y="439"/>
                </a:lnTo>
                <a:lnTo>
                  <a:pt x="899" y="472"/>
                </a:lnTo>
                <a:lnTo>
                  <a:pt x="893" y="486"/>
                </a:lnTo>
                <a:lnTo>
                  <a:pt x="879" y="499"/>
                </a:lnTo>
                <a:lnTo>
                  <a:pt x="866" y="533"/>
                </a:lnTo>
                <a:lnTo>
                  <a:pt x="859" y="547"/>
                </a:lnTo>
                <a:lnTo>
                  <a:pt x="845" y="560"/>
                </a:lnTo>
                <a:lnTo>
                  <a:pt x="825" y="594"/>
                </a:lnTo>
                <a:lnTo>
                  <a:pt x="818" y="607"/>
                </a:lnTo>
                <a:lnTo>
                  <a:pt x="805" y="621"/>
                </a:lnTo>
                <a:lnTo>
                  <a:pt x="784" y="648"/>
                </a:lnTo>
                <a:lnTo>
                  <a:pt x="778" y="661"/>
                </a:lnTo>
                <a:lnTo>
                  <a:pt x="764" y="675"/>
                </a:lnTo>
                <a:lnTo>
                  <a:pt x="751" y="688"/>
                </a:lnTo>
                <a:lnTo>
                  <a:pt x="730" y="715"/>
                </a:lnTo>
                <a:lnTo>
                  <a:pt x="717" y="729"/>
                </a:lnTo>
                <a:lnTo>
                  <a:pt x="703" y="735"/>
                </a:lnTo>
                <a:lnTo>
                  <a:pt x="683" y="762"/>
                </a:lnTo>
                <a:lnTo>
                  <a:pt x="670" y="776"/>
                </a:lnTo>
                <a:lnTo>
                  <a:pt x="656" y="783"/>
                </a:lnTo>
                <a:lnTo>
                  <a:pt x="629" y="810"/>
                </a:lnTo>
                <a:lnTo>
                  <a:pt x="615" y="816"/>
                </a:lnTo>
                <a:lnTo>
                  <a:pt x="602" y="830"/>
                </a:lnTo>
                <a:lnTo>
                  <a:pt x="575" y="850"/>
                </a:lnTo>
                <a:lnTo>
                  <a:pt x="561" y="857"/>
                </a:lnTo>
                <a:lnTo>
                  <a:pt x="541" y="870"/>
                </a:lnTo>
                <a:lnTo>
                  <a:pt x="514" y="891"/>
                </a:lnTo>
                <a:lnTo>
                  <a:pt x="501" y="897"/>
                </a:lnTo>
                <a:lnTo>
                  <a:pt x="487" y="904"/>
                </a:lnTo>
                <a:lnTo>
                  <a:pt x="453" y="924"/>
                </a:lnTo>
                <a:lnTo>
                  <a:pt x="440" y="931"/>
                </a:lnTo>
                <a:lnTo>
                  <a:pt x="419" y="938"/>
                </a:lnTo>
                <a:lnTo>
                  <a:pt x="392" y="951"/>
                </a:lnTo>
                <a:lnTo>
                  <a:pt x="372" y="958"/>
                </a:lnTo>
                <a:lnTo>
                  <a:pt x="359" y="965"/>
                </a:lnTo>
                <a:lnTo>
                  <a:pt x="338" y="972"/>
                </a:lnTo>
                <a:lnTo>
                  <a:pt x="305" y="985"/>
                </a:lnTo>
                <a:lnTo>
                  <a:pt x="291" y="985"/>
                </a:lnTo>
                <a:lnTo>
                  <a:pt x="278" y="992"/>
                </a:lnTo>
                <a:lnTo>
                  <a:pt x="244" y="999"/>
                </a:lnTo>
                <a:lnTo>
                  <a:pt x="223" y="1005"/>
                </a:lnTo>
                <a:lnTo>
                  <a:pt x="210" y="1012"/>
                </a:lnTo>
                <a:lnTo>
                  <a:pt x="169" y="1019"/>
                </a:lnTo>
                <a:lnTo>
                  <a:pt x="156" y="1019"/>
                </a:lnTo>
                <a:lnTo>
                  <a:pt x="0" y="34"/>
                </a:lnTo>
                <a:lnTo>
                  <a:pt x="1001" y="0"/>
                </a:lnTo>
                <a:close/>
              </a:path>
            </a:pathLst>
          </a:custGeom>
          <a:solidFill>
            <a:srgbClr val="7B7B79"/>
          </a:solidFill>
          <a:ln w="57150" cmpd="sng">
            <a:noFill/>
            <a:round/>
            <a:headEnd/>
            <a:tailEnd/>
          </a:ln>
          <a:effectLst/>
        </p:spPr>
        <p:txBody>
          <a:bodyPr/>
          <a:lstStyle/>
          <a:p>
            <a:endParaRPr lang="en-US"/>
          </a:p>
        </p:txBody>
      </p:sp>
      <p:sp>
        <p:nvSpPr>
          <p:cNvPr id="1716244" name="Freeform 20"/>
          <p:cNvSpPr>
            <a:spLocks/>
          </p:cNvSpPr>
          <p:nvPr/>
        </p:nvSpPr>
        <p:spPr bwMode="auto">
          <a:xfrm>
            <a:off x="2343150" y="3897313"/>
            <a:ext cx="458788" cy="1473200"/>
          </a:xfrm>
          <a:custGeom>
            <a:avLst/>
            <a:gdLst/>
            <a:ahLst/>
            <a:cxnLst>
              <a:cxn ang="0">
                <a:pos x="311" y="985"/>
              </a:cxn>
              <a:cxn ang="0">
                <a:pos x="291" y="985"/>
              </a:cxn>
              <a:cxn ang="0">
                <a:pos x="277" y="992"/>
              </a:cxn>
              <a:cxn ang="0">
                <a:pos x="243" y="992"/>
              </a:cxn>
              <a:cxn ang="0">
                <a:pos x="223" y="992"/>
              </a:cxn>
              <a:cxn ang="0">
                <a:pos x="203" y="998"/>
              </a:cxn>
              <a:cxn ang="0">
                <a:pos x="189" y="998"/>
              </a:cxn>
              <a:cxn ang="0">
                <a:pos x="169" y="998"/>
              </a:cxn>
              <a:cxn ang="0">
                <a:pos x="135" y="998"/>
              </a:cxn>
              <a:cxn ang="0">
                <a:pos x="122" y="998"/>
              </a:cxn>
              <a:cxn ang="0">
                <a:pos x="101" y="998"/>
              </a:cxn>
              <a:cxn ang="0">
                <a:pos x="81" y="992"/>
              </a:cxn>
              <a:cxn ang="0">
                <a:pos x="68" y="992"/>
              </a:cxn>
              <a:cxn ang="0">
                <a:pos x="34" y="992"/>
              </a:cxn>
              <a:cxn ang="0">
                <a:pos x="13" y="985"/>
              </a:cxn>
              <a:cxn ang="0">
                <a:pos x="0" y="985"/>
              </a:cxn>
              <a:cxn ang="0">
                <a:pos x="155" y="0"/>
              </a:cxn>
              <a:cxn ang="0">
                <a:pos x="311" y="985"/>
              </a:cxn>
            </a:cxnLst>
            <a:rect l="0" t="0" r="r" b="b"/>
            <a:pathLst>
              <a:path w="311" h="998">
                <a:moveTo>
                  <a:pt x="311" y="985"/>
                </a:moveTo>
                <a:lnTo>
                  <a:pt x="291" y="985"/>
                </a:lnTo>
                <a:lnTo>
                  <a:pt x="277" y="992"/>
                </a:lnTo>
                <a:lnTo>
                  <a:pt x="243" y="992"/>
                </a:lnTo>
                <a:lnTo>
                  <a:pt x="223" y="992"/>
                </a:lnTo>
                <a:lnTo>
                  <a:pt x="203" y="998"/>
                </a:lnTo>
                <a:lnTo>
                  <a:pt x="189" y="998"/>
                </a:lnTo>
                <a:lnTo>
                  <a:pt x="169" y="998"/>
                </a:lnTo>
                <a:lnTo>
                  <a:pt x="135" y="998"/>
                </a:lnTo>
                <a:lnTo>
                  <a:pt x="122" y="998"/>
                </a:lnTo>
                <a:lnTo>
                  <a:pt x="101" y="998"/>
                </a:lnTo>
                <a:lnTo>
                  <a:pt x="81" y="992"/>
                </a:lnTo>
                <a:lnTo>
                  <a:pt x="68" y="992"/>
                </a:lnTo>
                <a:lnTo>
                  <a:pt x="34" y="992"/>
                </a:lnTo>
                <a:lnTo>
                  <a:pt x="13" y="985"/>
                </a:lnTo>
                <a:lnTo>
                  <a:pt x="0" y="985"/>
                </a:lnTo>
                <a:lnTo>
                  <a:pt x="155" y="0"/>
                </a:lnTo>
                <a:lnTo>
                  <a:pt x="311" y="985"/>
                </a:lnTo>
                <a:close/>
              </a:path>
            </a:pathLst>
          </a:custGeom>
          <a:solidFill>
            <a:schemeClr val="hlink"/>
          </a:solidFill>
          <a:ln w="76200" cmpd="sng">
            <a:noFill/>
            <a:round/>
            <a:headEnd/>
            <a:tailEnd/>
          </a:ln>
          <a:effectLst/>
        </p:spPr>
        <p:txBody>
          <a:bodyPr/>
          <a:lstStyle/>
          <a:p>
            <a:endParaRPr lang="en-US"/>
          </a:p>
        </p:txBody>
      </p:sp>
      <p:sp>
        <p:nvSpPr>
          <p:cNvPr id="1716245" name="Rectangle 21"/>
          <p:cNvSpPr>
            <a:spLocks noChangeArrowheads="1"/>
          </p:cNvSpPr>
          <p:nvPr/>
        </p:nvSpPr>
        <p:spPr bwMode="auto">
          <a:xfrm>
            <a:off x="2660650" y="4070350"/>
            <a:ext cx="1263650" cy="661988"/>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solidFill>
                  <a:schemeClr val="bg1"/>
                </a:solidFill>
                <a:latin typeface="Futura Hv" pitchFamily="34" charset="0"/>
              </a:rPr>
              <a:t>Application</a:t>
            </a:r>
            <a:br>
              <a:rPr lang="en-US">
                <a:solidFill>
                  <a:schemeClr val="bg1"/>
                </a:solidFill>
                <a:latin typeface="Futura Hv" pitchFamily="34" charset="0"/>
              </a:rPr>
            </a:br>
            <a:r>
              <a:rPr lang="en-US">
                <a:solidFill>
                  <a:schemeClr val="bg1"/>
                </a:solidFill>
                <a:latin typeface="Futura Hv" pitchFamily="34" charset="0"/>
              </a:rPr>
              <a:t>innovation</a:t>
            </a:r>
            <a:br>
              <a:rPr lang="en-US">
                <a:solidFill>
                  <a:schemeClr val="bg1"/>
                </a:solidFill>
                <a:latin typeface="Futura Hv" pitchFamily="34" charset="0"/>
              </a:rPr>
            </a:br>
            <a:r>
              <a:rPr lang="en-US">
                <a:solidFill>
                  <a:schemeClr val="bg1"/>
                </a:solidFill>
                <a:latin typeface="Futura Hv" pitchFamily="34" charset="0"/>
              </a:rPr>
              <a:t>23%</a:t>
            </a:r>
            <a:endParaRPr lang="en-US" sz="3600">
              <a:solidFill>
                <a:schemeClr val="bg1"/>
              </a:solidFill>
              <a:latin typeface="Futura Hv" pitchFamily="34" charset="0"/>
            </a:endParaRPr>
          </a:p>
        </p:txBody>
      </p:sp>
      <p:sp>
        <p:nvSpPr>
          <p:cNvPr id="1716246" name="Rectangle 22"/>
          <p:cNvSpPr>
            <a:spLocks noChangeArrowheads="1"/>
          </p:cNvSpPr>
          <p:nvPr/>
        </p:nvSpPr>
        <p:spPr bwMode="auto">
          <a:xfrm>
            <a:off x="1671638" y="5422900"/>
            <a:ext cx="1760537" cy="661988"/>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latin typeface="Futura Hv" pitchFamily="34" charset="0"/>
              </a:rPr>
              <a:t>Infrastructure</a:t>
            </a:r>
            <a:br>
              <a:rPr lang="en-US">
                <a:latin typeface="Futura Hv" pitchFamily="34" charset="0"/>
              </a:rPr>
            </a:br>
            <a:r>
              <a:rPr lang="en-US">
                <a:latin typeface="Futura Hv" pitchFamily="34" charset="0"/>
              </a:rPr>
              <a:t>innovation</a:t>
            </a:r>
            <a:br>
              <a:rPr lang="en-US">
                <a:latin typeface="Futura Hv" pitchFamily="34" charset="0"/>
              </a:rPr>
            </a:br>
            <a:r>
              <a:rPr lang="en-US">
                <a:latin typeface="Futura Hv" pitchFamily="34" charset="0"/>
              </a:rPr>
              <a:t>5%</a:t>
            </a:r>
            <a:endParaRPr lang="en-US" sz="3600">
              <a:latin typeface="Futura Hv" pitchFamily="34" charset="0"/>
            </a:endParaRPr>
          </a:p>
        </p:txBody>
      </p:sp>
      <p:sp>
        <p:nvSpPr>
          <p:cNvPr id="1716247" name="Rectangle 23"/>
          <p:cNvSpPr>
            <a:spLocks noChangeArrowheads="1"/>
          </p:cNvSpPr>
          <p:nvPr/>
        </p:nvSpPr>
        <p:spPr bwMode="auto">
          <a:xfrm>
            <a:off x="742950" y="3443288"/>
            <a:ext cx="1614488" cy="1155700"/>
          </a:xfrm>
          <a:prstGeom prst="rect">
            <a:avLst/>
          </a:prstGeom>
          <a:noFill/>
          <a:ln w="9525">
            <a:noFill/>
            <a:miter lim="800000"/>
            <a:headEnd/>
            <a:tailEnd/>
          </a:ln>
        </p:spPr>
        <p:txBody>
          <a:bodyPr lIns="0" tIns="0" rIns="0" bIns="0">
            <a:spAutoFit/>
          </a:bodyPr>
          <a:lstStyle/>
          <a:p>
            <a:pPr algn="ctr">
              <a:lnSpc>
                <a:spcPct val="90000"/>
              </a:lnSpc>
              <a:spcBef>
                <a:spcPct val="25000"/>
              </a:spcBef>
              <a:spcAft>
                <a:spcPct val="10000"/>
              </a:spcAft>
            </a:pPr>
            <a:r>
              <a:rPr lang="en-US">
                <a:solidFill>
                  <a:schemeClr val="bg1"/>
                </a:solidFill>
                <a:latin typeface="Futura Hv" pitchFamily="34" charset="0"/>
              </a:rPr>
              <a:t>Infrastructure</a:t>
            </a:r>
            <a:br>
              <a:rPr lang="en-US">
                <a:solidFill>
                  <a:schemeClr val="bg1"/>
                </a:solidFill>
                <a:latin typeface="Futura Hv" pitchFamily="34" charset="0"/>
              </a:rPr>
            </a:br>
            <a:r>
              <a:rPr lang="en-US">
                <a:solidFill>
                  <a:schemeClr val="bg1"/>
                </a:solidFill>
                <a:latin typeface="Futura Hv" pitchFamily="34" charset="0"/>
              </a:rPr>
              <a:t>maintenance</a:t>
            </a:r>
            <a:br>
              <a:rPr lang="en-US">
                <a:solidFill>
                  <a:schemeClr val="bg1"/>
                </a:solidFill>
                <a:latin typeface="Futura Hv" pitchFamily="34" charset="0"/>
              </a:rPr>
            </a:br>
            <a:r>
              <a:rPr lang="en-US">
                <a:solidFill>
                  <a:schemeClr val="bg1"/>
                </a:solidFill>
                <a:latin typeface="Futura Hv" pitchFamily="34" charset="0"/>
              </a:rPr>
              <a:t>42%</a:t>
            </a:r>
            <a:br>
              <a:rPr lang="en-US">
                <a:solidFill>
                  <a:schemeClr val="bg1"/>
                </a:solidFill>
                <a:latin typeface="Futura Hv" pitchFamily="34" charset="0"/>
              </a:rPr>
            </a:br>
            <a:endParaRPr lang="en-US" sz="3600">
              <a:solidFill>
                <a:schemeClr val="bg1"/>
              </a:solidFill>
              <a:latin typeface="Futura Hv" pitchFamily="34" charset="0"/>
            </a:endParaRPr>
          </a:p>
        </p:txBody>
      </p:sp>
      <p:sp>
        <p:nvSpPr>
          <p:cNvPr id="1716248" name="AutoShape 24"/>
          <p:cNvSpPr>
            <a:spLocks noChangeArrowheads="1"/>
          </p:cNvSpPr>
          <p:nvPr/>
        </p:nvSpPr>
        <p:spPr bwMode="auto">
          <a:xfrm>
            <a:off x="4365625" y="2660650"/>
            <a:ext cx="439738" cy="1765300"/>
          </a:xfrm>
          <a:prstGeom prst="homePlate">
            <a:avLst>
              <a:gd name="adj" fmla="val 99778"/>
            </a:avLst>
          </a:prstGeom>
          <a:solidFill>
            <a:schemeClr val="accent1"/>
          </a:solidFill>
          <a:ln w="57150">
            <a:solidFill>
              <a:schemeClr val="bg1"/>
            </a:solidFill>
            <a:miter lim="800000"/>
            <a:headEnd/>
            <a:tailEnd type="none" w="lg" len="sm"/>
          </a:ln>
          <a:effectLst/>
        </p:spPr>
        <p:txBody>
          <a:bodyPr wrap="none" lIns="0" tIns="0" rIns="0" bIns="0" anchor="ctr"/>
          <a:lstStyle/>
          <a:p>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65B6F663-AECE-4FF3-BAD3-AF6CD5131177}" type="slidenum">
              <a:rPr lang="en-US"/>
              <a:pPr/>
              <a:t>10</a:t>
            </a:fld>
            <a:endParaRPr lang="en-US"/>
          </a:p>
        </p:txBody>
      </p:sp>
      <p:sp>
        <p:nvSpPr>
          <p:cNvPr id="5" name="Date Placeholder 3"/>
          <p:cNvSpPr>
            <a:spLocks noGrp="1"/>
          </p:cNvSpPr>
          <p:nvPr>
            <p:ph type="dt" sz="half" idx="11"/>
          </p:nvPr>
        </p:nvSpPr>
        <p:spPr/>
        <p:txBody>
          <a:bodyPr/>
          <a:lstStyle/>
          <a:p>
            <a:fld id="{B0DD9BE3-EF69-4CE8-A9B9-DAD08676DC2C}" type="datetime3">
              <a:rPr lang="en-US"/>
              <a:pPr/>
              <a:t>12 February 2008</a:t>
            </a:fld>
            <a:endParaRPr lang="en-US"/>
          </a:p>
        </p:txBody>
      </p:sp>
      <p:sp>
        <p:nvSpPr>
          <p:cNvPr id="1719298" name="Rectangle 2"/>
          <p:cNvSpPr>
            <a:spLocks noGrp="1" noChangeArrowheads="1"/>
          </p:cNvSpPr>
          <p:nvPr>
            <p:ph type="title"/>
          </p:nvPr>
        </p:nvSpPr>
        <p:spPr/>
        <p:txBody>
          <a:bodyPr/>
          <a:lstStyle/>
          <a:p>
            <a:r>
              <a:rPr lang="en-US"/>
              <a:t>The Bigger Picture</a:t>
            </a:r>
          </a:p>
        </p:txBody>
      </p:sp>
      <p:graphicFrame>
        <p:nvGraphicFramePr>
          <p:cNvPr id="1719299" name="Object 3"/>
          <p:cNvGraphicFramePr>
            <a:graphicFrameLocks noChangeAspect="1"/>
          </p:cNvGraphicFramePr>
          <p:nvPr/>
        </p:nvGraphicFramePr>
        <p:xfrm>
          <a:off x="671513" y="1609725"/>
          <a:ext cx="7943850" cy="4019550"/>
        </p:xfrm>
        <a:graphic>
          <a:graphicData uri="http://schemas.openxmlformats.org/presentationml/2006/ole">
            <p:oleObj spid="_x0000_s1719299" name="Picture" r:id="rId4" imgW="3801240" imgH="2534400" progId="Word.Picture.8">
              <p:embed/>
            </p:oleObj>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2"/>
          <p:cNvSpPr>
            <a:spLocks noGrp="1"/>
          </p:cNvSpPr>
          <p:nvPr>
            <p:ph type="sldNum" sz="quarter" idx="10"/>
          </p:nvPr>
        </p:nvSpPr>
        <p:spPr/>
        <p:txBody>
          <a:bodyPr/>
          <a:lstStyle/>
          <a:p>
            <a:fld id="{2C88A489-FEE2-4225-BC0B-469D27AD3D73}" type="slidenum">
              <a:rPr lang="en-US"/>
              <a:pPr/>
              <a:t>11</a:t>
            </a:fld>
            <a:endParaRPr lang="en-US"/>
          </a:p>
        </p:txBody>
      </p:sp>
      <p:sp>
        <p:nvSpPr>
          <p:cNvPr id="38" name="Date Placeholder 3"/>
          <p:cNvSpPr>
            <a:spLocks noGrp="1"/>
          </p:cNvSpPr>
          <p:nvPr>
            <p:ph type="dt" sz="half" idx="11"/>
          </p:nvPr>
        </p:nvSpPr>
        <p:spPr/>
        <p:txBody>
          <a:bodyPr/>
          <a:lstStyle/>
          <a:p>
            <a:fld id="{A1018F1C-64FE-46CA-AEF8-02D4D08CF081}" type="datetime3">
              <a:rPr lang="en-US"/>
              <a:pPr/>
              <a:t>12 February 2008</a:t>
            </a:fld>
            <a:endParaRPr lang="en-US"/>
          </a:p>
        </p:txBody>
      </p:sp>
      <p:sp>
        <p:nvSpPr>
          <p:cNvPr id="1595394" name="Rectangle 2"/>
          <p:cNvSpPr>
            <a:spLocks noGrp="1" noChangeArrowheads="1"/>
          </p:cNvSpPr>
          <p:nvPr>
            <p:ph type="title"/>
          </p:nvPr>
        </p:nvSpPr>
        <p:spPr/>
        <p:txBody>
          <a:bodyPr/>
          <a:lstStyle/>
          <a:p>
            <a:r>
              <a:rPr lang="en-US"/>
              <a:t>HP IT 2005</a:t>
            </a:r>
          </a:p>
        </p:txBody>
      </p:sp>
      <p:sp>
        <p:nvSpPr>
          <p:cNvPr id="1595396" name="Rectangle 4"/>
          <p:cNvSpPr>
            <a:spLocks noChangeArrowheads="1"/>
          </p:cNvSpPr>
          <p:nvPr/>
        </p:nvSpPr>
        <p:spPr bwMode="auto">
          <a:xfrm>
            <a:off x="7315200" y="5610225"/>
            <a:ext cx="1828800" cy="1247775"/>
          </a:xfrm>
          <a:prstGeom prst="rect">
            <a:avLst/>
          </a:prstGeom>
          <a:solidFill>
            <a:schemeClr val="bg1"/>
          </a:solidFill>
          <a:ln w="19050" algn="ctr">
            <a:noFill/>
            <a:miter lim="800000"/>
            <a:headEnd/>
            <a:tailEnd/>
          </a:ln>
          <a:effectLst/>
        </p:spPr>
        <p:txBody>
          <a:bodyPr wrap="none" anchor="ctr"/>
          <a:lstStyle/>
          <a:p>
            <a:pPr algn="ctr"/>
            <a:endParaRPr lang="en-GB">
              <a:latin typeface="Futura Lt" pitchFamily="34" charset="0"/>
            </a:endParaRPr>
          </a:p>
        </p:txBody>
      </p:sp>
      <p:sp>
        <p:nvSpPr>
          <p:cNvPr id="1595397" name="Text Box 5"/>
          <p:cNvSpPr txBox="1">
            <a:spLocks noChangeArrowheads="1"/>
          </p:cNvSpPr>
          <p:nvPr/>
        </p:nvSpPr>
        <p:spPr bwMode="auto">
          <a:xfrm>
            <a:off x="428625" y="1243013"/>
            <a:ext cx="8391525" cy="457200"/>
          </a:xfrm>
          <a:prstGeom prst="rect">
            <a:avLst/>
          </a:prstGeom>
          <a:noFill/>
          <a:ln w="9525">
            <a:noFill/>
            <a:miter lim="800000"/>
            <a:headEnd/>
            <a:tailEnd/>
          </a:ln>
          <a:effectLst/>
        </p:spPr>
        <p:txBody>
          <a:bodyPr>
            <a:spAutoFit/>
          </a:bodyPr>
          <a:lstStyle/>
          <a:p>
            <a:r>
              <a:rPr lang="en-US" sz="2400">
                <a:solidFill>
                  <a:srgbClr val="7B7B79"/>
                </a:solidFill>
                <a:latin typeface="Futura Hv" pitchFamily="34" charset="0"/>
              </a:rPr>
              <a:t>Too many directions, not enough connections</a:t>
            </a:r>
          </a:p>
        </p:txBody>
      </p:sp>
      <p:grpSp>
        <p:nvGrpSpPr>
          <p:cNvPr id="1595398" name="Group 33"/>
          <p:cNvGrpSpPr>
            <a:grpSpLocks/>
          </p:cNvGrpSpPr>
          <p:nvPr/>
        </p:nvGrpSpPr>
        <p:grpSpPr bwMode="auto">
          <a:xfrm>
            <a:off x="1549400" y="1951038"/>
            <a:ext cx="965200" cy="1249362"/>
            <a:chOff x="2435" y="3220"/>
            <a:chExt cx="608" cy="787"/>
          </a:xfrm>
        </p:grpSpPr>
        <p:sp>
          <p:nvSpPr>
            <p:cNvPr id="1595399" name="AutoShape 34"/>
            <p:cNvSpPr>
              <a:spLocks noChangeArrowheads="1"/>
            </p:cNvSpPr>
            <p:nvPr/>
          </p:nvSpPr>
          <p:spPr bwMode="auto">
            <a:xfrm rot="4095739" flipV="1">
              <a:off x="2714" y="3678"/>
              <a:ext cx="292" cy="366"/>
            </a:xfrm>
            <a:prstGeom prst="rightArrow">
              <a:avLst>
                <a:gd name="adj1" fmla="val 50000"/>
                <a:gd name="adj2" fmla="val 25000"/>
              </a:avLst>
            </a:prstGeom>
            <a:solidFill>
              <a:srgbClr val="EB5F01"/>
            </a:solidFill>
            <a:ln w="19050" algn="ctr">
              <a:noFill/>
              <a:miter lim="800000"/>
              <a:headEnd/>
              <a:tailEnd/>
            </a:ln>
          </p:spPr>
          <p:txBody>
            <a:bodyPr vert="eaVert" anchor="ctr">
              <a:spAutoFit/>
            </a:bodyPr>
            <a:lstStyle/>
            <a:p>
              <a:endParaRPr lang="en-GB"/>
            </a:p>
          </p:txBody>
        </p:sp>
        <p:sp>
          <p:nvSpPr>
            <p:cNvPr id="1595400" name="_s1029"/>
            <p:cNvSpPr>
              <a:spLocks noChangeAspect="1" noChangeArrowheads="1"/>
            </p:cNvSpPr>
            <p:nvPr/>
          </p:nvSpPr>
          <p:spPr bwMode="auto">
            <a:xfrm>
              <a:off x="2435" y="3220"/>
              <a:ext cx="599" cy="599"/>
            </a:xfrm>
            <a:prstGeom prst="ellipse">
              <a:avLst/>
            </a:prstGeom>
            <a:solidFill>
              <a:srgbClr val="EB5F0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IT 4+% of </a:t>
              </a:r>
            </a:p>
            <a:p>
              <a:pPr algn="ctr" defTabSz="1019175">
                <a:spcBef>
                  <a:spcPct val="0"/>
                </a:spcBef>
              </a:pPr>
              <a:r>
                <a:rPr lang="en-US" sz="1200">
                  <a:solidFill>
                    <a:schemeClr val="bg1"/>
                  </a:solidFill>
                </a:rPr>
                <a:t>revenue</a:t>
              </a:r>
            </a:p>
          </p:txBody>
        </p:sp>
      </p:grpSp>
      <p:grpSp>
        <p:nvGrpSpPr>
          <p:cNvPr id="1595401" name="Group 80"/>
          <p:cNvGrpSpPr>
            <a:grpSpLocks/>
          </p:cNvGrpSpPr>
          <p:nvPr/>
        </p:nvGrpSpPr>
        <p:grpSpPr bwMode="auto">
          <a:xfrm>
            <a:off x="822325" y="2735263"/>
            <a:ext cx="1300163" cy="1509712"/>
            <a:chOff x="1006" y="1664"/>
            <a:chExt cx="819" cy="951"/>
          </a:xfrm>
        </p:grpSpPr>
        <p:sp>
          <p:nvSpPr>
            <p:cNvPr id="1595402" name="AutoShape 37"/>
            <p:cNvSpPr>
              <a:spLocks noChangeArrowheads="1"/>
            </p:cNvSpPr>
            <p:nvPr/>
          </p:nvSpPr>
          <p:spPr bwMode="auto">
            <a:xfrm rot="14002694" flipV="1">
              <a:off x="955" y="1715"/>
              <a:ext cx="292" cy="190"/>
            </a:xfrm>
            <a:prstGeom prst="rightArrow">
              <a:avLst>
                <a:gd name="adj1" fmla="val 50000"/>
                <a:gd name="adj2" fmla="val 38421"/>
              </a:avLst>
            </a:prstGeom>
            <a:solidFill>
              <a:srgbClr val="64B900"/>
            </a:solidFill>
            <a:ln w="19050" algn="ctr">
              <a:noFill/>
              <a:miter lim="800000"/>
              <a:headEnd/>
              <a:tailEnd/>
            </a:ln>
          </p:spPr>
          <p:txBody>
            <a:bodyPr rot="10800000" vert="eaVert" anchor="ctr">
              <a:spAutoFit/>
            </a:bodyPr>
            <a:lstStyle/>
            <a:p>
              <a:endParaRPr lang="en-GB"/>
            </a:p>
          </p:txBody>
        </p:sp>
        <p:sp>
          <p:nvSpPr>
            <p:cNvPr id="1595403" name="_s1029"/>
            <p:cNvSpPr>
              <a:spLocks noChangeAspect="1" noChangeArrowheads="1"/>
            </p:cNvSpPr>
            <p:nvPr/>
          </p:nvSpPr>
          <p:spPr bwMode="auto">
            <a:xfrm>
              <a:off x="1028" y="1818"/>
              <a:ext cx="797" cy="797"/>
            </a:xfrm>
            <a:prstGeom prst="ellipse">
              <a:avLst/>
            </a:prstGeom>
            <a:solidFill>
              <a:srgbClr val="64B900"/>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&lt;50% of resources time </a:t>
              </a:r>
            </a:p>
            <a:p>
              <a:pPr algn="ctr" defTabSz="1019175">
                <a:spcBef>
                  <a:spcPct val="0"/>
                </a:spcBef>
              </a:pPr>
              <a:r>
                <a:rPr lang="en-US" sz="1200">
                  <a:solidFill>
                    <a:schemeClr val="bg1"/>
                  </a:solidFill>
                </a:rPr>
                <a:t>dedicated to innovation</a:t>
              </a:r>
            </a:p>
          </p:txBody>
        </p:sp>
      </p:grpSp>
      <p:grpSp>
        <p:nvGrpSpPr>
          <p:cNvPr id="1595404" name="Group 48"/>
          <p:cNvGrpSpPr>
            <a:grpSpLocks/>
          </p:cNvGrpSpPr>
          <p:nvPr/>
        </p:nvGrpSpPr>
        <p:grpSpPr bwMode="auto">
          <a:xfrm>
            <a:off x="4138613" y="3532188"/>
            <a:ext cx="796925" cy="952500"/>
            <a:chOff x="4551" y="872"/>
            <a:chExt cx="502" cy="600"/>
          </a:xfrm>
        </p:grpSpPr>
        <p:sp>
          <p:nvSpPr>
            <p:cNvPr id="1595405" name="AutoShape 49"/>
            <p:cNvSpPr>
              <a:spLocks noChangeArrowheads="1"/>
            </p:cNvSpPr>
            <p:nvPr/>
          </p:nvSpPr>
          <p:spPr bwMode="auto">
            <a:xfrm rot="2974812">
              <a:off x="4812" y="1231"/>
              <a:ext cx="292" cy="190"/>
            </a:xfrm>
            <a:prstGeom prst="rightArrow">
              <a:avLst>
                <a:gd name="adj1" fmla="val 50000"/>
                <a:gd name="adj2" fmla="val 38421"/>
              </a:avLst>
            </a:prstGeom>
            <a:solidFill>
              <a:srgbClr val="7B7B79"/>
            </a:solidFill>
            <a:ln w="19050" algn="ctr">
              <a:noFill/>
              <a:miter lim="800000"/>
              <a:headEnd/>
              <a:tailEnd/>
            </a:ln>
          </p:spPr>
          <p:txBody>
            <a:bodyPr rot="10800000" vert="eaVert" anchor="ctr">
              <a:spAutoFit/>
            </a:bodyPr>
            <a:lstStyle/>
            <a:p>
              <a:endParaRPr lang="en-GB"/>
            </a:p>
          </p:txBody>
        </p:sp>
        <p:sp>
          <p:nvSpPr>
            <p:cNvPr id="1595406" name="_s1029"/>
            <p:cNvSpPr>
              <a:spLocks noChangeAspect="1" noChangeArrowheads="1"/>
            </p:cNvSpPr>
            <p:nvPr/>
          </p:nvSpPr>
          <p:spPr bwMode="auto">
            <a:xfrm>
              <a:off x="4551" y="872"/>
              <a:ext cx="471" cy="472"/>
            </a:xfrm>
            <a:prstGeom prst="ellipse">
              <a:avLst/>
            </a:prstGeom>
            <a:solidFill>
              <a:srgbClr val="7B7B79"/>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750+ </a:t>
              </a:r>
            </a:p>
            <a:p>
              <a:pPr algn="ctr" defTabSz="1019175">
                <a:spcBef>
                  <a:spcPct val="0"/>
                </a:spcBef>
              </a:pPr>
              <a:r>
                <a:rPr lang="en-US" sz="1200">
                  <a:solidFill>
                    <a:schemeClr val="bg1"/>
                  </a:solidFill>
                </a:rPr>
                <a:t>data marts</a:t>
              </a:r>
            </a:p>
          </p:txBody>
        </p:sp>
      </p:grpSp>
      <p:grpSp>
        <p:nvGrpSpPr>
          <p:cNvPr id="1595407" name="Group 51"/>
          <p:cNvGrpSpPr>
            <a:grpSpLocks/>
          </p:cNvGrpSpPr>
          <p:nvPr/>
        </p:nvGrpSpPr>
        <p:grpSpPr bwMode="auto">
          <a:xfrm>
            <a:off x="3181350" y="2022475"/>
            <a:ext cx="1376363" cy="1025525"/>
            <a:chOff x="350" y="1858"/>
            <a:chExt cx="867" cy="646"/>
          </a:xfrm>
        </p:grpSpPr>
        <p:sp>
          <p:nvSpPr>
            <p:cNvPr id="1595408" name="AutoShape 52"/>
            <p:cNvSpPr>
              <a:spLocks noChangeArrowheads="1"/>
            </p:cNvSpPr>
            <p:nvPr/>
          </p:nvSpPr>
          <p:spPr bwMode="auto">
            <a:xfrm rot="10626394" flipV="1">
              <a:off x="350" y="2017"/>
              <a:ext cx="274" cy="366"/>
            </a:xfrm>
            <a:prstGeom prst="rightArrow">
              <a:avLst>
                <a:gd name="adj1" fmla="val 50000"/>
                <a:gd name="adj2" fmla="val 25000"/>
              </a:avLst>
            </a:prstGeom>
            <a:solidFill>
              <a:srgbClr val="64B900"/>
            </a:solidFill>
            <a:ln w="19050" algn="ctr">
              <a:noFill/>
              <a:miter lim="800000"/>
              <a:headEnd/>
              <a:tailEnd/>
            </a:ln>
          </p:spPr>
          <p:txBody>
            <a:bodyPr anchor="ctr">
              <a:spAutoFit/>
            </a:bodyPr>
            <a:lstStyle/>
            <a:p>
              <a:endParaRPr lang="en-GB"/>
            </a:p>
          </p:txBody>
        </p:sp>
        <p:sp>
          <p:nvSpPr>
            <p:cNvPr id="1595409" name="_s1029"/>
            <p:cNvSpPr>
              <a:spLocks noChangeAspect="1" noChangeArrowheads="1"/>
            </p:cNvSpPr>
            <p:nvPr/>
          </p:nvSpPr>
          <p:spPr bwMode="auto">
            <a:xfrm>
              <a:off x="573" y="1858"/>
              <a:ext cx="644" cy="646"/>
            </a:xfrm>
            <a:prstGeom prst="ellipse">
              <a:avLst/>
            </a:prstGeom>
            <a:solidFill>
              <a:srgbClr val="64B900"/>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100+ HP IT sites </a:t>
              </a:r>
              <a:br>
                <a:rPr lang="en-US" sz="1200">
                  <a:solidFill>
                    <a:schemeClr val="bg1"/>
                  </a:solidFill>
                </a:rPr>
              </a:br>
              <a:r>
                <a:rPr lang="en-US" sz="1200">
                  <a:solidFill>
                    <a:schemeClr val="bg1"/>
                  </a:solidFill>
                </a:rPr>
                <a:t>in 53 countries</a:t>
              </a:r>
            </a:p>
          </p:txBody>
        </p:sp>
      </p:grpSp>
      <p:grpSp>
        <p:nvGrpSpPr>
          <p:cNvPr id="1595410" name="Group 79"/>
          <p:cNvGrpSpPr>
            <a:grpSpLocks/>
          </p:cNvGrpSpPr>
          <p:nvPr/>
        </p:nvGrpSpPr>
        <p:grpSpPr bwMode="auto">
          <a:xfrm>
            <a:off x="5448300" y="2046288"/>
            <a:ext cx="1355725" cy="1333500"/>
            <a:chOff x="3048" y="978"/>
            <a:chExt cx="854" cy="840"/>
          </a:xfrm>
        </p:grpSpPr>
        <p:sp>
          <p:nvSpPr>
            <p:cNvPr id="1595411" name="AutoShape 55"/>
            <p:cNvSpPr>
              <a:spLocks noChangeArrowheads="1"/>
            </p:cNvSpPr>
            <p:nvPr/>
          </p:nvSpPr>
          <p:spPr bwMode="auto">
            <a:xfrm rot="13188223" flipV="1">
              <a:off x="3048" y="978"/>
              <a:ext cx="273" cy="366"/>
            </a:xfrm>
            <a:prstGeom prst="rightArrow">
              <a:avLst>
                <a:gd name="adj1" fmla="val 50000"/>
                <a:gd name="adj2" fmla="val 25000"/>
              </a:avLst>
            </a:prstGeom>
            <a:solidFill>
              <a:srgbClr val="7B7B79"/>
            </a:solidFill>
            <a:ln w="19050" algn="ctr">
              <a:noFill/>
              <a:miter lim="800000"/>
              <a:headEnd/>
              <a:tailEnd/>
            </a:ln>
          </p:spPr>
          <p:txBody>
            <a:bodyPr anchor="ctr">
              <a:spAutoFit/>
            </a:bodyPr>
            <a:lstStyle/>
            <a:p>
              <a:endParaRPr lang="en-GB"/>
            </a:p>
          </p:txBody>
        </p:sp>
        <p:sp>
          <p:nvSpPr>
            <p:cNvPr id="1595412" name="_s1029"/>
            <p:cNvSpPr>
              <a:spLocks noChangeAspect="1" noChangeArrowheads="1"/>
            </p:cNvSpPr>
            <p:nvPr/>
          </p:nvSpPr>
          <p:spPr bwMode="auto">
            <a:xfrm>
              <a:off x="3152" y="1067"/>
              <a:ext cx="750" cy="751"/>
            </a:xfrm>
            <a:prstGeom prst="ellipse">
              <a:avLst/>
            </a:prstGeom>
            <a:solidFill>
              <a:srgbClr val="7B7B79"/>
            </a:solidFill>
            <a:ln w="9525" algn="ctr">
              <a:noFill/>
              <a:round/>
              <a:headEnd/>
              <a:tailEnd/>
            </a:ln>
          </p:spPr>
          <p:txBody>
            <a:bodyPr lIns="9144" tIns="18288" rIns="9144" bIns="18288" anchor="ctr"/>
            <a:lstStyle/>
            <a:p>
              <a:pPr algn="ctr" defTabSz="1019175">
                <a:spcBef>
                  <a:spcPct val="0"/>
                </a:spcBef>
              </a:pPr>
              <a:r>
                <a:rPr lang="en-US" sz="1200">
                  <a:solidFill>
                    <a:schemeClr val="bg1"/>
                  </a:solidFill>
                </a:rPr>
                <a:t>~4,000</a:t>
              </a:r>
            </a:p>
            <a:p>
              <a:pPr algn="ctr" defTabSz="1019175">
                <a:spcBef>
                  <a:spcPct val="0"/>
                </a:spcBef>
              </a:pPr>
              <a:r>
                <a:rPr lang="en-US" sz="1200">
                  <a:solidFill>
                    <a:schemeClr val="bg1"/>
                  </a:solidFill>
                </a:rPr>
                <a:t>Applications</a:t>
              </a:r>
            </a:p>
          </p:txBody>
        </p:sp>
      </p:grpSp>
      <p:grpSp>
        <p:nvGrpSpPr>
          <p:cNvPr id="1595413" name="Group 57"/>
          <p:cNvGrpSpPr>
            <a:grpSpLocks/>
          </p:cNvGrpSpPr>
          <p:nvPr/>
        </p:nvGrpSpPr>
        <p:grpSpPr bwMode="auto">
          <a:xfrm>
            <a:off x="2374900" y="3124200"/>
            <a:ext cx="1181100" cy="1509713"/>
            <a:chOff x="3819" y="1097"/>
            <a:chExt cx="744" cy="951"/>
          </a:xfrm>
        </p:grpSpPr>
        <p:sp>
          <p:nvSpPr>
            <p:cNvPr id="1595414" name="AutoShape 58"/>
            <p:cNvSpPr>
              <a:spLocks noChangeArrowheads="1"/>
            </p:cNvSpPr>
            <p:nvPr/>
          </p:nvSpPr>
          <p:spPr bwMode="auto">
            <a:xfrm rot="-4957229">
              <a:off x="4086" y="1148"/>
              <a:ext cx="292" cy="190"/>
            </a:xfrm>
            <a:prstGeom prst="rightArrow">
              <a:avLst>
                <a:gd name="adj1" fmla="val 50000"/>
                <a:gd name="adj2" fmla="val 38421"/>
              </a:avLst>
            </a:prstGeom>
            <a:solidFill>
              <a:srgbClr val="EB5F01"/>
            </a:solidFill>
            <a:ln w="19050" algn="ctr">
              <a:noFill/>
              <a:miter lim="800000"/>
              <a:headEnd/>
              <a:tailEnd/>
            </a:ln>
          </p:spPr>
          <p:txBody>
            <a:bodyPr vert="eaVert" anchor="ctr">
              <a:spAutoFit/>
            </a:bodyPr>
            <a:lstStyle/>
            <a:p>
              <a:endParaRPr lang="en-GB"/>
            </a:p>
          </p:txBody>
        </p:sp>
        <p:sp>
          <p:nvSpPr>
            <p:cNvPr id="1595415" name="_s1029"/>
            <p:cNvSpPr>
              <a:spLocks noChangeAspect="1" noChangeArrowheads="1"/>
            </p:cNvSpPr>
            <p:nvPr/>
          </p:nvSpPr>
          <p:spPr bwMode="auto">
            <a:xfrm>
              <a:off x="3819" y="1303"/>
              <a:ext cx="744" cy="745"/>
            </a:xfrm>
            <a:prstGeom prst="ellipse">
              <a:avLst/>
            </a:prstGeom>
            <a:solidFill>
              <a:srgbClr val="EB5F0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85+ data centers in 29 countries</a:t>
              </a:r>
            </a:p>
          </p:txBody>
        </p:sp>
      </p:grpSp>
      <p:grpSp>
        <p:nvGrpSpPr>
          <p:cNvPr id="1595416" name="Group 60"/>
          <p:cNvGrpSpPr>
            <a:grpSpLocks/>
          </p:cNvGrpSpPr>
          <p:nvPr/>
        </p:nvGrpSpPr>
        <p:grpSpPr bwMode="auto">
          <a:xfrm>
            <a:off x="703263" y="4619625"/>
            <a:ext cx="950912" cy="1247775"/>
            <a:chOff x="2435" y="3220"/>
            <a:chExt cx="599" cy="786"/>
          </a:xfrm>
        </p:grpSpPr>
        <p:sp>
          <p:nvSpPr>
            <p:cNvPr id="1595417" name="AutoShape 61"/>
            <p:cNvSpPr>
              <a:spLocks noChangeArrowheads="1"/>
            </p:cNvSpPr>
            <p:nvPr/>
          </p:nvSpPr>
          <p:spPr bwMode="auto">
            <a:xfrm rot="4095739" flipV="1">
              <a:off x="2713" y="3765"/>
              <a:ext cx="292" cy="190"/>
            </a:xfrm>
            <a:prstGeom prst="rightArrow">
              <a:avLst>
                <a:gd name="adj1" fmla="val 50000"/>
                <a:gd name="adj2" fmla="val 38421"/>
              </a:avLst>
            </a:prstGeom>
            <a:solidFill>
              <a:srgbClr val="EB5F01"/>
            </a:solidFill>
            <a:ln w="19050" algn="ctr">
              <a:noFill/>
              <a:miter lim="800000"/>
              <a:headEnd/>
              <a:tailEnd/>
            </a:ln>
          </p:spPr>
          <p:txBody>
            <a:bodyPr vert="eaVert" anchor="ctr">
              <a:spAutoFit/>
            </a:bodyPr>
            <a:lstStyle/>
            <a:p>
              <a:endParaRPr lang="en-GB"/>
            </a:p>
          </p:txBody>
        </p:sp>
        <p:sp>
          <p:nvSpPr>
            <p:cNvPr id="1595418" name="_s1029"/>
            <p:cNvSpPr>
              <a:spLocks noChangeAspect="1" noChangeArrowheads="1"/>
            </p:cNvSpPr>
            <p:nvPr/>
          </p:nvSpPr>
          <p:spPr bwMode="auto">
            <a:xfrm>
              <a:off x="2435" y="3220"/>
              <a:ext cx="599" cy="599"/>
            </a:xfrm>
            <a:prstGeom prst="ellipse">
              <a:avLst/>
            </a:prstGeom>
            <a:solidFill>
              <a:srgbClr val="EB5F0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Under-managed network</a:t>
              </a:r>
              <a:endParaRPr lang="en-US" sz="1200">
                <a:solidFill>
                  <a:srgbClr val="FFFF00"/>
                </a:solidFill>
              </a:endParaRPr>
            </a:p>
          </p:txBody>
        </p:sp>
      </p:grpSp>
      <p:grpSp>
        <p:nvGrpSpPr>
          <p:cNvPr id="1595419" name="Group 69"/>
          <p:cNvGrpSpPr>
            <a:grpSpLocks/>
          </p:cNvGrpSpPr>
          <p:nvPr/>
        </p:nvGrpSpPr>
        <p:grpSpPr bwMode="auto">
          <a:xfrm>
            <a:off x="7396163" y="2006600"/>
            <a:ext cx="1287462" cy="1152525"/>
            <a:chOff x="3880" y="950"/>
            <a:chExt cx="811" cy="726"/>
          </a:xfrm>
        </p:grpSpPr>
        <p:sp>
          <p:nvSpPr>
            <p:cNvPr id="1595420" name="AutoShape 70"/>
            <p:cNvSpPr>
              <a:spLocks noChangeArrowheads="1"/>
            </p:cNvSpPr>
            <p:nvPr/>
          </p:nvSpPr>
          <p:spPr bwMode="auto">
            <a:xfrm rot="8583813" flipV="1">
              <a:off x="3880" y="1310"/>
              <a:ext cx="273" cy="366"/>
            </a:xfrm>
            <a:prstGeom prst="rightArrow">
              <a:avLst>
                <a:gd name="adj1" fmla="val 50000"/>
                <a:gd name="adj2" fmla="val 25000"/>
              </a:avLst>
            </a:prstGeom>
            <a:solidFill>
              <a:srgbClr val="EB5F01"/>
            </a:solidFill>
            <a:ln w="19050" algn="ctr">
              <a:noFill/>
              <a:miter lim="800000"/>
              <a:headEnd/>
              <a:tailEnd/>
            </a:ln>
          </p:spPr>
          <p:txBody>
            <a:bodyPr anchor="ctr">
              <a:spAutoFit/>
            </a:bodyPr>
            <a:lstStyle/>
            <a:p>
              <a:endParaRPr lang="en-GB"/>
            </a:p>
          </p:txBody>
        </p:sp>
        <p:sp>
          <p:nvSpPr>
            <p:cNvPr id="1595421" name="_s1029"/>
            <p:cNvSpPr>
              <a:spLocks noChangeAspect="1" noChangeArrowheads="1"/>
            </p:cNvSpPr>
            <p:nvPr/>
          </p:nvSpPr>
          <p:spPr bwMode="auto">
            <a:xfrm>
              <a:off x="4026" y="950"/>
              <a:ext cx="665" cy="666"/>
            </a:xfrm>
            <a:prstGeom prst="ellipse">
              <a:avLst/>
            </a:prstGeom>
            <a:solidFill>
              <a:srgbClr val="EB5F0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&gt;1,200 active IT projects</a:t>
              </a:r>
            </a:p>
          </p:txBody>
        </p:sp>
      </p:grpSp>
      <p:grpSp>
        <p:nvGrpSpPr>
          <p:cNvPr id="1595422" name="Group 81"/>
          <p:cNvGrpSpPr>
            <a:grpSpLocks/>
          </p:cNvGrpSpPr>
          <p:nvPr/>
        </p:nvGrpSpPr>
        <p:grpSpPr bwMode="auto">
          <a:xfrm>
            <a:off x="5402263" y="3414713"/>
            <a:ext cx="960437" cy="1284287"/>
            <a:chOff x="3925" y="1836"/>
            <a:chExt cx="605" cy="809"/>
          </a:xfrm>
        </p:grpSpPr>
        <p:sp>
          <p:nvSpPr>
            <p:cNvPr id="1595423" name="AutoShape 73"/>
            <p:cNvSpPr>
              <a:spLocks noChangeArrowheads="1"/>
            </p:cNvSpPr>
            <p:nvPr/>
          </p:nvSpPr>
          <p:spPr bwMode="auto">
            <a:xfrm rot="6138224">
              <a:off x="4005" y="2398"/>
              <a:ext cx="304" cy="190"/>
            </a:xfrm>
            <a:prstGeom prst="rightArrow">
              <a:avLst>
                <a:gd name="adj1" fmla="val 50000"/>
                <a:gd name="adj2" fmla="val 40000"/>
              </a:avLst>
            </a:prstGeom>
            <a:solidFill>
              <a:srgbClr val="64B900"/>
            </a:solidFill>
            <a:ln w="19050" algn="ctr">
              <a:solidFill>
                <a:srgbClr val="64B900"/>
              </a:solidFill>
              <a:miter lim="800000"/>
              <a:headEnd/>
              <a:tailEnd/>
            </a:ln>
          </p:spPr>
          <p:txBody>
            <a:bodyPr rot="10800000" vert="eaVert" anchor="ctr">
              <a:spAutoFit/>
            </a:bodyPr>
            <a:lstStyle/>
            <a:p>
              <a:endParaRPr lang="en-GB"/>
            </a:p>
          </p:txBody>
        </p:sp>
        <p:sp>
          <p:nvSpPr>
            <p:cNvPr id="1595424" name="_s1029"/>
            <p:cNvSpPr>
              <a:spLocks noChangeAspect="1" noChangeArrowheads="1"/>
            </p:cNvSpPr>
            <p:nvPr/>
          </p:nvSpPr>
          <p:spPr bwMode="auto">
            <a:xfrm>
              <a:off x="3925" y="1836"/>
              <a:ext cx="605" cy="606"/>
            </a:xfrm>
            <a:prstGeom prst="ellipse">
              <a:avLst/>
            </a:prstGeom>
            <a:solidFill>
              <a:srgbClr val="64B900"/>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30% IT managed by IT</a:t>
              </a:r>
            </a:p>
          </p:txBody>
        </p:sp>
      </p:grpSp>
      <p:grpSp>
        <p:nvGrpSpPr>
          <p:cNvPr id="1595425" name="Group 78"/>
          <p:cNvGrpSpPr>
            <a:grpSpLocks/>
          </p:cNvGrpSpPr>
          <p:nvPr/>
        </p:nvGrpSpPr>
        <p:grpSpPr bwMode="auto">
          <a:xfrm>
            <a:off x="6958013" y="3417888"/>
            <a:ext cx="1358900" cy="1516062"/>
            <a:chOff x="4510" y="2545"/>
            <a:chExt cx="856" cy="955"/>
          </a:xfrm>
        </p:grpSpPr>
        <p:sp>
          <p:nvSpPr>
            <p:cNvPr id="1595426" name="AutoShape 76"/>
            <p:cNvSpPr>
              <a:spLocks noChangeArrowheads="1"/>
            </p:cNvSpPr>
            <p:nvPr/>
          </p:nvSpPr>
          <p:spPr bwMode="auto">
            <a:xfrm rot="-2837267">
              <a:off x="5122" y="2596"/>
              <a:ext cx="292" cy="190"/>
            </a:xfrm>
            <a:prstGeom prst="rightArrow">
              <a:avLst>
                <a:gd name="adj1" fmla="val 50000"/>
                <a:gd name="adj2" fmla="val 38421"/>
              </a:avLst>
            </a:prstGeom>
            <a:solidFill>
              <a:srgbClr val="7B7B79"/>
            </a:solidFill>
            <a:ln w="19050" algn="ctr">
              <a:noFill/>
              <a:miter lim="800000"/>
              <a:headEnd/>
              <a:tailEnd/>
            </a:ln>
          </p:spPr>
          <p:txBody>
            <a:bodyPr vert="eaVert" anchor="ctr">
              <a:spAutoFit/>
            </a:bodyPr>
            <a:lstStyle/>
            <a:p>
              <a:endParaRPr lang="en-GB"/>
            </a:p>
          </p:txBody>
        </p:sp>
        <p:sp>
          <p:nvSpPr>
            <p:cNvPr id="1595427" name="_s1029"/>
            <p:cNvSpPr>
              <a:spLocks noChangeAspect="1" noChangeArrowheads="1"/>
            </p:cNvSpPr>
            <p:nvPr/>
          </p:nvSpPr>
          <p:spPr bwMode="auto">
            <a:xfrm>
              <a:off x="4510" y="2643"/>
              <a:ext cx="856" cy="857"/>
            </a:xfrm>
            <a:prstGeom prst="ellipse">
              <a:avLst/>
            </a:prstGeom>
            <a:solidFill>
              <a:srgbClr val="7B7B79"/>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~19,000 IT professionals</a:t>
              </a:r>
            </a:p>
            <a:p>
              <a:pPr algn="ctr" defTabSz="1019175">
                <a:spcBef>
                  <a:spcPct val="0"/>
                </a:spcBef>
              </a:pPr>
              <a:r>
                <a:rPr lang="en-US" sz="1200">
                  <a:solidFill>
                    <a:schemeClr val="bg1"/>
                  </a:solidFill>
                </a:rPr>
                <a:t>including contingent workforce</a:t>
              </a:r>
            </a:p>
          </p:txBody>
        </p:sp>
      </p:grpSp>
      <p:pic>
        <p:nvPicPr>
          <p:cNvPr id="1595428" name="Picture 36"/>
          <p:cNvPicPr>
            <a:picLocks noChangeAspect="1" noChangeArrowheads="1"/>
          </p:cNvPicPr>
          <p:nvPr/>
        </p:nvPicPr>
        <p:blipFill>
          <a:blip r:embed="rId3"/>
          <a:srcRect/>
          <a:stretch>
            <a:fillRect/>
          </a:stretch>
        </p:blipFill>
        <p:spPr bwMode="auto">
          <a:xfrm>
            <a:off x="2009775" y="4767263"/>
            <a:ext cx="2474913" cy="1724025"/>
          </a:xfrm>
          <a:prstGeom prst="rect">
            <a:avLst/>
          </a:prstGeom>
          <a:noFill/>
          <a:ln w="19050" algn="ctr">
            <a:noFill/>
            <a:miter lim="800000"/>
            <a:headEnd/>
            <a:tailEnd/>
          </a:ln>
          <a:effectLst/>
        </p:spPr>
      </p:pic>
      <p:pic>
        <p:nvPicPr>
          <p:cNvPr id="1595429" name="Picture 37"/>
          <p:cNvPicPr>
            <a:picLocks noChangeAspect="1" noChangeArrowheads="1"/>
          </p:cNvPicPr>
          <p:nvPr/>
        </p:nvPicPr>
        <p:blipFill>
          <a:blip r:embed="rId4"/>
          <a:srcRect/>
          <a:stretch>
            <a:fillRect/>
          </a:stretch>
        </p:blipFill>
        <p:spPr bwMode="auto">
          <a:xfrm>
            <a:off x="4502150" y="4778375"/>
            <a:ext cx="2481263" cy="1714500"/>
          </a:xfrm>
          <a:prstGeom prst="rect">
            <a:avLst/>
          </a:prstGeom>
          <a:noFill/>
          <a:ln w="19050" algn="ctr">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595398"/>
                                        </p:tgtEl>
                                        <p:attrNameLst>
                                          <p:attrName>style.visibility</p:attrName>
                                        </p:attrNameLst>
                                      </p:cBhvr>
                                      <p:to>
                                        <p:strVal val="visible"/>
                                      </p:to>
                                    </p:set>
                                    <p:anim calcmode="lin" valueType="num">
                                      <p:cBhvr>
                                        <p:cTn id="7" dur="500" fill="hold"/>
                                        <p:tgtEl>
                                          <p:spTgt spid="1595398"/>
                                        </p:tgtEl>
                                        <p:attrNameLst>
                                          <p:attrName>ppt_w</p:attrName>
                                        </p:attrNameLst>
                                      </p:cBhvr>
                                      <p:tavLst>
                                        <p:tav tm="0">
                                          <p:val>
                                            <p:fltVal val="0"/>
                                          </p:val>
                                        </p:tav>
                                        <p:tav tm="100000">
                                          <p:val>
                                            <p:strVal val="#ppt_w"/>
                                          </p:val>
                                        </p:tav>
                                      </p:tavLst>
                                    </p:anim>
                                    <p:anim calcmode="lin" valueType="num">
                                      <p:cBhvr>
                                        <p:cTn id="8" dur="500" fill="hold"/>
                                        <p:tgtEl>
                                          <p:spTgt spid="159539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595401"/>
                                        </p:tgtEl>
                                        <p:attrNameLst>
                                          <p:attrName>style.visibility</p:attrName>
                                        </p:attrNameLst>
                                      </p:cBhvr>
                                      <p:to>
                                        <p:strVal val="visible"/>
                                      </p:to>
                                    </p:set>
                                    <p:anim calcmode="lin" valueType="num">
                                      <p:cBhvr>
                                        <p:cTn id="12" dur="500" fill="hold"/>
                                        <p:tgtEl>
                                          <p:spTgt spid="1595401"/>
                                        </p:tgtEl>
                                        <p:attrNameLst>
                                          <p:attrName>ppt_w</p:attrName>
                                        </p:attrNameLst>
                                      </p:cBhvr>
                                      <p:tavLst>
                                        <p:tav tm="0">
                                          <p:val>
                                            <p:fltVal val="0"/>
                                          </p:val>
                                        </p:tav>
                                        <p:tav tm="100000">
                                          <p:val>
                                            <p:strVal val="#ppt_w"/>
                                          </p:val>
                                        </p:tav>
                                      </p:tavLst>
                                    </p:anim>
                                    <p:anim calcmode="lin" valueType="num">
                                      <p:cBhvr>
                                        <p:cTn id="13" dur="500" fill="hold"/>
                                        <p:tgtEl>
                                          <p:spTgt spid="159540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595416"/>
                                        </p:tgtEl>
                                        <p:attrNameLst>
                                          <p:attrName>style.visibility</p:attrName>
                                        </p:attrNameLst>
                                      </p:cBhvr>
                                      <p:to>
                                        <p:strVal val="visible"/>
                                      </p:to>
                                    </p:set>
                                    <p:anim calcmode="lin" valueType="num">
                                      <p:cBhvr>
                                        <p:cTn id="17" dur="500" fill="hold"/>
                                        <p:tgtEl>
                                          <p:spTgt spid="1595416"/>
                                        </p:tgtEl>
                                        <p:attrNameLst>
                                          <p:attrName>ppt_w</p:attrName>
                                        </p:attrNameLst>
                                      </p:cBhvr>
                                      <p:tavLst>
                                        <p:tav tm="0">
                                          <p:val>
                                            <p:fltVal val="0"/>
                                          </p:val>
                                        </p:tav>
                                        <p:tav tm="100000">
                                          <p:val>
                                            <p:strVal val="#ppt_w"/>
                                          </p:val>
                                        </p:tav>
                                      </p:tavLst>
                                    </p:anim>
                                    <p:anim calcmode="lin" valueType="num">
                                      <p:cBhvr>
                                        <p:cTn id="18" dur="500" fill="hold"/>
                                        <p:tgtEl>
                                          <p:spTgt spid="159541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595407"/>
                                        </p:tgtEl>
                                        <p:attrNameLst>
                                          <p:attrName>style.visibility</p:attrName>
                                        </p:attrNameLst>
                                      </p:cBhvr>
                                      <p:to>
                                        <p:strVal val="visible"/>
                                      </p:to>
                                    </p:set>
                                    <p:anim calcmode="lin" valueType="num">
                                      <p:cBhvr>
                                        <p:cTn id="22" dur="500" fill="hold"/>
                                        <p:tgtEl>
                                          <p:spTgt spid="1595407"/>
                                        </p:tgtEl>
                                        <p:attrNameLst>
                                          <p:attrName>ppt_w</p:attrName>
                                        </p:attrNameLst>
                                      </p:cBhvr>
                                      <p:tavLst>
                                        <p:tav tm="0">
                                          <p:val>
                                            <p:fltVal val="0"/>
                                          </p:val>
                                        </p:tav>
                                        <p:tav tm="100000">
                                          <p:val>
                                            <p:strVal val="#ppt_w"/>
                                          </p:val>
                                        </p:tav>
                                      </p:tavLst>
                                    </p:anim>
                                    <p:anim calcmode="lin" valueType="num">
                                      <p:cBhvr>
                                        <p:cTn id="23" dur="500" fill="hold"/>
                                        <p:tgtEl>
                                          <p:spTgt spid="159540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1595413"/>
                                        </p:tgtEl>
                                        <p:attrNameLst>
                                          <p:attrName>style.visibility</p:attrName>
                                        </p:attrNameLst>
                                      </p:cBhvr>
                                      <p:to>
                                        <p:strVal val="visible"/>
                                      </p:to>
                                    </p:set>
                                    <p:anim calcmode="lin" valueType="num">
                                      <p:cBhvr>
                                        <p:cTn id="27" dur="500" fill="hold"/>
                                        <p:tgtEl>
                                          <p:spTgt spid="1595413"/>
                                        </p:tgtEl>
                                        <p:attrNameLst>
                                          <p:attrName>ppt_w</p:attrName>
                                        </p:attrNameLst>
                                      </p:cBhvr>
                                      <p:tavLst>
                                        <p:tav tm="0">
                                          <p:val>
                                            <p:fltVal val="0"/>
                                          </p:val>
                                        </p:tav>
                                        <p:tav tm="100000">
                                          <p:val>
                                            <p:strVal val="#ppt_w"/>
                                          </p:val>
                                        </p:tav>
                                      </p:tavLst>
                                    </p:anim>
                                    <p:anim calcmode="lin" valueType="num">
                                      <p:cBhvr>
                                        <p:cTn id="28" dur="500" fill="hold"/>
                                        <p:tgtEl>
                                          <p:spTgt spid="1595413"/>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1595410"/>
                                        </p:tgtEl>
                                        <p:attrNameLst>
                                          <p:attrName>style.visibility</p:attrName>
                                        </p:attrNameLst>
                                      </p:cBhvr>
                                      <p:to>
                                        <p:strVal val="visible"/>
                                      </p:to>
                                    </p:set>
                                    <p:anim calcmode="lin" valueType="num">
                                      <p:cBhvr>
                                        <p:cTn id="32" dur="500" fill="hold"/>
                                        <p:tgtEl>
                                          <p:spTgt spid="1595410"/>
                                        </p:tgtEl>
                                        <p:attrNameLst>
                                          <p:attrName>ppt_w</p:attrName>
                                        </p:attrNameLst>
                                      </p:cBhvr>
                                      <p:tavLst>
                                        <p:tav tm="0">
                                          <p:val>
                                            <p:fltVal val="0"/>
                                          </p:val>
                                        </p:tav>
                                        <p:tav tm="100000">
                                          <p:val>
                                            <p:strVal val="#ppt_w"/>
                                          </p:val>
                                        </p:tav>
                                      </p:tavLst>
                                    </p:anim>
                                    <p:anim calcmode="lin" valueType="num">
                                      <p:cBhvr>
                                        <p:cTn id="33" dur="500" fill="hold"/>
                                        <p:tgtEl>
                                          <p:spTgt spid="1595410"/>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595404"/>
                                        </p:tgtEl>
                                        <p:attrNameLst>
                                          <p:attrName>style.visibility</p:attrName>
                                        </p:attrNameLst>
                                      </p:cBhvr>
                                      <p:to>
                                        <p:strVal val="visible"/>
                                      </p:to>
                                    </p:set>
                                    <p:anim calcmode="lin" valueType="num">
                                      <p:cBhvr>
                                        <p:cTn id="37" dur="500" fill="hold"/>
                                        <p:tgtEl>
                                          <p:spTgt spid="1595404"/>
                                        </p:tgtEl>
                                        <p:attrNameLst>
                                          <p:attrName>ppt_w</p:attrName>
                                        </p:attrNameLst>
                                      </p:cBhvr>
                                      <p:tavLst>
                                        <p:tav tm="0">
                                          <p:val>
                                            <p:fltVal val="0"/>
                                          </p:val>
                                        </p:tav>
                                        <p:tav tm="100000">
                                          <p:val>
                                            <p:strVal val="#ppt_w"/>
                                          </p:val>
                                        </p:tav>
                                      </p:tavLst>
                                    </p:anim>
                                    <p:anim calcmode="lin" valueType="num">
                                      <p:cBhvr>
                                        <p:cTn id="38" dur="500" fill="hold"/>
                                        <p:tgtEl>
                                          <p:spTgt spid="1595404"/>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1595422"/>
                                        </p:tgtEl>
                                        <p:attrNameLst>
                                          <p:attrName>style.visibility</p:attrName>
                                        </p:attrNameLst>
                                      </p:cBhvr>
                                      <p:to>
                                        <p:strVal val="visible"/>
                                      </p:to>
                                    </p:set>
                                    <p:anim calcmode="lin" valueType="num">
                                      <p:cBhvr>
                                        <p:cTn id="42" dur="500" fill="hold"/>
                                        <p:tgtEl>
                                          <p:spTgt spid="1595422"/>
                                        </p:tgtEl>
                                        <p:attrNameLst>
                                          <p:attrName>ppt_w</p:attrName>
                                        </p:attrNameLst>
                                      </p:cBhvr>
                                      <p:tavLst>
                                        <p:tav tm="0">
                                          <p:val>
                                            <p:fltVal val="0"/>
                                          </p:val>
                                        </p:tav>
                                        <p:tav tm="100000">
                                          <p:val>
                                            <p:strVal val="#ppt_w"/>
                                          </p:val>
                                        </p:tav>
                                      </p:tavLst>
                                    </p:anim>
                                    <p:anim calcmode="lin" valueType="num">
                                      <p:cBhvr>
                                        <p:cTn id="43" dur="500" fill="hold"/>
                                        <p:tgtEl>
                                          <p:spTgt spid="1595422"/>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1595419"/>
                                        </p:tgtEl>
                                        <p:attrNameLst>
                                          <p:attrName>style.visibility</p:attrName>
                                        </p:attrNameLst>
                                      </p:cBhvr>
                                      <p:to>
                                        <p:strVal val="visible"/>
                                      </p:to>
                                    </p:set>
                                    <p:anim calcmode="lin" valueType="num">
                                      <p:cBhvr>
                                        <p:cTn id="47" dur="500" fill="hold"/>
                                        <p:tgtEl>
                                          <p:spTgt spid="1595419"/>
                                        </p:tgtEl>
                                        <p:attrNameLst>
                                          <p:attrName>ppt_w</p:attrName>
                                        </p:attrNameLst>
                                      </p:cBhvr>
                                      <p:tavLst>
                                        <p:tav tm="0">
                                          <p:val>
                                            <p:fltVal val="0"/>
                                          </p:val>
                                        </p:tav>
                                        <p:tav tm="100000">
                                          <p:val>
                                            <p:strVal val="#ppt_w"/>
                                          </p:val>
                                        </p:tav>
                                      </p:tavLst>
                                    </p:anim>
                                    <p:anim calcmode="lin" valueType="num">
                                      <p:cBhvr>
                                        <p:cTn id="48" dur="500" fill="hold"/>
                                        <p:tgtEl>
                                          <p:spTgt spid="1595419"/>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1595425"/>
                                        </p:tgtEl>
                                        <p:attrNameLst>
                                          <p:attrName>style.visibility</p:attrName>
                                        </p:attrNameLst>
                                      </p:cBhvr>
                                      <p:to>
                                        <p:strVal val="visible"/>
                                      </p:to>
                                    </p:set>
                                    <p:anim calcmode="lin" valueType="num">
                                      <p:cBhvr>
                                        <p:cTn id="52" dur="500" fill="hold"/>
                                        <p:tgtEl>
                                          <p:spTgt spid="1595425"/>
                                        </p:tgtEl>
                                        <p:attrNameLst>
                                          <p:attrName>ppt_w</p:attrName>
                                        </p:attrNameLst>
                                      </p:cBhvr>
                                      <p:tavLst>
                                        <p:tav tm="0">
                                          <p:val>
                                            <p:fltVal val="0"/>
                                          </p:val>
                                        </p:tav>
                                        <p:tav tm="100000">
                                          <p:val>
                                            <p:strVal val="#ppt_w"/>
                                          </p:val>
                                        </p:tav>
                                      </p:tavLst>
                                    </p:anim>
                                    <p:anim calcmode="lin" valueType="num">
                                      <p:cBhvr>
                                        <p:cTn id="53" dur="500" fill="hold"/>
                                        <p:tgtEl>
                                          <p:spTgt spid="15954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p:cNvSpPr>
            <a:spLocks noGrp="1"/>
          </p:cNvSpPr>
          <p:nvPr>
            <p:ph type="sldNum" sz="quarter" idx="10"/>
          </p:nvPr>
        </p:nvSpPr>
        <p:spPr/>
        <p:txBody>
          <a:bodyPr/>
          <a:lstStyle/>
          <a:p>
            <a:fld id="{6BEA4AED-3002-488E-AA5C-D89E08CA82A4}" type="slidenum">
              <a:rPr lang="en-US"/>
              <a:pPr/>
              <a:t>12</a:t>
            </a:fld>
            <a:endParaRPr lang="en-US"/>
          </a:p>
        </p:txBody>
      </p:sp>
      <p:sp>
        <p:nvSpPr>
          <p:cNvPr id="15" name="Date Placeholder 3"/>
          <p:cNvSpPr>
            <a:spLocks noGrp="1"/>
          </p:cNvSpPr>
          <p:nvPr>
            <p:ph type="dt" sz="half" idx="11"/>
          </p:nvPr>
        </p:nvSpPr>
        <p:spPr/>
        <p:txBody>
          <a:bodyPr/>
          <a:lstStyle/>
          <a:p>
            <a:fld id="{E228148D-CCF7-48D7-ABE2-C0C8536DB52C}" type="datetime3">
              <a:rPr lang="en-US"/>
              <a:pPr/>
              <a:t>12 February 2008</a:t>
            </a:fld>
            <a:endParaRPr lang="en-US"/>
          </a:p>
        </p:txBody>
      </p:sp>
      <p:sp>
        <p:nvSpPr>
          <p:cNvPr id="1597500" name="Rectangle 60"/>
          <p:cNvSpPr>
            <a:spLocks noGrp="1" noChangeArrowheads="1"/>
          </p:cNvSpPr>
          <p:nvPr>
            <p:ph type="title"/>
          </p:nvPr>
        </p:nvSpPr>
        <p:spPr/>
        <p:txBody>
          <a:bodyPr/>
          <a:lstStyle/>
          <a:p>
            <a:r>
              <a:rPr lang="en-US"/>
              <a:t>HP Top 5 IT initiatives</a:t>
            </a:r>
          </a:p>
        </p:txBody>
      </p:sp>
      <p:sp>
        <p:nvSpPr>
          <p:cNvPr id="1597487" name="Oval 47"/>
          <p:cNvSpPr>
            <a:spLocks noChangeAspect="1" noChangeArrowheads="1"/>
          </p:cNvSpPr>
          <p:nvPr/>
        </p:nvSpPr>
        <p:spPr bwMode="auto">
          <a:xfrm>
            <a:off x="2800350" y="3614738"/>
            <a:ext cx="0" cy="346075"/>
          </a:xfrm>
          <a:prstGeom prst="ellipse">
            <a:avLst/>
          </a:prstGeom>
          <a:solidFill>
            <a:srgbClr val="77131F"/>
          </a:solidFill>
          <a:ln w="12700" algn="ctr">
            <a:noFill/>
            <a:miter lim="800000"/>
            <a:headEnd/>
            <a:tailEnd/>
          </a:ln>
          <a:effectLst/>
        </p:spPr>
        <p:txBody>
          <a:bodyPr wrap="none" lIns="0" tIns="0" rIns="0" bIns="0" anchor="ctr">
            <a:spAutoFit/>
          </a:bodyPr>
          <a:lstStyle/>
          <a:p>
            <a:pPr algn="ctr"/>
            <a:endParaRPr lang="en-GB"/>
          </a:p>
        </p:txBody>
      </p:sp>
      <p:pic>
        <p:nvPicPr>
          <p:cNvPr id="1597488" name="Picture 48" descr="balls"/>
          <p:cNvPicPr>
            <a:picLocks noChangeAspect="1" noChangeArrowheads="1"/>
          </p:cNvPicPr>
          <p:nvPr/>
        </p:nvPicPr>
        <p:blipFill>
          <a:blip r:embed="rId3">
            <a:clrChange>
              <a:clrFrom>
                <a:srgbClr val="FFFFFF"/>
              </a:clrFrom>
              <a:clrTo>
                <a:srgbClr val="FFFFFF">
                  <a:alpha val="0"/>
                </a:srgbClr>
              </a:clrTo>
            </a:clrChange>
          </a:blip>
          <a:srcRect l="3566" t="4416"/>
          <a:stretch>
            <a:fillRect/>
          </a:stretch>
        </p:blipFill>
        <p:spPr bwMode="auto">
          <a:xfrm rot="-2069928">
            <a:off x="593725" y="1196975"/>
            <a:ext cx="4679950" cy="4638675"/>
          </a:xfrm>
          <a:prstGeom prst="rect">
            <a:avLst/>
          </a:prstGeom>
          <a:noFill/>
          <a:ln w="9525">
            <a:noFill/>
            <a:miter lim="800000"/>
            <a:headEnd/>
            <a:tailEnd/>
          </a:ln>
        </p:spPr>
      </p:pic>
      <p:sp>
        <p:nvSpPr>
          <p:cNvPr id="1597489" name="_s1029"/>
          <p:cNvSpPr>
            <a:spLocks noChangeAspect="1" noChangeArrowheads="1"/>
          </p:cNvSpPr>
          <p:nvPr/>
        </p:nvSpPr>
        <p:spPr bwMode="auto">
          <a:xfrm>
            <a:off x="1266825" y="1568450"/>
            <a:ext cx="1317625" cy="1319213"/>
          </a:xfrm>
          <a:prstGeom prst="ellipse">
            <a:avLst/>
          </a:prstGeom>
          <a:noFill/>
          <a:ln w="9525" algn="ctr">
            <a:noFill/>
            <a:round/>
            <a:headEnd/>
            <a:tailEnd/>
          </a:ln>
          <a:effectLst/>
        </p:spPr>
        <p:txBody>
          <a:bodyPr wrap="none" lIns="0" tIns="0" rIns="0" bIns="0" anchor="ctr"/>
          <a:lstStyle/>
          <a:p>
            <a:pPr algn="ctr" defTabSz="1019175">
              <a:spcBef>
                <a:spcPct val="0"/>
              </a:spcBef>
            </a:pPr>
            <a:r>
              <a:rPr lang="en-GB" sz="1200">
                <a:solidFill>
                  <a:schemeClr val="bg1"/>
                </a:solidFill>
                <a:latin typeface="Futura Hv" pitchFamily="34" charset="0"/>
              </a:rPr>
              <a:t>Global Data</a:t>
            </a:r>
          </a:p>
          <a:p>
            <a:pPr algn="ctr" defTabSz="1019175">
              <a:spcBef>
                <a:spcPct val="0"/>
              </a:spcBef>
            </a:pPr>
            <a:r>
              <a:rPr lang="en-GB" sz="1200">
                <a:solidFill>
                  <a:schemeClr val="bg1"/>
                </a:solidFill>
                <a:latin typeface="Futura Hv" pitchFamily="34" charset="0"/>
              </a:rPr>
              <a:t>Centers</a:t>
            </a:r>
          </a:p>
        </p:txBody>
      </p:sp>
      <p:sp>
        <p:nvSpPr>
          <p:cNvPr id="1597490" name="_s1043"/>
          <p:cNvSpPr>
            <a:spLocks noChangeAspect="1" noChangeArrowheads="1"/>
          </p:cNvSpPr>
          <p:nvPr/>
        </p:nvSpPr>
        <p:spPr bwMode="auto">
          <a:xfrm>
            <a:off x="3206750" y="1568450"/>
            <a:ext cx="1317625" cy="1319213"/>
          </a:xfrm>
          <a:prstGeom prst="ellipse">
            <a:avLst/>
          </a:prstGeom>
          <a:noFill/>
          <a:ln w="9525">
            <a:noFill/>
            <a:round/>
            <a:headEnd/>
            <a:tailEnd/>
          </a:ln>
        </p:spPr>
        <p:txBody>
          <a:bodyPr wrap="none" lIns="0" tIns="0" rIns="0" bIns="0" anchor="ctr"/>
          <a:lstStyle/>
          <a:p>
            <a:pPr algn="ctr" defTabSz="1019175">
              <a:spcBef>
                <a:spcPct val="0"/>
              </a:spcBef>
            </a:pPr>
            <a:r>
              <a:rPr lang="en-GB" sz="1200">
                <a:solidFill>
                  <a:schemeClr val="bg1"/>
                </a:solidFill>
                <a:latin typeface="Futura Hv" pitchFamily="34" charset="0"/>
              </a:rPr>
              <a:t>Portfolio</a:t>
            </a:r>
          </a:p>
          <a:p>
            <a:pPr algn="ctr" defTabSz="1019175">
              <a:spcBef>
                <a:spcPct val="0"/>
              </a:spcBef>
            </a:pPr>
            <a:r>
              <a:rPr lang="en-GB" sz="1200">
                <a:solidFill>
                  <a:schemeClr val="bg1"/>
                </a:solidFill>
                <a:latin typeface="Futura Hv" pitchFamily="34" charset="0"/>
              </a:rPr>
              <a:t>Management</a:t>
            </a:r>
            <a:endParaRPr lang="en-GB" sz="1200">
              <a:latin typeface="Futura Hv" pitchFamily="34" charset="0"/>
            </a:endParaRPr>
          </a:p>
        </p:txBody>
      </p:sp>
      <p:sp>
        <p:nvSpPr>
          <p:cNvPr id="1597491" name="_s1031"/>
          <p:cNvSpPr>
            <a:spLocks noChangeAspect="1" noChangeArrowheads="1"/>
          </p:cNvSpPr>
          <p:nvPr/>
        </p:nvSpPr>
        <p:spPr bwMode="auto">
          <a:xfrm>
            <a:off x="2128838" y="4673600"/>
            <a:ext cx="1317625" cy="1316038"/>
          </a:xfrm>
          <a:prstGeom prst="ellipse">
            <a:avLst/>
          </a:prstGeom>
          <a:noFill/>
          <a:ln w="9525" algn="ctr">
            <a:noFill/>
            <a:round/>
            <a:headEnd/>
            <a:tailEnd/>
          </a:ln>
          <a:effectLst/>
        </p:spPr>
        <p:txBody>
          <a:bodyPr wrap="none" lIns="0" tIns="0" rIns="0" bIns="0" anchor="ctr"/>
          <a:lstStyle/>
          <a:p>
            <a:pPr algn="ctr" defTabSz="1019175">
              <a:spcBef>
                <a:spcPct val="0"/>
              </a:spcBef>
            </a:pPr>
            <a:r>
              <a:rPr lang="en-GB" sz="1200">
                <a:solidFill>
                  <a:schemeClr val="bg1"/>
                </a:solidFill>
                <a:latin typeface="Futura Hv" pitchFamily="34" charset="0"/>
              </a:rPr>
              <a:t>World-Class</a:t>
            </a:r>
          </a:p>
          <a:p>
            <a:pPr algn="ctr" defTabSz="1019175">
              <a:spcBef>
                <a:spcPct val="0"/>
              </a:spcBef>
            </a:pPr>
            <a:r>
              <a:rPr lang="en-GB" sz="1200">
                <a:solidFill>
                  <a:schemeClr val="bg1"/>
                </a:solidFill>
                <a:latin typeface="Futura Hv" pitchFamily="34" charset="0"/>
              </a:rPr>
              <a:t>IT</a:t>
            </a:r>
          </a:p>
        </p:txBody>
      </p:sp>
      <p:sp>
        <p:nvSpPr>
          <p:cNvPr id="1597492" name="_s1043"/>
          <p:cNvSpPr>
            <a:spLocks noChangeAspect="1" noChangeArrowheads="1"/>
          </p:cNvSpPr>
          <p:nvPr/>
        </p:nvSpPr>
        <p:spPr bwMode="auto">
          <a:xfrm>
            <a:off x="3765550" y="3365500"/>
            <a:ext cx="1427163" cy="1427163"/>
          </a:xfrm>
          <a:prstGeom prst="ellipse">
            <a:avLst/>
          </a:prstGeom>
          <a:noFill/>
          <a:ln w="9525">
            <a:noFill/>
            <a:round/>
            <a:headEnd/>
            <a:tailEnd/>
          </a:ln>
        </p:spPr>
        <p:txBody>
          <a:bodyPr wrap="none" lIns="0" tIns="0" rIns="0" bIns="0" anchor="ctr"/>
          <a:lstStyle/>
          <a:p>
            <a:pPr algn="ctr" defTabSz="1019175">
              <a:spcBef>
                <a:spcPct val="0"/>
              </a:spcBef>
            </a:pPr>
            <a:r>
              <a:rPr lang="en-GB" sz="1200">
                <a:solidFill>
                  <a:schemeClr val="bg1"/>
                </a:solidFill>
                <a:latin typeface="Futura Hv" pitchFamily="34" charset="0"/>
              </a:rPr>
              <a:t>IT</a:t>
            </a:r>
          </a:p>
          <a:p>
            <a:pPr algn="ctr" defTabSz="1019175">
              <a:spcBef>
                <a:spcPct val="0"/>
              </a:spcBef>
            </a:pPr>
            <a:r>
              <a:rPr lang="en-GB" sz="1200">
                <a:solidFill>
                  <a:schemeClr val="bg1"/>
                </a:solidFill>
                <a:latin typeface="Futura Hv" pitchFamily="34" charset="0"/>
              </a:rPr>
              <a:t>Workforce</a:t>
            </a:r>
          </a:p>
          <a:p>
            <a:pPr algn="ctr" defTabSz="1019175">
              <a:spcBef>
                <a:spcPct val="0"/>
              </a:spcBef>
            </a:pPr>
            <a:r>
              <a:rPr lang="en-GB" sz="1200">
                <a:solidFill>
                  <a:schemeClr val="bg1"/>
                </a:solidFill>
                <a:latin typeface="Futura Hv" pitchFamily="34" charset="0"/>
              </a:rPr>
              <a:t>Effectiveness</a:t>
            </a:r>
          </a:p>
        </p:txBody>
      </p:sp>
      <p:sp>
        <p:nvSpPr>
          <p:cNvPr id="1597493" name="_s1043"/>
          <p:cNvSpPr>
            <a:spLocks noChangeAspect="1" noChangeArrowheads="1"/>
          </p:cNvSpPr>
          <p:nvPr/>
        </p:nvSpPr>
        <p:spPr bwMode="auto">
          <a:xfrm>
            <a:off x="631825" y="3365500"/>
            <a:ext cx="1317625" cy="1317625"/>
          </a:xfrm>
          <a:prstGeom prst="ellipse">
            <a:avLst/>
          </a:prstGeom>
          <a:noFill/>
          <a:ln w="9525">
            <a:noFill/>
            <a:round/>
            <a:headEnd/>
            <a:tailEnd/>
          </a:ln>
        </p:spPr>
        <p:txBody>
          <a:bodyPr wrap="none" lIns="0" tIns="0" rIns="0" bIns="0" anchor="ctr"/>
          <a:lstStyle/>
          <a:p>
            <a:pPr algn="ctr" defTabSz="1019175">
              <a:spcBef>
                <a:spcPct val="0"/>
              </a:spcBef>
            </a:pPr>
            <a:r>
              <a:rPr lang="en-GB" sz="1200">
                <a:solidFill>
                  <a:schemeClr val="bg1"/>
                </a:solidFill>
                <a:latin typeface="Futura Hv" pitchFamily="34" charset="0"/>
              </a:rPr>
              <a:t>Enterprise </a:t>
            </a:r>
          </a:p>
          <a:p>
            <a:pPr algn="ctr" defTabSz="1019175">
              <a:spcBef>
                <a:spcPct val="0"/>
              </a:spcBef>
            </a:pPr>
            <a:r>
              <a:rPr lang="en-GB" sz="1200">
                <a:solidFill>
                  <a:schemeClr val="bg1"/>
                </a:solidFill>
                <a:latin typeface="Futura Hv" pitchFamily="34" charset="0"/>
              </a:rPr>
              <a:t>Data</a:t>
            </a:r>
          </a:p>
          <a:p>
            <a:pPr algn="ctr" defTabSz="1019175">
              <a:spcBef>
                <a:spcPct val="0"/>
              </a:spcBef>
            </a:pPr>
            <a:r>
              <a:rPr lang="en-GB" sz="1200">
                <a:solidFill>
                  <a:schemeClr val="bg1"/>
                </a:solidFill>
                <a:latin typeface="Futura Hv" pitchFamily="34" charset="0"/>
              </a:rPr>
              <a:t>Warehouse</a:t>
            </a:r>
          </a:p>
        </p:txBody>
      </p:sp>
      <p:grpSp>
        <p:nvGrpSpPr>
          <p:cNvPr id="1597494" name="Group 54"/>
          <p:cNvGrpSpPr>
            <a:grpSpLocks/>
          </p:cNvGrpSpPr>
          <p:nvPr/>
        </p:nvGrpSpPr>
        <p:grpSpPr bwMode="auto">
          <a:xfrm>
            <a:off x="2166938" y="2857500"/>
            <a:ext cx="1397000" cy="1397000"/>
            <a:chOff x="2441" y="2008"/>
            <a:chExt cx="880" cy="880"/>
          </a:xfrm>
        </p:grpSpPr>
        <p:sp>
          <p:nvSpPr>
            <p:cNvPr id="1597495" name="Oval 55"/>
            <p:cNvSpPr>
              <a:spLocks noChangeArrowheads="1"/>
            </p:cNvSpPr>
            <p:nvPr/>
          </p:nvSpPr>
          <p:spPr bwMode="auto">
            <a:xfrm>
              <a:off x="2441" y="2008"/>
              <a:ext cx="880" cy="880"/>
            </a:xfrm>
            <a:prstGeom prst="ellipse">
              <a:avLst/>
            </a:prstGeom>
            <a:solidFill>
              <a:srgbClr val="990000"/>
            </a:solidFill>
            <a:ln w="19050" algn="ctr">
              <a:noFill/>
              <a:round/>
              <a:headEnd/>
              <a:tailEnd/>
            </a:ln>
            <a:effectLst/>
          </p:spPr>
          <p:txBody>
            <a:bodyPr wrap="none" anchor="ctr">
              <a:spAutoFit/>
            </a:bodyPr>
            <a:lstStyle/>
            <a:p>
              <a:endParaRPr lang="en-US"/>
            </a:p>
          </p:txBody>
        </p:sp>
        <p:sp>
          <p:nvSpPr>
            <p:cNvPr id="1597496" name="_s1043"/>
            <p:cNvSpPr>
              <a:spLocks noChangeAspect="1" noChangeArrowheads="1"/>
            </p:cNvSpPr>
            <p:nvPr/>
          </p:nvSpPr>
          <p:spPr bwMode="auto">
            <a:xfrm>
              <a:off x="2466" y="2038"/>
              <a:ext cx="830" cy="831"/>
            </a:xfrm>
            <a:prstGeom prst="ellipse">
              <a:avLst/>
            </a:prstGeom>
            <a:solidFill>
              <a:srgbClr val="990000"/>
            </a:solidFill>
            <a:ln w="9525">
              <a:noFill/>
              <a:round/>
              <a:headEnd/>
              <a:tailEnd/>
            </a:ln>
          </p:spPr>
          <p:txBody>
            <a:bodyPr wrap="none" lIns="0" tIns="0" rIns="0" bIns="0" anchor="ctr"/>
            <a:lstStyle/>
            <a:p>
              <a:pPr algn="ctr" defTabSz="1019175">
                <a:spcBef>
                  <a:spcPct val="0"/>
                </a:spcBef>
              </a:pPr>
              <a:r>
                <a:rPr lang="en-GB" sz="1200">
                  <a:solidFill>
                    <a:schemeClr val="bg1"/>
                  </a:solidFill>
                  <a:latin typeface="Futura Hv" pitchFamily="34" charset="0"/>
                </a:rPr>
                <a:t>IT Transformation</a:t>
              </a:r>
              <a:endParaRPr lang="en-GB" sz="1200">
                <a:latin typeface="Futura Hv" pitchFamily="34" charset="0"/>
              </a:endParaRPr>
            </a:p>
          </p:txBody>
        </p:sp>
      </p:grpSp>
      <p:pic>
        <p:nvPicPr>
          <p:cNvPr id="1597499" name="Picture 59" descr="G5047054042006"/>
          <p:cNvPicPr>
            <a:picLocks noChangeAspect="1" noChangeArrowheads="1"/>
          </p:cNvPicPr>
          <p:nvPr/>
        </p:nvPicPr>
        <p:blipFill>
          <a:blip r:embed="rId4"/>
          <a:srcRect/>
          <a:stretch>
            <a:fillRect/>
          </a:stretch>
        </p:blipFill>
        <p:spPr bwMode="auto">
          <a:xfrm>
            <a:off x="5588000" y="1500188"/>
            <a:ext cx="3316288" cy="4537075"/>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597488"/>
                                        </p:tgtEl>
                                        <p:attrNameLst>
                                          <p:attrName>style.visibility</p:attrName>
                                        </p:attrNameLst>
                                      </p:cBhvr>
                                      <p:to>
                                        <p:strVal val="visible"/>
                                      </p:to>
                                    </p:set>
                                    <p:animEffect transition="in" filter="fade">
                                      <p:cBhvr>
                                        <p:cTn id="7" dur="2000"/>
                                        <p:tgtEl>
                                          <p:spTgt spid="1597488"/>
                                        </p:tgtEl>
                                      </p:cBhvr>
                                    </p:animEffect>
                                    <p:anim calcmode="lin" valueType="num">
                                      <p:cBhvr>
                                        <p:cTn id="8" dur="2000" fill="hold"/>
                                        <p:tgtEl>
                                          <p:spTgt spid="1597488"/>
                                        </p:tgtEl>
                                        <p:attrNameLst>
                                          <p:attrName>style.rotation</p:attrName>
                                        </p:attrNameLst>
                                      </p:cBhvr>
                                      <p:tavLst>
                                        <p:tav tm="0">
                                          <p:val>
                                            <p:fltVal val="720"/>
                                          </p:val>
                                        </p:tav>
                                        <p:tav tm="100000">
                                          <p:val>
                                            <p:fltVal val="0"/>
                                          </p:val>
                                        </p:tav>
                                      </p:tavLst>
                                    </p:anim>
                                    <p:anim calcmode="lin" valueType="num">
                                      <p:cBhvr>
                                        <p:cTn id="9" dur="2000" fill="hold"/>
                                        <p:tgtEl>
                                          <p:spTgt spid="1597488"/>
                                        </p:tgtEl>
                                        <p:attrNameLst>
                                          <p:attrName>ppt_h</p:attrName>
                                        </p:attrNameLst>
                                      </p:cBhvr>
                                      <p:tavLst>
                                        <p:tav tm="0">
                                          <p:val>
                                            <p:fltVal val="0"/>
                                          </p:val>
                                        </p:tav>
                                        <p:tav tm="100000">
                                          <p:val>
                                            <p:strVal val="#ppt_h"/>
                                          </p:val>
                                        </p:tav>
                                      </p:tavLst>
                                    </p:anim>
                                    <p:anim calcmode="lin" valueType="num">
                                      <p:cBhvr>
                                        <p:cTn id="10" dur="2000" fill="hold"/>
                                        <p:tgtEl>
                                          <p:spTgt spid="159748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2"/>
          <p:cNvSpPr>
            <a:spLocks noGrp="1"/>
          </p:cNvSpPr>
          <p:nvPr>
            <p:ph type="sldNum" sz="quarter" idx="10"/>
          </p:nvPr>
        </p:nvSpPr>
        <p:spPr/>
        <p:txBody>
          <a:bodyPr/>
          <a:lstStyle/>
          <a:p>
            <a:fld id="{7897387B-BF58-4A16-9436-CA355FEAF8EB}" type="slidenum">
              <a:rPr lang="en-US"/>
              <a:pPr/>
              <a:t>13</a:t>
            </a:fld>
            <a:endParaRPr lang="en-US"/>
          </a:p>
        </p:txBody>
      </p:sp>
      <p:sp>
        <p:nvSpPr>
          <p:cNvPr id="37" name="Date Placeholder 3"/>
          <p:cNvSpPr>
            <a:spLocks noGrp="1"/>
          </p:cNvSpPr>
          <p:nvPr>
            <p:ph type="dt" sz="half" idx="11"/>
          </p:nvPr>
        </p:nvSpPr>
        <p:spPr/>
        <p:txBody>
          <a:bodyPr/>
          <a:lstStyle/>
          <a:p>
            <a:fld id="{73D1DCCB-4F6A-47C3-AFEC-00C47C56D30A}" type="datetime3">
              <a:rPr lang="en-US"/>
              <a:pPr/>
              <a:t>12 February 2008</a:t>
            </a:fld>
            <a:endParaRPr lang="en-US"/>
          </a:p>
        </p:txBody>
      </p:sp>
      <p:sp>
        <p:nvSpPr>
          <p:cNvPr id="1599534" name="Rectangle 46"/>
          <p:cNvSpPr>
            <a:spLocks noGrp="1" noChangeArrowheads="1"/>
          </p:cNvSpPr>
          <p:nvPr>
            <p:ph type="title"/>
          </p:nvPr>
        </p:nvSpPr>
        <p:spPr/>
        <p:txBody>
          <a:bodyPr/>
          <a:lstStyle/>
          <a:p>
            <a:r>
              <a:rPr lang="en-US"/>
              <a:t>2008</a:t>
            </a:r>
          </a:p>
        </p:txBody>
      </p:sp>
      <p:sp>
        <p:nvSpPr>
          <p:cNvPr id="1599491" name="Rectangle 3"/>
          <p:cNvSpPr>
            <a:spLocks noChangeArrowheads="1"/>
          </p:cNvSpPr>
          <p:nvPr/>
        </p:nvSpPr>
        <p:spPr bwMode="auto">
          <a:xfrm>
            <a:off x="7315200" y="5610225"/>
            <a:ext cx="1828800" cy="1247775"/>
          </a:xfrm>
          <a:prstGeom prst="rect">
            <a:avLst/>
          </a:prstGeom>
          <a:solidFill>
            <a:schemeClr val="bg1"/>
          </a:solidFill>
          <a:ln w="19050" algn="ctr">
            <a:noFill/>
            <a:miter lim="800000"/>
            <a:headEnd/>
            <a:tailEnd/>
          </a:ln>
          <a:effectLst/>
        </p:spPr>
        <p:txBody>
          <a:bodyPr wrap="none" anchor="ctr"/>
          <a:lstStyle/>
          <a:p>
            <a:pPr algn="ctr"/>
            <a:endParaRPr lang="en-GB">
              <a:latin typeface="Futura Lt" pitchFamily="34" charset="0"/>
            </a:endParaRPr>
          </a:p>
        </p:txBody>
      </p:sp>
      <p:sp>
        <p:nvSpPr>
          <p:cNvPr id="1599502" name="Text Box 14"/>
          <p:cNvSpPr txBox="1">
            <a:spLocks noChangeArrowheads="1"/>
          </p:cNvSpPr>
          <p:nvPr/>
        </p:nvSpPr>
        <p:spPr bwMode="auto">
          <a:xfrm>
            <a:off x="428625" y="1243013"/>
            <a:ext cx="8391525" cy="457200"/>
          </a:xfrm>
          <a:prstGeom prst="rect">
            <a:avLst/>
          </a:prstGeom>
          <a:noFill/>
          <a:ln w="9525">
            <a:noFill/>
            <a:miter lim="800000"/>
            <a:headEnd/>
            <a:tailEnd/>
          </a:ln>
          <a:effectLst/>
        </p:spPr>
        <p:txBody>
          <a:bodyPr>
            <a:spAutoFit/>
          </a:bodyPr>
          <a:lstStyle/>
          <a:p>
            <a:r>
              <a:rPr lang="en-US" sz="2400">
                <a:solidFill>
                  <a:srgbClr val="7B7B79"/>
                </a:solidFill>
                <a:latin typeface="Futura Hv" pitchFamily="34" charset="0"/>
              </a:rPr>
              <a:t>The right direction. The right connections.</a:t>
            </a:r>
          </a:p>
        </p:txBody>
      </p:sp>
      <p:grpSp>
        <p:nvGrpSpPr>
          <p:cNvPr id="1599503" name="Group 15"/>
          <p:cNvGrpSpPr>
            <a:grpSpLocks/>
          </p:cNvGrpSpPr>
          <p:nvPr/>
        </p:nvGrpSpPr>
        <p:grpSpPr bwMode="auto">
          <a:xfrm>
            <a:off x="6740525" y="2011363"/>
            <a:ext cx="1620838" cy="1289050"/>
            <a:chOff x="4527" y="849"/>
            <a:chExt cx="1021" cy="812"/>
          </a:xfrm>
        </p:grpSpPr>
        <p:sp>
          <p:nvSpPr>
            <p:cNvPr id="1599504" name="_s1029"/>
            <p:cNvSpPr>
              <a:spLocks noChangeAspect="1" noChangeArrowheads="1"/>
            </p:cNvSpPr>
            <p:nvPr/>
          </p:nvSpPr>
          <p:spPr bwMode="auto">
            <a:xfrm>
              <a:off x="4527" y="849"/>
              <a:ext cx="827" cy="812"/>
            </a:xfrm>
            <a:prstGeom prst="ellipse">
              <a:avLst/>
            </a:prstGeom>
            <a:solidFill>
              <a:schemeClr val="hlink"/>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100% IT managed by IT</a:t>
              </a:r>
            </a:p>
          </p:txBody>
        </p:sp>
        <p:sp>
          <p:nvSpPr>
            <p:cNvPr id="1599505" name="AutoShape 34"/>
            <p:cNvSpPr>
              <a:spLocks noChangeArrowheads="1"/>
            </p:cNvSpPr>
            <p:nvPr/>
          </p:nvSpPr>
          <p:spPr bwMode="auto">
            <a:xfrm>
              <a:off x="5256" y="1072"/>
              <a:ext cx="292" cy="366"/>
            </a:xfrm>
            <a:prstGeom prst="rightArrow">
              <a:avLst>
                <a:gd name="adj1" fmla="val 50000"/>
                <a:gd name="adj2" fmla="val 25000"/>
              </a:avLst>
            </a:prstGeom>
            <a:solidFill>
              <a:schemeClr val="hlink"/>
            </a:solidFill>
            <a:ln w="19050" algn="ctr">
              <a:noFill/>
              <a:miter lim="800000"/>
              <a:headEnd/>
              <a:tailEnd/>
            </a:ln>
          </p:spPr>
          <p:txBody>
            <a:bodyPr anchor="ctr">
              <a:spAutoFit/>
            </a:bodyPr>
            <a:lstStyle/>
            <a:p>
              <a:endParaRPr lang="en-GB">
                <a:solidFill>
                  <a:schemeClr val="bg1"/>
                </a:solidFill>
              </a:endParaRPr>
            </a:p>
          </p:txBody>
        </p:sp>
      </p:grpSp>
      <p:grpSp>
        <p:nvGrpSpPr>
          <p:cNvPr id="1599506" name="Group 18"/>
          <p:cNvGrpSpPr>
            <a:grpSpLocks/>
          </p:cNvGrpSpPr>
          <p:nvPr/>
        </p:nvGrpSpPr>
        <p:grpSpPr bwMode="auto">
          <a:xfrm>
            <a:off x="7283450" y="3509963"/>
            <a:ext cx="1620838" cy="1289050"/>
            <a:chOff x="4527" y="849"/>
            <a:chExt cx="1021" cy="812"/>
          </a:xfrm>
        </p:grpSpPr>
        <p:sp>
          <p:nvSpPr>
            <p:cNvPr id="1599507" name="_s1029"/>
            <p:cNvSpPr>
              <a:spLocks noChangeAspect="1" noChangeArrowheads="1"/>
            </p:cNvSpPr>
            <p:nvPr/>
          </p:nvSpPr>
          <p:spPr bwMode="auto">
            <a:xfrm>
              <a:off x="4527" y="849"/>
              <a:ext cx="827" cy="812"/>
            </a:xfrm>
            <a:prstGeom prst="ellipse">
              <a:avLst/>
            </a:prstGeom>
            <a:solidFill>
              <a:schemeClr val="accent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~500 active Business Projects at any given time</a:t>
              </a:r>
            </a:p>
          </p:txBody>
        </p:sp>
        <p:sp>
          <p:nvSpPr>
            <p:cNvPr id="1599508" name="AutoShape 34"/>
            <p:cNvSpPr>
              <a:spLocks noChangeArrowheads="1"/>
            </p:cNvSpPr>
            <p:nvPr/>
          </p:nvSpPr>
          <p:spPr bwMode="auto">
            <a:xfrm>
              <a:off x="5256" y="1072"/>
              <a:ext cx="292" cy="366"/>
            </a:xfrm>
            <a:prstGeom prst="rightArrow">
              <a:avLst>
                <a:gd name="adj1" fmla="val 50000"/>
                <a:gd name="adj2" fmla="val 25000"/>
              </a:avLst>
            </a:prstGeom>
            <a:solidFill>
              <a:schemeClr val="accent1"/>
            </a:solidFill>
            <a:ln w="19050" algn="ctr">
              <a:noFill/>
              <a:miter lim="800000"/>
              <a:headEnd/>
              <a:tailEnd/>
            </a:ln>
          </p:spPr>
          <p:txBody>
            <a:bodyPr anchor="ctr">
              <a:spAutoFit/>
            </a:bodyPr>
            <a:lstStyle/>
            <a:p>
              <a:endParaRPr lang="en-GB">
                <a:solidFill>
                  <a:schemeClr val="bg1"/>
                </a:solidFill>
              </a:endParaRPr>
            </a:p>
          </p:txBody>
        </p:sp>
      </p:grpSp>
      <p:grpSp>
        <p:nvGrpSpPr>
          <p:cNvPr id="1599509" name="Group 21"/>
          <p:cNvGrpSpPr>
            <a:grpSpLocks/>
          </p:cNvGrpSpPr>
          <p:nvPr/>
        </p:nvGrpSpPr>
        <p:grpSpPr bwMode="auto">
          <a:xfrm>
            <a:off x="7212013" y="4978400"/>
            <a:ext cx="1620837" cy="1289050"/>
            <a:chOff x="4527" y="849"/>
            <a:chExt cx="1021" cy="812"/>
          </a:xfrm>
        </p:grpSpPr>
        <p:sp>
          <p:nvSpPr>
            <p:cNvPr id="1599510" name="_s1029"/>
            <p:cNvSpPr>
              <a:spLocks noChangeAspect="1" noChangeArrowheads="1"/>
            </p:cNvSpPr>
            <p:nvPr/>
          </p:nvSpPr>
          <p:spPr bwMode="auto">
            <a:xfrm>
              <a:off x="4527" y="849"/>
              <a:ext cx="827" cy="812"/>
            </a:xfrm>
            <a:prstGeom prst="ellipse">
              <a:avLst/>
            </a:prstGeom>
            <a:solidFill>
              <a:schemeClr val="accent2"/>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90%</a:t>
              </a:r>
            </a:p>
            <a:p>
              <a:pPr algn="ctr" defTabSz="1019175">
                <a:spcBef>
                  <a:spcPct val="0"/>
                </a:spcBef>
              </a:pPr>
              <a:r>
                <a:rPr lang="en-US" sz="1200">
                  <a:solidFill>
                    <a:schemeClr val="bg1"/>
                  </a:solidFill>
                </a:rPr>
                <a:t>HP employees – 10% contractors</a:t>
              </a:r>
            </a:p>
          </p:txBody>
        </p:sp>
        <p:sp>
          <p:nvSpPr>
            <p:cNvPr id="1599511" name="AutoShape 34"/>
            <p:cNvSpPr>
              <a:spLocks noChangeArrowheads="1"/>
            </p:cNvSpPr>
            <p:nvPr/>
          </p:nvSpPr>
          <p:spPr bwMode="auto">
            <a:xfrm>
              <a:off x="5256" y="1072"/>
              <a:ext cx="292" cy="366"/>
            </a:xfrm>
            <a:prstGeom prst="rightArrow">
              <a:avLst>
                <a:gd name="adj1" fmla="val 50000"/>
                <a:gd name="adj2" fmla="val 25000"/>
              </a:avLst>
            </a:prstGeom>
            <a:solidFill>
              <a:schemeClr val="accent2"/>
            </a:solidFill>
            <a:ln w="19050" algn="ctr">
              <a:noFill/>
              <a:miter lim="800000"/>
              <a:headEnd/>
              <a:tailEnd/>
            </a:ln>
          </p:spPr>
          <p:txBody>
            <a:bodyPr anchor="ctr">
              <a:spAutoFit/>
            </a:bodyPr>
            <a:lstStyle/>
            <a:p>
              <a:endParaRPr lang="en-GB">
                <a:solidFill>
                  <a:schemeClr val="bg1"/>
                </a:solidFill>
              </a:endParaRPr>
            </a:p>
          </p:txBody>
        </p:sp>
      </p:grpSp>
      <p:grpSp>
        <p:nvGrpSpPr>
          <p:cNvPr id="1599512" name="Group 24"/>
          <p:cNvGrpSpPr>
            <a:grpSpLocks/>
          </p:cNvGrpSpPr>
          <p:nvPr/>
        </p:nvGrpSpPr>
        <p:grpSpPr bwMode="auto">
          <a:xfrm>
            <a:off x="4721225" y="2011363"/>
            <a:ext cx="1620838" cy="1289050"/>
            <a:chOff x="4527" y="849"/>
            <a:chExt cx="1021" cy="812"/>
          </a:xfrm>
        </p:grpSpPr>
        <p:sp>
          <p:nvSpPr>
            <p:cNvPr id="1599513" name="_s1029"/>
            <p:cNvSpPr>
              <a:spLocks noChangeAspect="1" noChangeArrowheads="1"/>
            </p:cNvSpPr>
            <p:nvPr/>
          </p:nvSpPr>
          <p:spPr bwMode="auto">
            <a:xfrm>
              <a:off x="4527" y="849"/>
              <a:ext cx="827" cy="812"/>
            </a:xfrm>
            <a:prstGeom prst="ellipse">
              <a:avLst/>
            </a:prstGeom>
            <a:solidFill>
              <a:schemeClr val="hlink"/>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~1500</a:t>
              </a:r>
            </a:p>
            <a:p>
              <a:pPr algn="ctr" defTabSz="1019175">
                <a:spcBef>
                  <a:spcPct val="0"/>
                </a:spcBef>
              </a:pPr>
              <a:r>
                <a:rPr lang="en-US" sz="1200">
                  <a:solidFill>
                    <a:schemeClr val="bg1"/>
                  </a:solidFill>
                </a:rPr>
                <a:t>Applications</a:t>
              </a:r>
            </a:p>
          </p:txBody>
        </p:sp>
        <p:sp>
          <p:nvSpPr>
            <p:cNvPr id="1599514" name="AutoShape 34"/>
            <p:cNvSpPr>
              <a:spLocks noChangeArrowheads="1"/>
            </p:cNvSpPr>
            <p:nvPr/>
          </p:nvSpPr>
          <p:spPr bwMode="auto">
            <a:xfrm>
              <a:off x="5256" y="1072"/>
              <a:ext cx="292" cy="366"/>
            </a:xfrm>
            <a:prstGeom prst="rightArrow">
              <a:avLst>
                <a:gd name="adj1" fmla="val 50000"/>
                <a:gd name="adj2" fmla="val 25000"/>
              </a:avLst>
            </a:prstGeom>
            <a:solidFill>
              <a:schemeClr val="hlink"/>
            </a:solidFill>
            <a:ln w="19050" algn="ctr">
              <a:noFill/>
              <a:miter lim="800000"/>
              <a:headEnd/>
              <a:tailEnd/>
            </a:ln>
          </p:spPr>
          <p:txBody>
            <a:bodyPr anchor="ctr">
              <a:spAutoFit/>
            </a:bodyPr>
            <a:lstStyle/>
            <a:p>
              <a:endParaRPr lang="en-GB">
                <a:solidFill>
                  <a:schemeClr val="bg1"/>
                </a:solidFill>
              </a:endParaRPr>
            </a:p>
          </p:txBody>
        </p:sp>
      </p:grpSp>
      <p:grpSp>
        <p:nvGrpSpPr>
          <p:cNvPr id="1599515" name="Group 27"/>
          <p:cNvGrpSpPr>
            <a:grpSpLocks/>
          </p:cNvGrpSpPr>
          <p:nvPr/>
        </p:nvGrpSpPr>
        <p:grpSpPr bwMode="auto">
          <a:xfrm>
            <a:off x="2701925" y="2011363"/>
            <a:ext cx="1620838" cy="1289050"/>
            <a:chOff x="4527" y="849"/>
            <a:chExt cx="1021" cy="812"/>
          </a:xfrm>
        </p:grpSpPr>
        <p:sp>
          <p:nvSpPr>
            <p:cNvPr id="1599516" name="_s1029"/>
            <p:cNvSpPr>
              <a:spLocks noChangeAspect="1" noChangeArrowheads="1"/>
            </p:cNvSpPr>
            <p:nvPr/>
          </p:nvSpPr>
          <p:spPr bwMode="auto">
            <a:xfrm>
              <a:off x="4527" y="849"/>
              <a:ext cx="827" cy="812"/>
            </a:xfrm>
            <a:prstGeom prst="ellipse">
              <a:avLst/>
            </a:prstGeom>
            <a:solidFill>
              <a:schemeClr val="hlink"/>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Less  than 30 HP IT core collaboration</a:t>
              </a:r>
            </a:p>
            <a:p>
              <a:pPr algn="ctr" defTabSz="1019175">
                <a:spcBef>
                  <a:spcPct val="0"/>
                </a:spcBef>
              </a:pPr>
              <a:r>
                <a:rPr lang="en-US" sz="1200">
                  <a:solidFill>
                    <a:schemeClr val="bg1"/>
                  </a:solidFill>
                </a:rPr>
                <a:t>sites</a:t>
              </a:r>
            </a:p>
            <a:p>
              <a:pPr algn="ctr" defTabSz="1019175">
                <a:spcBef>
                  <a:spcPct val="0"/>
                </a:spcBef>
              </a:pPr>
              <a:r>
                <a:rPr lang="en-US" sz="1200">
                  <a:solidFill>
                    <a:schemeClr val="bg1"/>
                  </a:solidFill>
                </a:rPr>
                <a:t>WW </a:t>
              </a:r>
            </a:p>
          </p:txBody>
        </p:sp>
        <p:sp>
          <p:nvSpPr>
            <p:cNvPr id="1599517" name="AutoShape 34"/>
            <p:cNvSpPr>
              <a:spLocks noChangeArrowheads="1"/>
            </p:cNvSpPr>
            <p:nvPr/>
          </p:nvSpPr>
          <p:spPr bwMode="auto">
            <a:xfrm>
              <a:off x="5256" y="1072"/>
              <a:ext cx="292" cy="366"/>
            </a:xfrm>
            <a:prstGeom prst="rightArrow">
              <a:avLst>
                <a:gd name="adj1" fmla="val 50000"/>
                <a:gd name="adj2" fmla="val 25000"/>
              </a:avLst>
            </a:prstGeom>
            <a:solidFill>
              <a:schemeClr val="hlink"/>
            </a:solidFill>
            <a:ln w="19050" algn="ctr">
              <a:noFill/>
              <a:miter lim="800000"/>
              <a:headEnd/>
              <a:tailEnd/>
            </a:ln>
          </p:spPr>
          <p:txBody>
            <a:bodyPr anchor="ctr">
              <a:spAutoFit/>
            </a:bodyPr>
            <a:lstStyle/>
            <a:p>
              <a:endParaRPr lang="en-GB">
                <a:solidFill>
                  <a:schemeClr val="bg1"/>
                </a:solidFill>
              </a:endParaRPr>
            </a:p>
          </p:txBody>
        </p:sp>
      </p:grpSp>
      <p:grpSp>
        <p:nvGrpSpPr>
          <p:cNvPr id="1599518" name="Group 30"/>
          <p:cNvGrpSpPr>
            <a:grpSpLocks/>
          </p:cNvGrpSpPr>
          <p:nvPr/>
        </p:nvGrpSpPr>
        <p:grpSpPr bwMode="auto">
          <a:xfrm>
            <a:off x="682625" y="2011363"/>
            <a:ext cx="1620838" cy="1289050"/>
            <a:chOff x="4527" y="849"/>
            <a:chExt cx="1021" cy="812"/>
          </a:xfrm>
        </p:grpSpPr>
        <p:sp>
          <p:nvSpPr>
            <p:cNvPr id="1599519" name="_s1029"/>
            <p:cNvSpPr>
              <a:spLocks noChangeAspect="1" noChangeArrowheads="1"/>
            </p:cNvSpPr>
            <p:nvPr/>
          </p:nvSpPr>
          <p:spPr bwMode="auto">
            <a:xfrm>
              <a:off x="4527" y="849"/>
              <a:ext cx="827" cy="812"/>
            </a:xfrm>
            <a:prstGeom prst="ellipse">
              <a:avLst/>
            </a:prstGeom>
            <a:solidFill>
              <a:schemeClr val="accent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 of Revenue cut in half</a:t>
              </a:r>
            </a:p>
          </p:txBody>
        </p:sp>
        <p:sp>
          <p:nvSpPr>
            <p:cNvPr id="1599520" name="AutoShape 34"/>
            <p:cNvSpPr>
              <a:spLocks noChangeArrowheads="1"/>
            </p:cNvSpPr>
            <p:nvPr/>
          </p:nvSpPr>
          <p:spPr bwMode="auto">
            <a:xfrm>
              <a:off x="5256" y="1072"/>
              <a:ext cx="292" cy="366"/>
            </a:xfrm>
            <a:prstGeom prst="rightArrow">
              <a:avLst>
                <a:gd name="adj1" fmla="val 50000"/>
                <a:gd name="adj2" fmla="val 25000"/>
              </a:avLst>
            </a:prstGeom>
            <a:solidFill>
              <a:schemeClr val="accent1"/>
            </a:solidFill>
            <a:ln w="19050" algn="ctr">
              <a:noFill/>
              <a:miter lim="800000"/>
              <a:headEnd/>
              <a:tailEnd/>
            </a:ln>
          </p:spPr>
          <p:txBody>
            <a:bodyPr anchor="ctr">
              <a:spAutoFit/>
            </a:bodyPr>
            <a:lstStyle/>
            <a:p>
              <a:endParaRPr lang="en-GB">
                <a:solidFill>
                  <a:schemeClr val="bg1"/>
                </a:solidFill>
              </a:endParaRPr>
            </a:p>
          </p:txBody>
        </p:sp>
      </p:grpSp>
      <p:grpSp>
        <p:nvGrpSpPr>
          <p:cNvPr id="1599521" name="Group 33"/>
          <p:cNvGrpSpPr>
            <a:grpSpLocks/>
          </p:cNvGrpSpPr>
          <p:nvPr/>
        </p:nvGrpSpPr>
        <p:grpSpPr bwMode="auto">
          <a:xfrm>
            <a:off x="1463675" y="3509963"/>
            <a:ext cx="1620838" cy="1289050"/>
            <a:chOff x="4527" y="849"/>
            <a:chExt cx="1021" cy="812"/>
          </a:xfrm>
        </p:grpSpPr>
        <p:sp>
          <p:nvSpPr>
            <p:cNvPr id="1599522" name="_s1029"/>
            <p:cNvSpPr>
              <a:spLocks noChangeAspect="1" noChangeArrowheads="1"/>
            </p:cNvSpPr>
            <p:nvPr/>
          </p:nvSpPr>
          <p:spPr bwMode="auto">
            <a:xfrm>
              <a:off x="4527" y="849"/>
              <a:ext cx="827" cy="812"/>
            </a:xfrm>
            <a:prstGeom prst="ellipse">
              <a:avLst/>
            </a:prstGeom>
            <a:solidFill>
              <a:schemeClr val="accent2"/>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80% of resources time </a:t>
              </a:r>
            </a:p>
            <a:p>
              <a:pPr algn="ctr" defTabSz="1019175">
                <a:spcBef>
                  <a:spcPct val="0"/>
                </a:spcBef>
              </a:pPr>
              <a:r>
                <a:rPr lang="en-US" sz="1200">
                  <a:solidFill>
                    <a:schemeClr val="bg1"/>
                  </a:solidFill>
                </a:rPr>
                <a:t>dedicated to innovation</a:t>
              </a:r>
            </a:p>
          </p:txBody>
        </p:sp>
        <p:sp>
          <p:nvSpPr>
            <p:cNvPr id="1599523" name="AutoShape 34"/>
            <p:cNvSpPr>
              <a:spLocks noChangeArrowheads="1"/>
            </p:cNvSpPr>
            <p:nvPr/>
          </p:nvSpPr>
          <p:spPr bwMode="auto">
            <a:xfrm>
              <a:off x="5256" y="1072"/>
              <a:ext cx="292" cy="366"/>
            </a:xfrm>
            <a:prstGeom prst="rightArrow">
              <a:avLst>
                <a:gd name="adj1" fmla="val 50000"/>
                <a:gd name="adj2" fmla="val 25000"/>
              </a:avLst>
            </a:prstGeom>
            <a:solidFill>
              <a:schemeClr val="accent2"/>
            </a:solidFill>
            <a:ln w="19050" algn="ctr">
              <a:noFill/>
              <a:miter lim="800000"/>
              <a:headEnd/>
              <a:tailEnd/>
            </a:ln>
          </p:spPr>
          <p:txBody>
            <a:bodyPr anchor="ctr">
              <a:spAutoFit/>
            </a:bodyPr>
            <a:lstStyle/>
            <a:p>
              <a:endParaRPr lang="en-GB">
                <a:solidFill>
                  <a:schemeClr val="bg1"/>
                </a:solidFill>
              </a:endParaRPr>
            </a:p>
          </p:txBody>
        </p:sp>
      </p:grpSp>
      <p:grpSp>
        <p:nvGrpSpPr>
          <p:cNvPr id="1599524" name="Group 36"/>
          <p:cNvGrpSpPr>
            <a:grpSpLocks/>
          </p:cNvGrpSpPr>
          <p:nvPr/>
        </p:nvGrpSpPr>
        <p:grpSpPr bwMode="auto">
          <a:xfrm>
            <a:off x="682625" y="4978400"/>
            <a:ext cx="1620838" cy="1289050"/>
            <a:chOff x="4527" y="849"/>
            <a:chExt cx="1021" cy="812"/>
          </a:xfrm>
        </p:grpSpPr>
        <p:sp>
          <p:nvSpPr>
            <p:cNvPr id="1599525" name="_s1029"/>
            <p:cNvSpPr>
              <a:spLocks noChangeAspect="1" noChangeArrowheads="1"/>
            </p:cNvSpPr>
            <p:nvPr/>
          </p:nvSpPr>
          <p:spPr bwMode="auto">
            <a:xfrm>
              <a:off x="4527" y="849"/>
              <a:ext cx="827" cy="812"/>
            </a:xfrm>
            <a:prstGeom prst="ellipse">
              <a:avLst/>
            </a:prstGeom>
            <a:solidFill>
              <a:schemeClr val="hlink"/>
            </a:solidFill>
            <a:ln w="9525" algn="ctr">
              <a:noFill/>
              <a:round/>
              <a:headEnd/>
              <a:tailEnd/>
            </a:ln>
          </p:spPr>
          <p:txBody>
            <a:bodyPr lIns="18288" tIns="18288" rIns="18288" bIns="18288" anchor="ctr"/>
            <a:lstStyle/>
            <a:p>
              <a:pPr algn="ctr" defTabSz="1019175"/>
              <a:r>
                <a:rPr lang="en-US" sz="1200">
                  <a:solidFill>
                    <a:schemeClr val="bg1"/>
                  </a:solidFill>
                </a:rPr>
                <a:t>Optimized,</a:t>
              </a:r>
              <a:br>
                <a:rPr lang="en-US" sz="1200">
                  <a:solidFill>
                    <a:schemeClr val="bg1"/>
                  </a:solidFill>
                </a:rPr>
              </a:br>
              <a:r>
                <a:rPr lang="en-US" sz="1200">
                  <a:solidFill>
                    <a:schemeClr val="bg1"/>
                  </a:solidFill>
                </a:rPr>
                <a:t>Cost effective, &amp; secure network</a:t>
              </a:r>
            </a:p>
          </p:txBody>
        </p:sp>
        <p:sp>
          <p:nvSpPr>
            <p:cNvPr id="1599526" name="AutoShape 34"/>
            <p:cNvSpPr>
              <a:spLocks noChangeArrowheads="1"/>
            </p:cNvSpPr>
            <p:nvPr/>
          </p:nvSpPr>
          <p:spPr bwMode="auto">
            <a:xfrm>
              <a:off x="5256" y="1072"/>
              <a:ext cx="292" cy="366"/>
            </a:xfrm>
            <a:prstGeom prst="rightArrow">
              <a:avLst>
                <a:gd name="adj1" fmla="val 50000"/>
                <a:gd name="adj2" fmla="val 25000"/>
              </a:avLst>
            </a:prstGeom>
            <a:solidFill>
              <a:schemeClr val="hlink"/>
            </a:solidFill>
            <a:ln w="19050" algn="ctr">
              <a:noFill/>
              <a:miter lim="800000"/>
              <a:headEnd/>
              <a:tailEnd/>
            </a:ln>
          </p:spPr>
          <p:txBody>
            <a:bodyPr anchor="ctr">
              <a:spAutoFit/>
            </a:bodyPr>
            <a:lstStyle/>
            <a:p>
              <a:endParaRPr lang="en-GB">
                <a:solidFill>
                  <a:schemeClr val="bg1"/>
                </a:solidFill>
              </a:endParaRPr>
            </a:p>
          </p:txBody>
        </p:sp>
      </p:grpSp>
      <p:grpSp>
        <p:nvGrpSpPr>
          <p:cNvPr id="1599527" name="Group 39"/>
          <p:cNvGrpSpPr>
            <a:grpSpLocks/>
          </p:cNvGrpSpPr>
          <p:nvPr/>
        </p:nvGrpSpPr>
        <p:grpSpPr bwMode="auto">
          <a:xfrm>
            <a:off x="3448050" y="3509963"/>
            <a:ext cx="1620838" cy="1289050"/>
            <a:chOff x="4527" y="849"/>
            <a:chExt cx="1021" cy="812"/>
          </a:xfrm>
        </p:grpSpPr>
        <p:sp>
          <p:nvSpPr>
            <p:cNvPr id="1599528" name="_s1029"/>
            <p:cNvSpPr>
              <a:spLocks noChangeAspect="1" noChangeArrowheads="1"/>
            </p:cNvSpPr>
            <p:nvPr/>
          </p:nvSpPr>
          <p:spPr bwMode="auto">
            <a:xfrm>
              <a:off x="4527" y="849"/>
              <a:ext cx="827" cy="812"/>
            </a:xfrm>
            <a:prstGeom prst="ellipse">
              <a:avLst/>
            </a:prstGeom>
            <a:solidFill>
              <a:schemeClr val="accent1"/>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6 NGDCs</a:t>
              </a:r>
            </a:p>
            <a:p>
              <a:pPr algn="ctr" defTabSz="1019175">
                <a:spcBef>
                  <a:spcPct val="0"/>
                </a:spcBef>
              </a:pPr>
              <a:r>
                <a:rPr lang="en-US" sz="1200">
                  <a:solidFill>
                    <a:schemeClr val="bg1"/>
                  </a:solidFill>
                </a:rPr>
                <a:t>In 3 zones</a:t>
              </a:r>
            </a:p>
          </p:txBody>
        </p:sp>
        <p:sp>
          <p:nvSpPr>
            <p:cNvPr id="1599529" name="AutoShape 34"/>
            <p:cNvSpPr>
              <a:spLocks noChangeArrowheads="1"/>
            </p:cNvSpPr>
            <p:nvPr/>
          </p:nvSpPr>
          <p:spPr bwMode="auto">
            <a:xfrm>
              <a:off x="5256" y="1072"/>
              <a:ext cx="292" cy="366"/>
            </a:xfrm>
            <a:prstGeom prst="rightArrow">
              <a:avLst>
                <a:gd name="adj1" fmla="val 50000"/>
                <a:gd name="adj2" fmla="val 25000"/>
              </a:avLst>
            </a:prstGeom>
            <a:solidFill>
              <a:schemeClr val="accent1"/>
            </a:solidFill>
            <a:ln w="19050" algn="ctr">
              <a:noFill/>
              <a:miter lim="800000"/>
              <a:headEnd/>
              <a:tailEnd/>
            </a:ln>
          </p:spPr>
          <p:txBody>
            <a:bodyPr anchor="ctr">
              <a:spAutoFit/>
            </a:bodyPr>
            <a:lstStyle/>
            <a:p>
              <a:endParaRPr lang="en-GB">
                <a:solidFill>
                  <a:schemeClr val="bg1"/>
                </a:solidFill>
              </a:endParaRPr>
            </a:p>
          </p:txBody>
        </p:sp>
      </p:grpSp>
      <p:grpSp>
        <p:nvGrpSpPr>
          <p:cNvPr id="1599530" name="Group 42"/>
          <p:cNvGrpSpPr>
            <a:grpSpLocks/>
          </p:cNvGrpSpPr>
          <p:nvPr/>
        </p:nvGrpSpPr>
        <p:grpSpPr bwMode="auto">
          <a:xfrm>
            <a:off x="5432425" y="3509963"/>
            <a:ext cx="1620838" cy="1289050"/>
            <a:chOff x="4527" y="849"/>
            <a:chExt cx="1021" cy="812"/>
          </a:xfrm>
        </p:grpSpPr>
        <p:sp>
          <p:nvSpPr>
            <p:cNvPr id="1599531" name="_s1029"/>
            <p:cNvSpPr>
              <a:spLocks noChangeAspect="1" noChangeArrowheads="1"/>
            </p:cNvSpPr>
            <p:nvPr/>
          </p:nvSpPr>
          <p:spPr bwMode="auto">
            <a:xfrm>
              <a:off x="4527" y="849"/>
              <a:ext cx="827" cy="812"/>
            </a:xfrm>
            <a:prstGeom prst="ellipse">
              <a:avLst/>
            </a:prstGeom>
            <a:solidFill>
              <a:schemeClr val="accent2"/>
            </a:solidFill>
            <a:ln w="9525" algn="ctr">
              <a:noFill/>
              <a:round/>
              <a:headEnd/>
              <a:tailEnd/>
            </a:ln>
          </p:spPr>
          <p:txBody>
            <a:bodyPr lIns="18288" tIns="18288" rIns="18288" bIns="18288" anchor="ctr"/>
            <a:lstStyle/>
            <a:p>
              <a:pPr algn="ctr" defTabSz="1019175">
                <a:spcBef>
                  <a:spcPct val="0"/>
                </a:spcBef>
              </a:pPr>
              <a:r>
                <a:rPr lang="en-US" sz="1200">
                  <a:solidFill>
                    <a:schemeClr val="bg1"/>
                  </a:solidFill>
                </a:rPr>
                <a:t>1 EDW </a:t>
              </a:r>
            </a:p>
          </p:txBody>
        </p:sp>
        <p:sp>
          <p:nvSpPr>
            <p:cNvPr id="1599532" name="AutoShape 34"/>
            <p:cNvSpPr>
              <a:spLocks noChangeArrowheads="1"/>
            </p:cNvSpPr>
            <p:nvPr/>
          </p:nvSpPr>
          <p:spPr bwMode="auto">
            <a:xfrm>
              <a:off x="5256" y="1072"/>
              <a:ext cx="292" cy="366"/>
            </a:xfrm>
            <a:prstGeom prst="rightArrow">
              <a:avLst>
                <a:gd name="adj1" fmla="val 50000"/>
                <a:gd name="adj2" fmla="val 25000"/>
              </a:avLst>
            </a:prstGeom>
            <a:solidFill>
              <a:schemeClr val="accent2"/>
            </a:solidFill>
            <a:ln w="19050" algn="ctr">
              <a:noFill/>
              <a:miter lim="800000"/>
              <a:headEnd/>
              <a:tailEnd/>
            </a:ln>
          </p:spPr>
          <p:txBody>
            <a:bodyPr anchor="ctr">
              <a:spAutoFit/>
            </a:bodyPr>
            <a:lstStyle/>
            <a:p>
              <a:endParaRPr lang="en-GB">
                <a:solidFill>
                  <a:schemeClr val="bg1"/>
                </a:solidFill>
              </a:endParaRPr>
            </a:p>
          </p:txBody>
        </p:sp>
      </p:grpSp>
      <p:pic>
        <p:nvPicPr>
          <p:cNvPr id="1599533" name="Picture 22" descr="G340798102004"/>
          <p:cNvPicPr>
            <a:picLocks noChangeAspect="1" noChangeArrowheads="1"/>
          </p:cNvPicPr>
          <p:nvPr/>
        </p:nvPicPr>
        <p:blipFill>
          <a:blip r:embed="rId3"/>
          <a:srcRect/>
          <a:stretch>
            <a:fillRect/>
          </a:stretch>
        </p:blipFill>
        <p:spPr bwMode="auto">
          <a:xfrm>
            <a:off x="2509838" y="5146675"/>
            <a:ext cx="4495800" cy="1193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99524"/>
                                        </p:tgtEl>
                                        <p:attrNameLst>
                                          <p:attrName>style.visibility</p:attrName>
                                        </p:attrNameLst>
                                      </p:cBhvr>
                                      <p:to>
                                        <p:strVal val="visible"/>
                                      </p:to>
                                    </p:set>
                                    <p:animEffect transition="in" filter="fade">
                                      <p:cBhvr>
                                        <p:cTn id="7" dur="1000"/>
                                        <p:tgtEl>
                                          <p:spTgt spid="159952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599521"/>
                                        </p:tgtEl>
                                        <p:attrNameLst>
                                          <p:attrName>style.visibility</p:attrName>
                                        </p:attrNameLst>
                                      </p:cBhvr>
                                      <p:to>
                                        <p:strVal val="visible"/>
                                      </p:to>
                                    </p:set>
                                    <p:animEffect transition="in" filter="fade">
                                      <p:cBhvr>
                                        <p:cTn id="11" dur="1000"/>
                                        <p:tgtEl>
                                          <p:spTgt spid="1599521"/>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599518"/>
                                        </p:tgtEl>
                                        <p:attrNameLst>
                                          <p:attrName>style.visibility</p:attrName>
                                        </p:attrNameLst>
                                      </p:cBhvr>
                                      <p:to>
                                        <p:strVal val="visible"/>
                                      </p:to>
                                    </p:set>
                                    <p:animEffect transition="in" filter="fade">
                                      <p:cBhvr>
                                        <p:cTn id="15" dur="1000"/>
                                        <p:tgtEl>
                                          <p:spTgt spid="159951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599515"/>
                                        </p:tgtEl>
                                        <p:attrNameLst>
                                          <p:attrName>style.visibility</p:attrName>
                                        </p:attrNameLst>
                                      </p:cBhvr>
                                      <p:to>
                                        <p:strVal val="visible"/>
                                      </p:to>
                                    </p:set>
                                    <p:animEffect transition="in" filter="fade">
                                      <p:cBhvr>
                                        <p:cTn id="19" dur="1000"/>
                                        <p:tgtEl>
                                          <p:spTgt spid="159951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599527"/>
                                        </p:tgtEl>
                                        <p:attrNameLst>
                                          <p:attrName>style.visibility</p:attrName>
                                        </p:attrNameLst>
                                      </p:cBhvr>
                                      <p:to>
                                        <p:strVal val="visible"/>
                                      </p:to>
                                    </p:set>
                                    <p:animEffect transition="in" filter="fade">
                                      <p:cBhvr>
                                        <p:cTn id="23" dur="1000"/>
                                        <p:tgtEl>
                                          <p:spTgt spid="1599527"/>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599512"/>
                                        </p:tgtEl>
                                        <p:attrNameLst>
                                          <p:attrName>style.visibility</p:attrName>
                                        </p:attrNameLst>
                                      </p:cBhvr>
                                      <p:to>
                                        <p:strVal val="visible"/>
                                      </p:to>
                                    </p:set>
                                    <p:animEffect transition="in" filter="fade">
                                      <p:cBhvr>
                                        <p:cTn id="27" dur="1000"/>
                                        <p:tgtEl>
                                          <p:spTgt spid="1599512"/>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599530"/>
                                        </p:tgtEl>
                                        <p:attrNameLst>
                                          <p:attrName>style.visibility</p:attrName>
                                        </p:attrNameLst>
                                      </p:cBhvr>
                                      <p:to>
                                        <p:strVal val="visible"/>
                                      </p:to>
                                    </p:set>
                                    <p:animEffect transition="in" filter="fade">
                                      <p:cBhvr>
                                        <p:cTn id="31" dur="1000"/>
                                        <p:tgtEl>
                                          <p:spTgt spid="1599530"/>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1599503"/>
                                        </p:tgtEl>
                                        <p:attrNameLst>
                                          <p:attrName>style.visibility</p:attrName>
                                        </p:attrNameLst>
                                      </p:cBhvr>
                                      <p:to>
                                        <p:strVal val="visible"/>
                                      </p:to>
                                    </p:set>
                                    <p:animEffect transition="in" filter="fade">
                                      <p:cBhvr>
                                        <p:cTn id="35" dur="1000"/>
                                        <p:tgtEl>
                                          <p:spTgt spid="1599503"/>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1599506"/>
                                        </p:tgtEl>
                                        <p:attrNameLst>
                                          <p:attrName>style.visibility</p:attrName>
                                        </p:attrNameLst>
                                      </p:cBhvr>
                                      <p:to>
                                        <p:strVal val="visible"/>
                                      </p:to>
                                    </p:set>
                                    <p:animEffect transition="in" filter="fade">
                                      <p:cBhvr>
                                        <p:cTn id="39" dur="1000"/>
                                        <p:tgtEl>
                                          <p:spTgt spid="1599506"/>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1599509"/>
                                        </p:tgtEl>
                                        <p:attrNameLst>
                                          <p:attrName>style.visibility</p:attrName>
                                        </p:attrNameLst>
                                      </p:cBhvr>
                                      <p:to>
                                        <p:strVal val="visible"/>
                                      </p:to>
                                    </p:set>
                                    <p:animEffect transition="in" filter="fade">
                                      <p:cBhvr>
                                        <p:cTn id="43" dur="1000"/>
                                        <p:tgtEl>
                                          <p:spTgt spid="1599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2"/>
          <p:cNvSpPr>
            <a:spLocks noGrp="1"/>
          </p:cNvSpPr>
          <p:nvPr>
            <p:ph type="sldNum" sz="quarter" idx="10"/>
          </p:nvPr>
        </p:nvSpPr>
        <p:spPr/>
        <p:txBody>
          <a:bodyPr/>
          <a:lstStyle/>
          <a:p>
            <a:fld id="{6AD163A1-EC01-409B-968A-140F0522DEE8}" type="slidenum">
              <a:rPr lang="en-US"/>
              <a:pPr/>
              <a:t>14</a:t>
            </a:fld>
            <a:endParaRPr lang="en-US"/>
          </a:p>
        </p:txBody>
      </p:sp>
      <p:sp>
        <p:nvSpPr>
          <p:cNvPr id="12" name="Date Placeholder 3"/>
          <p:cNvSpPr>
            <a:spLocks noGrp="1"/>
          </p:cNvSpPr>
          <p:nvPr>
            <p:ph type="dt" sz="half" idx="11"/>
          </p:nvPr>
        </p:nvSpPr>
        <p:spPr/>
        <p:txBody>
          <a:bodyPr/>
          <a:lstStyle/>
          <a:p>
            <a:fld id="{4F55015C-DEBE-4627-8AC7-4496FCEB55D1}" type="datetime3">
              <a:rPr lang="en-US"/>
              <a:pPr/>
              <a:t>12 February 2008</a:t>
            </a:fld>
            <a:endParaRPr lang="en-US"/>
          </a:p>
        </p:txBody>
      </p:sp>
      <p:sp>
        <p:nvSpPr>
          <p:cNvPr id="1603629" name="Rectangle 45"/>
          <p:cNvSpPr>
            <a:spLocks noGrp="1" noChangeArrowheads="1"/>
          </p:cNvSpPr>
          <p:nvPr>
            <p:ph type="title"/>
          </p:nvPr>
        </p:nvSpPr>
        <p:spPr/>
        <p:txBody>
          <a:bodyPr/>
          <a:lstStyle/>
          <a:p>
            <a:r>
              <a:rPr lang="en-US"/>
              <a:t>Can we share our experiences with you?</a:t>
            </a:r>
          </a:p>
        </p:txBody>
      </p:sp>
      <p:sp>
        <p:nvSpPr>
          <p:cNvPr id="2220037" name="Rectangle 5"/>
          <p:cNvSpPr>
            <a:spLocks noChangeArrowheads="1"/>
          </p:cNvSpPr>
          <p:nvPr/>
        </p:nvSpPr>
        <p:spPr bwMode="auto">
          <a:xfrm>
            <a:off x="433388" y="1609725"/>
            <a:ext cx="5013325" cy="396875"/>
          </a:xfrm>
          <a:prstGeom prst="rect">
            <a:avLst/>
          </a:prstGeom>
          <a:noFill/>
          <a:ln w="19050" algn="ctr">
            <a:noFill/>
            <a:miter lim="800000"/>
            <a:headEnd/>
            <a:tailEnd/>
          </a:ln>
        </p:spPr>
        <p:txBody>
          <a:bodyPr wrap="none"/>
          <a:lstStyle/>
          <a:p>
            <a:r>
              <a:rPr lang="en-US" sz="2000">
                <a:solidFill>
                  <a:schemeClr val="hlink"/>
                </a:solidFill>
              </a:rPr>
              <a:t>What</a:t>
            </a:r>
            <a:r>
              <a:rPr lang="en-US" sz="2000"/>
              <a:t> are your </a:t>
            </a:r>
            <a:r>
              <a:rPr lang="en-US" sz="2000">
                <a:solidFill>
                  <a:schemeClr val="hlink"/>
                </a:solidFill>
              </a:rPr>
              <a:t>IT professionals</a:t>
            </a:r>
            <a:r>
              <a:rPr lang="en-US" sz="2000"/>
              <a:t> working on?</a:t>
            </a:r>
          </a:p>
        </p:txBody>
      </p:sp>
      <p:sp>
        <p:nvSpPr>
          <p:cNvPr id="2220038" name="Rectangle 6"/>
          <p:cNvSpPr>
            <a:spLocks noChangeArrowheads="1"/>
          </p:cNvSpPr>
          <p:nvPr/>
        </p:nvSpPr>
        <p:spPr bwMode="auto">
          <a:xfrm>
            <a:off x="1989138" y="4443413"/>
            <a:ext cx="6145212" cy="396875"/>
          </a:xfrm>
          <a:prstGeom prst="rect">
            <a:avLst/>
          </a:prstGeom>
          <a:noFill/>
          <a:ln w="19050" algn="ctr">
            <a:noFill/>
            <a:miter lim="800000"/>
            <a:headEnd/>
            <a:tailEnd/>
          </a:ln>
        </p:spPr>
        <p:txBody>
          <a:bodyPr wrap="none"/>
          <a:lstStyle/>
          <a:p>
            <a:r>
              <a:rPr lang="en-US" sz="2000"/>
              <a:t>Do you know if third party support is </a:t>
            </a:r>
            <a:r>
              <a:rPr lang="en-US" sz="2000">
                <a:solidFill>
                  <a:schemeClr val="hlink"/>
                </a:solidFill>
              </a:rPr>
              <a:t>cost effective?</a:t>
            </a:r>
          </a:p>
        </p:txBody>
      </p:sp>
      <p:sp>
        <p:nvSpPr>
          <p:cNvPr id="2220043" name="Rectangle 11"/>
          <p:cNvSpPr>
            <a:spLocks noChangeArrowheads="1"/>
          </p:cNvSpPr>
          <p:nvPr/>
        </p:nvSpPr>
        <p:spPr bwMode="auto">
          <a:xfrm>
            <a:off x="1508125" y="3498850"/>
            <a:ext cx="4202113" cy="396875"/>
          </a:xfrm>
          <a:prstGeom prst="rect">
            <a:avLst/>
          </a:prstGeom>
          <a:noFill/>
          <a:ln w="19050" algn="ctr">
            <a:noFill/>
            <a:miter lim="800000"/>
            <a:headEnd/>
            <a:tailEnd/>
          </a:ln>
        </p:spPr>
        <p:txBody>
          <a:bodyPr wrap="none"/>
          <a:lstStyle/>
          <a:p>
            <a:r>
              <a:rPr lang="en-US" sz="2000">
                <a:solidFill>
                  <a:schemeClr val="hlink"/>
                </a:solidFill>
              </a:rPr>
              <a:t>How many</a:t>
            </a:r>
            <a:r>
              <a:rPr lang="en-US" sz="2000"/>
              <a:t> data marts do your servers feed?</a:t>
            </a:r>
          </a:p>
        </p:txBody>
      </p:sp>
      <p:sp>
        <p:nvSpPr>
          <p:cNvPr id="2220044" name="Rectangle 12"/>
          <p:cNvSpPr>
            <a:spLocks noChangeArrowheads="1"/>
          </p:cNvSpPr>
          <p:nvPr/>
        </p:nvSpPr>
        <p:spPr bwMode="auto">
          <a:xfrm>
            <a:off x="1262063" y="3025775"/>
            <a:ext cx="7729537" cy="396875"/>
          </a:xfrm>
          <a:prstGeom prst="rect">
            <a:avLst/>
          </a:prstGeom>
          <a:noFill/>
          <a:ln w="19050" algn="ctr">
            <a:noFill/>
            <a:miter lim="800000"/>
            <a:headEnd/>
            <a:tailEnd/>
          </a:ln>
        </p:spPr>
        <p:txBody>
          <a:bodyPr/>
          <a:lstStyle/>
          <a:p>
            <a:r>
              <a:rPr lang="en-US" sz="2000"/>
              <a:t>Do you know the </a:t>
            </a:r>
            <a:r>
              <a:rPr lang="en-US" sz="2000">
                <a:solidFill>
                  <a:schemeClr val="hlink"/>
                </a:solidFill>
              </a:rPr>
              <a:t>average age</a:t>
            </a:r>
            <a:r>
              <a:rPr lang="en-US" sz="2000"/>
              <a:t> of servers and other costly assets?</a:t>
            </a:r>
          </a:p>
        </p:txBody>
      </p:sp>
      <p:sp>
        <p:nvSpPr>
          <p:cNvPr id="2220045" name="Rectangle 13"/>
          <p:cNvSpPr>
            <a:spLocks noChangeArrowheads="1"/>
          </p:cNvSpPr>
          <p:nvPr/>
        </p:nvSpPr>
        <p:spPr bwMode="auto">
          <a:xfrm>
            <a:off x="1755775" y="3970338"/>
            <a:ext cx="6107113" cy="396875"/>
          </a:xfrm>
          <a:prstGeom prst="rect">
            <a:avLst/>
          </a:prstGeom>
          <a:noFill/>
          <a:ln w="19050" algn="ctr">
            <a:noFill/>
            <a:miter lim="800000"/>
            <a:headEnd/>
            <a:tailEnd/>
          </a:ln>
        </p:spPr>
        <p:txBody>
          <a:bodyPr wrap="none"/>
          <a:lstStyle/>
          <a:p>
            <a:r>
              <a:rPr lang="en-US" sz="2000"/>
              <a:t>How many </a:t>
            </a:r>
            <a:r>
              <a:rPr lang="en-US" sz="2000">
                <a:solidFill>
                  <a:schemeClr val="hlink"/>
                </a:solidFill>
              </a:rPr>
              <a:t>next generation</a:t>
            </a:r>
            <a:r>
              <a:rPr lang="en-US" sz="2000"/>
              <a:t> switches are you running?</a:t>
            </a:r>
          </a:p>
        </p:txBody>
      </p:sp>
      <p:sp>
        <p:nvSpPr>
          <p:cNvPr id="2220046" name="Rectangle 14"/>
          <p:cNvSpPr>
            <a:spLocks noChangeArrowheads="1"/>
          </p:cNvSpPr>
          <p:nvPr/>
        </p:nvSpPr>
        <p:spPr bwMode="auto">
          <a:xfrm>
            <a:off x="717550" y="2081213"/>
            <a:ext cx="8445500" cy="396875"/>
          </a:xfrm>
          <a:prstGeom prst="rect">
            <a:avLst/>
          </a:prstGeom>
          <a:noFill/>
          <a:ln w="19050" algn="ctr">
            <a:noFill/>
            <a:miter lim="800000"/>
            <a:headEnd/>
            <a:tailEnd/>
          </a:ln>
        </p:spPr>
        <p:txBody>
          <a:bodyPr/>
          <a:lstStyle/>
          <a:p>
            <a:r>
              <a:rPr lang="en-US" sz="2000"/>
              <a:t>Can you </a:t>
            </a:r>
            <a:r>
              <a:rPr lang="en-US" sz="2000">
                <a:solidFill>
                  <a:schemeClr val="hlink"/>
                </a:solidFill>
              </a:rPr>
              <a:t>consistently quantify</a:t>
            </a:r>
            <a:r>
              <a:rPr lang="en-US" sz="2000"/>
              <a:t> business benefits for all projects?</a:t>
            </a:r>
          </a:p>
        </p:txBody>
      </p:sp>
      <p:sp>
        <p:nvSpPr>
          <p:cNvPr id="2220047" name="Rectangle 15"/>
          <p:cNvSpPr>
            <a:spLocks noChangeArrowheads="1"/>
          </p:cNvSpPr>
          <p:nvPr/>
        </p:nvSpPr>
        <p:spPr bwMode="auto">
          <a:xfrm>
            <a:off x="977900" y="2554288"/>
            <a:ext cx="7416800" cy="396875"/>
          </a:xfrm>
          <a:prstGeom prst="rect">
            <a:avLst/>
          </a:prstGeom>
          <a:noFill/>
          <a:ln w="19050" algn="ctr">
            <a:noFill/>
            <a:miter lim="800000"/>
            <a:headEnd/>
            <a:tailEnd/>
          </a:ln>
        </p:spPr>
        <p:txBody>
          <a:bodyPr/>
          <a:lstStyle/>
          <a:p>
            <a:r>
              <a:rPr lang="en-US" sz="2000"/>
              <a:t>Can you </a:t>
            </a:r>
            <a:r>
              <a:rPr lang="en-US" sz="2000">
                <a:solidFill>
                  <a:schemeClr val="hlink"/>
                </a:solidFill>
              </a:rPr>
              <a:t>report</a:t>
            </a:r>
            <a:r>
              <a:rPr lang="en-US" sz="2000"/>
              <a:t> % of </a:t>
            </a:r>
            <a:r>
              <a:rPr lang="en-US" sz="2000">
                <a:solidFill>
                  <a:schemeClr val="hlink"/>
                </a:solidFill>
              </a:rPr>
              <a:t>projects on time?</a:t>
            </a:r>
          </a:p>
        </p:txBody>
      </p:sp>
      <p:sp>
        <p:nvSpPr>
          <p:cNvPr id="2220050" name="Rectangle 18"/>
          <p:cNvSpPr>
            <a:spLocks noChangeArrowheads="1"/>
          </p:cNvSpPr>
          <p:nvPr/>
        </p:nvSpPr>
        <p:spPr bwMode="auto">
          <a:xfrm>
            <a:off x="549275" y="5580063"/>
            <a:ext cx="4316413" cy="457200"/>
          </a:xfrm>
          <a:prstGeom prst="rect">
            <a:avLst/>
          </a:prstGeom>
          <a:noFill/>
          <a:ln w="19050" algn="ctr">
            <a:noFill/>
            <a:miter lim="800000"/>
            <a:headEnd/>
            <a:tailEnd/>
          </a:ln>
        </p:spPr>
        <p:txBody>
          <a:bodyPr wrap="none">
            <a:spAutoFit/>
          </a:bodyPr>
          <a:lstStyle/>
          <a:p>
            <a:r>
              <a:rPr lang="en-US" sz="2400"/>
              <a:t>We can help.  </a:t>
            </a:r>
            <a:r>
              <a:rPr lang="en-US" sz="2400">
                <a:solidFill>
                  <a:schemeClr val="hlink"/>
                </a:solidFill>
              </a:rPr>
              <a:t>Let’s get started.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20037"/>
                                        </p:tgtEl>
                                        <p:attrNameLst>
                                          <p:attrName>style.visibility</p:attrName>
                                        </p:attrNameLst>
                                      </p:cBhvr>
                                      <p:to>
                                        <p:strVal val="visible"/>
                                      </p:to>
                                    </p:set>
                                    <p:animEffect transition="in" filter="fade">
                                      <p:cBhvr>
                                        <p:cTn id="7" dur="2000"/>
                                        <p:tgtEl>
                                          <p:spTgt spid="2220037"/>
                                        </p:tgtEl>
                                      </p:cBhvr>
                                    </p:animEffect>
                                    <p:anim calcmode="lin" valueType="num">
                                      <p:cBhvr>
                                        <p:cTn id="8" dur="2000" fill="hold"/>
                                        <p:tgtEl>
                                          <p:spTgt spid="2220037"/>
                                        </p:tgtEl>
                                        <p:attrNameLst>
                                          <p:attrName>ppt_x</p:attrName>
                                        </p:attrNameLst>
                                      </p:cBhvr>
                                      <p:tavLst>
                                        <p:tav tm="0">
                                          <p:val>
                                            <p:strVal val="#ppt_x"/>
                                          </p:val>
                                        </p:tav>
                                        <p:tav tm="100000">
                                          <p:val>
                                            <p:strVal val="#ppt_x"/>
                                          </p:val>
                                        </p:tav>
                                      </p:tavLst>
                                    </p:anim>
                                    <p:anim calcmode="lin" valueType="num">
                                      <p:cBhvr>
                                        <p:cTn id="9" dur="2000" fill="hold"/>
                                        <p:tgtEl>
                                          <p:spTgt spid="2220037"/>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7" presetClass="entr" presetSubtype="0" fill="hold" grpId="0" nodeType="afterEffect">
                                  <p:stCondLst>
                                    <p:cond delay="0"/>
                                  </p:stCondLst>
                                  <p:childTnLst>
                                    <p:set>
                                      <p:cBhvr>
                                        <p:cTn id="12" dur="1" fill="hold">
                                          <p:stCondLst>
                                            <p:cond delay="0"/>
                                          </p:stCondLst>
                                        </p:cTn>
                                        <p:tgtEl>
                                          <p:spTgt spid="2220046"/>
                                        </p:tgtEl>
                                        <p:attrNameLst>
                                          <p:attrName>style.visibility</p:attrName>
                                        </p:attrNameLst>
                                      </p:cBhvr>
                                      <p:to>
                                        <p:strVal val="visible"/>
                                      </p:to>
                                    </p:set>
                                    <p:animEffect transition="in" filter="fade">
                                      <p:cBhvr>
                                        <p:cTn id="13" dur="2000"/>
                                        <p:tgtEl>
                                          <p:spTgt spid="2220046"/>
                                        </p:tgtEl>
                                      </p:cBhvr>
                                    </p:animEffect>
                                    <p:anim calcmode="lin" valueType="num">
                                      <p:cBhvr>
                                        <p:cTn id="14" dur="2000" fill="hold"/>
                                        <p:tgtEl>
                                          <p:spTgt spid="2220046"/>
                                        </p:tgtEl>
                                        <p:attrNameLst>
                                          <p:attrName>ppt_x</p:attrName>
                                        </p:attrNameLst>
                                      </p:cBhvr>
                                      <p:tavLst>
                                        <p:tav tm="0">
                                          <p:val>
                                            <p:strVal val="#ppt_x"/>
                                          </p:val>
                                        </p:tav>
                                        <p:tav tm="100000">
                                          <p:val>
                                            <p:strVal val="#ppt_x"/>
                                          </p:val>
                                        </p:tav>
                                      </p:tavLst>
                                    </p:anim>
                                    <p:anim calcmode="lin" valueType="num">
                                      <p:cBhvr>
                                        <p:cTn id="15" dur="2000" fill="hold"/>
                                        <p:tgtEl>
                                          <p:spTgt spid="2220046"/>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7" presetClass="entr" presetSubtype="0" fill="hold" grpId="0" nodeType="afterEffect">
                                  <p:stCondLst>
                                    <p:cond delay="0"/>
                                  </p:stCondLst>
                                  <p:childTnLst>
                                    <p:set>
                                      <p:cBhvr>
                                        <p:cTn id="18" dur="1" fill="hold">
                                          <p:stCondLst>
                                            <p:cond delay="0"/>
                                          </p:stCondLst>
                                        </p:cTn>
                                        <p:tgtEl>
                                          <p:spTgt spid="2220047"/>
                                        </p:tgtEl>
                                        <p:attrNameLst>
                                          <p:attrName>style.visibility</p:attrName>
                                        </p:attrNameLst>
                                      </p:cBhvr>
                                      <p:to>
                                        <p:strVal val="visible"/>
                                      </p:to>
                                    </p:set>
                                    <p:animEffect transition="in" filter="fade">
                                      <p:cBhvr>
                                        <p:cTn id="19" dur="2000"/>
                                        <p:tgtEl>
                                          <p:spTgt spid="2220047"/>
                                        </p:tgtEl>
                                      </p:cBhvr>
                                    </p:animEffect>
                                    <p:anim calcmode="lin" valueType="num">
                                      <p:cBhvr>
                                        <p:cTn id="20" dur="2000" fill="hold"/>
                                        <p:tgtEl>
                                          <p:spTgt spid="2220047"/>
                                        </p:tgtEl>
                                        <p:attrNameLst>
                                          <p:attrName>ppt_x</p:attrName>
                                        </p:attrNameLst>
                                      </p:cBhvr>
                                      <p:tavLst>
                                        <p:tav tm="0">
                                          <p:val>
                                            <p:strVal val="#ppt_x"/>
                                          </p:val>
                                        </p:tav>
                                        <p:tav tm="100000">
                                          <p:val>
                                            <p:strVal val="#ppt_x"/>
                                          </p:val>
                                        </p:tav>
                                      </p:tavLst>
                                    </p:anim>
                                    <p:anim calcmode="lin" valueType="num">
                                      <p:cBhvr>
                                        <p:cTn id="21" dur="2000" fill="hold"/>
                                        <p:tgtEl>
                                          <p:spTgt spid="2220047"/>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7" presetClass="entr" presetSubtype="0" fill="hold" grpId="0" nodeType="afterEffect">
                                  <p:stCondLst>
                                    <p:cond delay="0"/>
                                  </p:stCondLst>
                                  <p:childTnLst>
                                    <p:set>
                                      <p:cBhvr>
                                        <p:cTn id="24" dur="1" fill="hold">
                                          <p:stCondLst>
                                            <p:cond delay="0"/>
                                          </p:stCondLst>
                                        </p:cTn>
                                        <p:tgtEl>
                                          <p:spTgt spid="2220044"/>
                                        </p:tgtEl>
                                        <p:attrNameLst>
                                          <p:attrName>style.visibility</p:attrName>
                                        </p:attrNameLst>
                                      </p:cBhvr>
                                      <p:to>
                                        <p:strVal val="visible"/>
                                      </p:to>
                                    </p:set>
                                    <p:animEffect transition="in" filter="fade">
                                      <p:cBhvr>
                                        <p:cTn id="25" dur="2000"/>
                                        <p:tgtEl>
                                          <p:spTgt spid="2220044"/>
                                        </p:tgtEl>
                                      </p:cBhvr>
                                    </p:animEffect>
                                    <p:anim calcmode="lin" valueType="num">
                                      <p:cBhvr>
                                        <p:cTn id="26" dur="2000" fill="hold"/>
                                        <p:tgtEl>
                                          <p:spTgt spid="2220044"/>
                                        </p:tgtEl>
                                        <p:attrNameLst>
                                          <p:attrName>ppt_x</p:attrName>
                                        </p:attrNameLst>
                                      </p:cBhvr>
                                      <p:tavLst>
                                        <p:tav tm="0">
                                          <p:val>
                                            <p:strVal val="#ppt_x"/>
                                          </p:val>
                                        </p:tav>
                                        <p:tav tm="100000">
                                          <p:val>
                                            <p:strVal val="#ppt_x"/>
                                          </p:val>
                                        </p:tav>
                                      </p:tavLst>
                                    </p:anim>
                                    <p:anim calcmode="lin" valueType="num">
                                      <p:cBhvr>
                                        <p:cTn id="27" dur="2000" fill="hold"/>
                                        <p:tgtEl>
                                          <p:spTgt spid="2220044"/>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47" presetClass="entr" presetSubtype="0" fill="hold" grpId="0" nodeType="afterEffect">
                                  <p:stCondLst>
                                    <p:cond delay="0"/>
                                  </p:stCondLst>
                                  <p:childTnLst>
                                    <p:set>
                                      <p:cBhvr>
                                        <p:cTn id="30" dur="1" fill="hold">
                                          <p:stCondLst>
                                            <p:cond delay="0"/>
                                          </p:stCondLst>
                                        </p:cTn>
                                        <p:tgtEl>
                                          <p:spTgt spid="2220043"/>
                                        </p:tgtEl>
                                        <p:attrNameLst>
                                          <p:attrName>style.visibility</p:attrName>
                                        </p:attrNameLst>
                                      </p:cBhvr>
                                      <p:to>
                                        <p:strVal val="visible"/>
                                      </p:to>
                                    </p:set>
                                    <p:animEffect transition="in" filter="fade">
                                      <p:cBhvr>
                                        <p:cTn id="31" dur="2000"/>
                                        <p:tgtEl>
                                          <p:spTgt spid="2220043"/>
                                        </p:tgtEl>
                                      </p:cBhvr>
                                    </p:animEffect>
                                    <p:anim calcmode="lin" valueType="num">
                                      <p:cBhvr>
                                        <p:cTn id="32" dur="2000" fill="hold"/>
                                        <p:tgtEl>
                                          <p:spTgt spid="2220043"/>
                                        </p:tgtEl>
                                        <p:attrNameLst>
                                          <p:attrName>ppt_x</p:attrName>
                                        </p:attrNameLst>
                                      </p:cBhvr>
                                      <p:tavLst>
                                        <p:tav tm="0">
                                          <p:val>
                                            <p:strVal val="#ppt_x"/>
                                          </p:val>
                                        </p:tav>
                                        <p:tav tm="100000">
                                          <p:val>
                                            <p:strVal val="#ppt_x"/>
                                          </p:val>
                                        </p:tav>
                                      </p:tavLst>
                                    </p:anim>
                                    <p:anim calcmode="lin" valueType="num">
                                      <p:cBhvr>
                                        <p:cTn id="33" dur="2000" fill="hold"/>
                                        <p:tgtEl>
                                          <p:spTgt spid="2220043"/>
                                        </p:tgtEl>
                                        <p:attrNameLst>
                                          <p:attrName>ppt_y</p:attrName>
                                        </p:attrNameLst>
                                      </p:cBhvr>
                                      <p:tavLst>
                                        <p:tav tm="0">
                                          <p:val>
                                            <p:strVal val="#ppt_y-.1"/>
                                          </p:val>
                                        </p:tav>
                                        <p:tav tm="100000">
                                          <p:val>
                                            <p:strVal val="#ppt_y"/>
                                          </p:val>
                                        </p:tav>
                                      </p:tavLst>
                                    </p:anim>
                                  </p:childTnLst>
                                </p:cTn>
                              </p:par>
                            </p:childTnLst>
                          </p:cTn>
                        </p:par>
                        <p:par>
                          <p:cTn id="34" fill="hold">
                            <p:stCondLst>
                              <p:cond delay="10000"/>
                            </p:stCondLst>
                            <p:childTnLst>
                              <p:par>
                                <p:cTn id="35" presetID="47" presetClass="entr" presetSubtype="0" fill="hold" grpId="0" nodeType="afterEffect">
                                  <p:stCondLst>
                                    <p:cond delay="0"/>
                                  </p:stCondLst>
                                  <p:childTnLst>
                                    <p:set>
                                      <p:cBhvr>
                                        <p:cTn id="36" dur="1" fill="hold">
                                          <p:stCondLst>
                                            <p:cond delay="0"/>
                                          </p:stCondLst>
                                        </p:cTn>
                                        <p:tgtEl>
                                          <p:spTgt spid="2220045"/>
                                        </p:tgtEl>
                                        <p:attrNameLst>
                                          <p:attrName>style.visibility</p:attrName>
                                        </p:attrNameLst>
                                      </p:cBhvr>
                                      <p:to>
                                        <p:strVal val="visible"/>
                                      </p:to>
                                    </p:set>
                                    <p:animEffect transition="in" filter="fade">
                                      <p:cBhvr>
                                        <p:cTn id="37" dur="2000"/>
                                        <p:tgtEl>
                                          <p:spTgt spid="2220045"/>
                                        </p:tgtEl>
                                      </p:cBhvr>
                                    </p:animEffect>
                                    <p:anim calcmode="lin" valueType="num">
                                      <p:cBhvr>
                                        <p:cTn id="38" dur="2000" fill="hold"/>
                                        <p:tgtEl>
                                          <p:spTgt spid="2220045"/>
                                        </p:tgtEl>
                                        <p:attrNameLst>
                                          <p:attrName>ppt_x</p:attrName>
                                        </p:attrNameLst>
                                      </p:cBhvr>
                                      <p:tavLst>
                                        <p:tav tm="0">
                                          <p:val>
                                            <p:strVal val="#ppt_x"/>
                                          </p:val>
                                        </p:tav>
                                        <p:tav tm="100000">
                                          <p:val>
                                            <p:strVal val="#ppt_x"/>
                                          </p:val>
                                        </p:tav>
                                      </p:tavLst>
                                    </p:anim>
                                    <p:anim calcmode="lin" valueType="num">
                                      <p:cBhvr>
                                        <p:cTn id="39" dur="2000" fill="hold"/>
                                        <p:tgtEl>
                                          <p:spTgt spid="2220045"/>
                                        </p:tgtEl>
                                        <p:attrNameLst>
                                          <p:attrName>ppt_y</p:attrName>
                                        </p:attrNameLst>
                                      </p:cBhvr>
                                      <p:tavLst>
                                        <p:tav tm="0">
                                          <p:val>
                                            <p:strVal val="#ppt_y-.1"/>
                                          </p:val>
                                        </p:tav>
                                        <p:tav tm="100000">
                                          <p:val>
                                            <p:strVal val="#ppt_y"/>
                                          </p:val>
                                        </p:tav>
                                      </p:tavLst>
                                    </p:anim>
                                  </p:childTnLst>
                                </p:cTn>
                              </p:par>
                            </p:childTnLst>
                          </p:cTn>
                        </p:par>
                        <p:par>
                          <p:cTn id="40" fill="hold">
                            <p:stCondLst>
                              <p:cond delay="12000"/>
                            </p:stCondLst>
                            <p:childTnLst>
                              <p:par>
                                <p:cTn id="41" presetID="47" presetClass="entr" presetSubtype="0" fill="hold" grpId="0" nodeType="afterEffect">
                                  <p:stCondLst>
                                    <p:cond delay="0"/>
                                  </p:stCondLst>
                                  <p:childTnLst>
                                    <p:set>
                                      <p:cBhvr>
                                        <p:cTn id="42" dur="1" fill="hold">
                                          <p:stCondLst>
                                            <p:cond delay="0"/>
                                          </p:stCondLst>
                                        </p:cTn>
                                        <p:tgtEl>
                                          <p:spTgt spid="2220038"/>
                                        </p:tgtEl>
                                        <p:attrNameLst>
                                          <p:attrName>style.visibility</p:attrName>
                                        </p:attrNameLst>
                                      </p:cBhvr>
                                      <p:to>
                                        <p:strVal val="visible"/>
                                      </p:to>
                                    </p:set>
                                    <p:animEffect transition="in" filter="fade">
                                      <p:cBhvr>
                                        <p:cTn id="43" dur="2000"/>
                                        <p:tgtEl>
                                          <p:spTgt spid="2220038"/>
                                        </p:tgtEl>
                                      </p:cBhvr>
                                    </p:animEffect>
                                    <p:anim calcmode="lin" valueType="num">
                                      <p:cBhvr>
                                        <p:cTn id="44" dur="2000" fill="hold"/>
                                        <p:tgtEl>
                                          <p:spTgt spid="2220038"/>
                                        </p:tgtEl>
                                        <p:attrNameLst>
                                          <p:attrName>ppt_x</p:attrName>
                                        </p:attrNameLst>
                                      </p:cBhvr>
                                      <p:tavLst>
                                        <p:tav tm="0">
                                          <p:val>
                                            <p:strVal val="#ppt_x"/>
                                          </p:val>
                                        </p:tav>
                                        <p:tav tm="100000">
                                          <p:val>
                                            <p:strVal val="#ppt_x"/>
                                          </p:val>
                                        </p:tav>
                                      </p:tavLst>
                                    </p:anim>
                                    <p:anim calcmode="lin" valueType="num">
                                      <p:cBhvr>
                                        <p:cTn id="45" dur="2000" fill="hold"/>
                                        <p:tgtEl>
                                          <p:spTgt spid="2220038"/>
                                        </p:tgtEl>
                                        <p:attrNameLst>
                                          <p:attrName>ppt_y</p:attrName>
                                        </p:attrNameLst>
                                      </p:cBhvr>
                                      <p:tavLst>
                                        <p:tav tm="0">
                                          <p:val>
                                            <p:strVal val="#ppt_y-.1"/>
                                          </p:val>
                                        </p:tav>
                                        <p:tav tm="100000">
                                          <p:val>
                                            <p:strVal val="#ppt_y"/>
                                          </p:val>
                                        </p:tav>
                                      </p:tavLst>
                                    </p:anim>
                                  </p:childTnLst>
                                </p:cTn>
                              </p:par>
                            </p:childTnLst>
                          </p:cTn>
                        </p:par>
                        <p:par>
                          <p:cTn id="46" fill="hold">
                            <p:stCondLst>
                              <p:cond delay="14000"/>
                            </p:stCondLst>
                            <p:childTnLst>
                              <p:par>
                                <p:cTn id="47" presetID="47" presetClass="entr" presetSubtype="0" fill="hold" grpId="0" nodeType="afterEffect">
                                  <p:stCondLst>
                                    <p:cond delay="0"/>
                                  </p:stCondLst>
                                  <p:childTnLst>
                                    <p:set>
                                      <p:cBhvr>
                                        <p:cTn id="48" dur="1" fill="hold">
                                          <p:stCondLst>
                                            <p:cond delay="0"/>
                                          </p:stCondLst>
                                        </p:cTn>
                                        <p:tgtEl>
                                          <p:spTgt spid="2220050"/>
                                        </p:tgtEl>
                                        <p:attrNameLst>
                                          <p:attrName>style.visibility</p:attrName>
                                        </p:attrNameLst>
                                      </p:cBhvr>
                                      <p:to>
                                        <p:strVal val="visible"/>
                                      </p:to>
                                    </p:set>
                                    <p:animEffect transition="in" filter="fade">
                                      <p:cBhvr>
                                        <p:cTn id="49" dur="2000"/>
                                        <p:tgtEl>
                                          <p:spTgt spid="2220050"/>
                                        </p:tgtEl>
                                      </p:cBhvr>
                                    </p:animEffect>
                                    <p:anim calcmode="lin" valueType="num">
                                      <p:cBhvr>
                                        <p:cTn id="50" dur="2000" fill="hold"/>
                                        <p:tgtEl>
                                          <p:spTgt spid="2220050"/>
                                        </p:tgtEl>
                                        <p:attrNameLst>
                                          <p:attrName>ppt_x</p:attrName>
                                        </p:attrNameLst>
                                      </p:cBhvr>
                                      <p:tavLst>
                                        <p:tav tm="0">
                                          <p:val>
                                            <p:strVal val="#ppt_x"/>
                                          </p:val>
                                        </p:tav>
                                        <p:tav tm="100000">
                                          <p:val>
                                            <p:strVal val="#ppt_x"/>
                                          </p:val>
                                        </p:tav>
                                      </p:tavLst>
                                    </p:anim>
                                    <p:anim calcmode="lin" valueType="num">
                                      <p:cBhvr>
                                        <p:cTn id="51" dur="2000" fill="hold"/>
                                        <p:tgtEl>
                                          <p:spTgt spid="2220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0037" grpId="0"/>
      <p:bldP spid="2220038" grpId="0"/>
      <p:bldP spid="2220043" grpId="0"/>
      <p:bldP spid="2220044" grpId="0"/>
      <p:bldP spid="2220045" grpId="0"/>
      <p:bldP spid="2220046" grpId="0"/>
      <p:bldP spid="2220047" grpId="0"/>
      <p:bldP spid="22200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0"/>
          </p:nvPr>
        </p:nvSpPr>
        <p:spPr/>
        <p:txBody>
          <a:bodyPr/>
          <a:lstStyle/>
          <a:p>
            <a:fld id="{911D83D4-AFAD-4F50-A8A0-70C1F0B7B4C2}" type="slidenum">
              <a:rPr lang="en-US"/>
              <a:pPr/>
              <a:t>15</a:t>
            </a:fld>
            <a:endParaRPr lang="en-US"/>
          </a:p>
        </p:txBody>
      </p:sp>
      <p:sp>
        <p:nvSpPr>
          <p:cNvPr id="10" name="Date Placeholder 5"/>
          <p:cNvSpPr>
            <a:spLocks noGrp="1"/>
          </p:cNvSpPr>
          <p:nvPr>
            <p:ph type="dt" sz="half" idx="11"/>
          </p:nvPr>
        </p:nvSpPr>
        <p:spPr/>
        <p:txBody>
          <a:bodyPr/>
          <a:lstStyle/>
          <a:p>
            <a:fld id="{52082ECD-C762-4E9B-8CDD-FE3A62AAA424}" type="datetime3">
              <a:rPr lang="en-US"/>
              <a:pPr/>
              <a:t>12 February 2008</a:t>
            </a:fld>
            <a:endParaRPr lang="en-US"/>
          </a:p>
        </p:txBody>
      </p:sp>
      <p:sp>
        <p:nvSpPr>
          <p:cNvPr id="1612802" name="AutoShape 2"/>
          <p:cNvSpPr>
            <a:spLocks noChangeArrowheads="1"/>
          </p:cNvSpPr>
          <p:nvPr/>
        </p:nvSpPr>
        <p:spPr bwMode="auto">
          <a:xfrm flipV="1">
            <a:off x="995363" y="5324475"/>
            <a:ext cx="7497762" cy="952500"/>
          </a:xfrm>
          <a:custGeom>
            <a:avLst/>
            <a:gdLst>
              <a:gd name="G0" fmla="+- 6078 0 0"/>
              <a:gd name="G1" fmla="+- 21600 0 6078"/>
              <a:gd name="G2" fmla="*/ 6078 1 2"/>
              <a:gd name="G3" fmla="+- 21600 0 G2"/>
              <a:gd name="G4" fmla="+/ 6078 21600 2"/>
              <a:gd name="G5" fmla="+/ G1 0 2"/>
              <a:gd name="G6" fmla="*/ 21600 21600 6078"/>
              <a:gd name="G7" fmla="*/ G6 1 2"/>
              <a:gd name="G8" fmla="+- 21600 0 G7"/>
              <a:gd name="G9" fmla="*/ 21600 1 2"/>
              <a:gd name="G10" fmla="+- 6078 0 G9"/>
              <a:gd name="G11" fmla="?: G10 G8 0"/>
              <a:gd name="G12" fmla="?: G10 G7 21600"/>
              <a:gd name="T0" fmla="*/ 18561 w 21600"/>
              <a:gd name="T1" fmla="*/ 10800 h 21600"/>
              <a:gd name="T2" fmla="*/ 10800 w 21600"/>
              <a:gd name="T3" fmla="*/ 21600 h 21600"/>
              <a:gd name="T4" fmla="*/ 3039 w 21600"/>
              <a:gd name="T5" fmla="*/ 10800 h 21600"/>
              <a:gd name="T6" fmla="*/ 10800 w 21600"/>
              <a:gd name="T7" fmla="*/ 0 h 21600"/>
              <a:gd name="T8" fmla="*/ 4839 w 21600"/>
              <a:gd name="T9" fmla="*/ 4839 h 21600"/>
              <a:gd name="T10" fmla="*/ 16761 w 21600"/>
              <a:gd name="T11" fmla="*/ 16761 h 21600"/>
            </a:gdLst>
            <a:ahLst/>
            <a:cxnLst>
              <a:cxn ang="0">
                <a:pos x="T0" y="T1"/>
              </a:cxn>
              <a:cxn ang="0">
                <a:pos x="T2" y="T3"/>
              </a:cxn>
              <a:cxn ang="0">
                <a:pos x="T4" y="T5"/>
              </a:cxn>
              <a:cxn ang="0">
                <a:pos x="T6" y="T7"/>
              </a:cxn>
            </a:cxnLst>
            <a:rect l="T8" t="T9" r="T10" b="T11"/>
            <a:pathLst>
              <a:path w="21600" h="21600">
                <a:moveTo>
                  <a:pt x="0" y="0"/>
                </a:moveTo>
                <a:lnTo>
                  <a:pt x="6078" y="21600"/>
                </a:lnTo>
                <a:lnTo>
                  <a:pt x="15522" y="21600"/>
                </a:lnTo>
                <a:lnTo>
                  <a:pt x="21600" y="0"/>
                </a:lnTo>
                <a:close/>
              </a:path>
            </a:pathLst>
          </a:custGeom>
          <a:gradFill rotWithShape="1">
            <a:gsLst>
              <a:gs pos="0">
                <a:srgbClr val="817261">
                  <a:gamma/>
                  <a:tint val="0"/>
                  <a:invGamma/>
                </a:srgbClr>
              </a:gs>
              <a:gs pos="100000">
                <a:srgbClr val="817261">
                  <a:alpha val="50000"/>
                </a:srgbClr>
              </a:gs>
            </a:gsLst>
            <a:lin ang="5400000" scaled="1"/>
          </a:gradFill>
          <a:ln w="9525">
            <a:noFill/>
            <a:miter lim="800000"/>
            <a:headEnd/>
            <a:tailEnd/>
          </a:ln>
          <a:effectLst/>
        </p:spPr>
        <p:txBody>
          <a:bodyPr rot="10800000" wrap="none" anchor="ctr"/>
          <a:lstStyle/>
          <a:p>
            <a:pPr>
              <a:spcBef>
                <a:spcPct val="0"/>
              </a:spcBef>
            </a:pPr>
            <a:endParaRPr lang="en-US" sz="1400"/>
          </a:p>
        </p:txBody>
      </p:sp>
      <p:sp>
        <p:nvSpPr>
          <p:cNvPr id="1612803" name="Rectangle 3"/>
          <p:cNvSpPr>
            <a:spLocks noGrp="1" noChangeArrowheads="1"/>
          </p:cNvSpPr>
          <p:nvPr>
            <p:ph type="title"/>
          </p:nvPr>
        </p:nvSpPr>
        <p:spPr>
          <a:xfrm>
            <a:off x="441325" y="114300"/>
            <a:ext cx="8234363" cy="1143000"/>
          </a:xfrm>
        </p:spPr>
        <p:txBody>
          <a:bodyPr/>
          <a:lstStyle/>
          <a:p>
            <a:r>
              <a:rPr lang="en-US"/>
              <a:t>The CIO IT Consolidation challenge: run your Government IT “like a business”</a:t>
            </a:r>
            <a:endParaRPr lang="en-US" sz="2800">
              <a:solidFill>
                <a:schemeClr val="accent1"/>
              </a:solidFill>
              <a:latin typeface="Futura Hv" pitchFamily="34" charset="0"/>
            </a:endParaRPr>
          </a:p>
        </p:txBody>
      </p:sp>
      <p:sp>
        <p:nvSpPr>
          <p:cNvPr id="1612804" name="Rectangle 4"/>
          <p:cNvSpPr>
            <a:spLocks noGrp="1" noChangeArrowheads="1"/>
          </p:cNvSpPr>
          <p:nvPr>
            <p:ph type="body" sz="half" idx="1"/>
          </p:nvPr>
        </p:nvSpPr>
        <p:spPr>
          <a:xfrm>
            <a:off x="422275" y="1447800"/>
            <a:ext cx="2630488" cy="4632325"/>
          </a:xfrm>
        </p:spPr>
        <p:txBody>
          <a:bodyPr/>
          <a:lstStyle/>
          <a:p>
            <a:pPr marL="169863" indent="-169863">
              <a:buFontTx/>
              <a:buNone/>
            </a:pPr>
            <a:r>
              <a:rPr lang="en-US" sz="2000">
                <a:latin typeface="Futura Md" pitchFamily="34" charset="0"/>
              </a:rPr>
              <a:t>Government Business challenges</a:t>
            </a:r>
          </a:p>
          <a:p>
            <a:pPr marL="169863" indent="-169863"/>
            <a:r>
              <a:rPr lang="en-US" altLang="ja-JP" sz="2000">
                <a:latin typeface="Futura Md" pitchFamily="34" charset="0"/>
                <a:ea typeface="ＭＳ Ｐゴシック" charset="-128"/>
              </a:rPr>
              <a:t>Drive down costs</a:t>
            </a:r>
            <a:endParaRPr lang="en-US" sz="2000">
              <a:latin typeface="Futura Md" pitchFamily="34" charset="0"/>
            </a:endParaRPr>
          </a:p>
          <a:p>
            <a:pPr marL="169863" indent="-169863"/>
            <a:r>
              <a:rPr lang="en-US" sz="2000">
                <a:latin typeface="Futura Md" pitchFamily="34" charset="0"/>
              </a:rPr>
              <a:t>Improve operational efficiency</a:t>
            </a:r>
          </a:p>
          <a:p>
            <a:pPr marL="169863" indent="-169863"/>
            <a:r>
              <a:rPr lang="en-US" sz="2000">
                <a:latin typeface="Futura Md" pitchFamily="34" charset="0"/>
              </a:rPr>
              <a:t>Control enterprise-wide costs</a:t>
            </a:r>
          </a:p>
          <a:p>
            <a:pPr marL="169863" indent="-169863"/>
            <a:r>
              <a:rPr lang="en-US" sz="2000">
                <a:latin typeface="Futura Md" pitchFamily="34" charset="0"/>
              </a:rPr>
              <a:t>Increase Return on IT</a:t>
            </a:r>
          </a:p>
          <a:p>
            <a:pPr marL="169863" indent="-169863"/>
            <a:endParaRPr lang="en-US" sz="2000">
              <a:latin typeface="Futura Md" pitchFamily="34" charset="0"/>
            </a:endParaRPr>
          </a:p>
        </p:txBody>
      </p:sp>
      <p:sp>
        <p:nvSpPr>
          <p:cNvPr id="1612805" name="Rectangle 5"/>
          <p:cNvSpPr>
            <a:spLocks noGrp="1" noChangeArrowheads="1"/>
          </p:cNvSpPr>
          <p:nvPr>
            <p:ph type="body" sz="half" idx="2"/>
          </p:nvPr>
        </p:nvSpPr>
        <p:spPr>
          <a:xfrm>
            <a:off x="6472238" y="1447800"/>
            <a:ext cx="2514600" cy="4632325"/>
          </a:xfrm>
        </p:spPr>
        <p:txBody>
          <a:bodyPr/>
          <a:lstStyle/>
          <a:p>
            <a:pPr marL="169863" indent="-169863">
              <a:buFontTx/>
              <a:buNone/>
            </a:pPr>
            <a:r>
              <a:rPr lang="en-US" sz="2000">
                <a:latin typeface="Futura Md" pitchFamily="34" charset="0"/>
              </a:rPr>
              <a:t>Technical challenges</a:t>
            </a:r>
          </a:p>
          <a:p>
            <a:pPr marL="169863" indent="-169863"/>
            <a:r>
              <a:rPr lang="en-US" sz="2000">
                <a:latin typeface="Futura Md" pitchFamily="34" charset="0"/>
              </a:rPr>
              <a:t>Rationalize and standardize technology</a:t>
            </a:r>
          </a:p>
          <a:p>
            <a:pPr marL="169863" indent="-169863"/>
            <a:r>
              <a:rPr lang="en-US" sz="2000">
                <a:latin typeface="Futura Md" pitchFamily="34" charset="0"/>
              </a:rPr>
              <a:t>Replace disparate systems and technology</a:t>
            </a:r>
          </a:p>
          <a:p>
            <a:pPr marL="169863" indent="-169863"/>
            <a:r>
              <a:rPr lang="en-US" sz="2000">
                <a:latin typeface="Futura Md" pitchFamily="34" charset="0"/>
              </a:rPr>
              <a:t>Limit number of platforms and applications</a:t>
            </a:r>
          </a:p>
        </p:txBody>
      </p:sp>
      <p:sp>
        <p:nvSpPr>
          <p:cNvPr id="1612806" name="Rectangle 6"/>
          <p:cNvSpPr>
            <a:spLocks noChangeArrowheads="1"/>
          </p:cNvSpPr>
          <p:nvPr/>
        </p:nvSpPr>
        <p:spPr bwMode="auto">
          <a:xfrm>
            <a:off x="3117850" y="3917950"/>
            <a:ext cx="3271838" cy="1411288"/>
          </a:xfrm>
          <a:prstGeom prst="rect">
            <a:avLst/>
          </a:prstGeom>
          <a:solidFill>
            <a:schemeClr val="hlink"/>
          </a:solidFill>
          <a:ln w="19050">
            <a:noFill/>
            <a:miter lim="800000"/>
            <a:headEnd/>
            <a:tailEnd/>
          </a:ln>
          <a:effectLst/>
        </p:spPr>
        <p:txBody>
          <a:bodyPr anchor="ctr"/>
          <a:lstStyle/>
          <a:p>
            <a:pPr>
              <a:lnSpc>
                <a:spcPct val="90000"/>
              </a:lnSpc>
              <a:spcBef>
                <a:spcPct val="30000"/>
              </a:spcBef>
            </a:pPr>
            <a:r>
              <a:rPr lang="en-US" sz="2000">
                <a:solidFill>
                  <a:schemeClr val="bg1"/>
                </a:solidFill>
                <a:latin typeface="Futura Lt" pitchFamily="34" charset="0"/>
              </a:rPr>
              <a:t>Need to break down functional IT silos to deliver positive business outcomes</a:t>
            </a:r>
            <a:endParaRPr lang="en-US" sz="2000">
              <a:latin typeface="Futura Lt" pitchFamily="34" charset="0"/>
            </a:endParaRPr>
          </a:p>
        </p:txBody>
      </p:sp>
      <p:pic>
        <p:nvPicPr>
          <p:cNvPr id="1612807" name="Picture 7" descr="G389723042005"/>
          <p:cNvPicPr>
            <a:picLocks noChangeAspect="1" noChangeArrowheads="1"/>
          </p:cNvPicPr>
          <p:nvPr/>
        </p:nvPicPr>
        <p:blipFill>
          <a:blip r:embed="rId3"/>
          <a:srcRect l="17975" r="3389"/>
          <a:stretch>
            <a:fillRect/>
          </a:stretch>
        </p:blipFill>
        <p:spPr bwMode="auto">
          <a:xfrm>
            <a:off x="3100388" y="1192213"/>
            <a:ext cx="3278187" cy="2725737"/>
          </a:xfrm>
          <a:prstGeom prst="rect">
            <a:avLst/>
          </a:prstGeom>
          <a:noFill/>
        </p:spPr>
      </p:pic>
      <p:sp>
        <p:nvSpPr>
          <p:cNvPr id="1612808" name="AutoShape 8"/>
          <p:cNvSpPr>
            <a:spLocks noChangeArrowheads="1"/>
          </p:cNvSpPr>
          <p:nvPr/>
        </p:nvSpPr>
        <p:spPr bwMode="auto">
          <a:xfrm>
            <a:off x="3840163" y="5102225"/>
            <a:ext cx="1811337" cy="1422400"/>
          </a:xfrm>
          <a:prstGeom prst="can">
            <a:avLst>
              <a:gd name="adj" fmla="val 25000"/>
            </a:avLst>
          </a:prstGeom>
          <a:gradFill rotWithShape="1">
            <a:gsLst>
              <a:gs pos="0">
                <a:schemeClr val="accent2"/>
              </a:gs>
              <a:gs pos="50000">
                <a:schemeClr val="accent2">
                  <a:gamma/>
                  <a:tint val="63922"/>
                  <a:invGamma/>
                </a:schemeClr>
              </a:gs>
              <a:gs pos="100000">
                <a:schemeClr val="accent2"/>
              </a:gs>
            </a:gsLst>
            <a:lin ang="0" scaled="1"/>
          </a:gradFill>
          <a:ln w="9525">
            <a:noFill/>
            <a:round/>
            <a:headEnd/>
            <a:tailEnd/>
          </a:ln>
          <a:effectLst/>
        </p:spPr>
        <p:txBody>
          <a:bodyPr lIns="0" tIns="0" rIns="0" bIns="0" anchor="ctr"/>
          <a:lstStyle/>
          <a:p>
            <a:pPr marL="171450" indent="-171450" algn="ctr" eaLnBrk="0" hangingPunct="0">
              <a:spcBef>
                <a:spcPct val="0"/>
              </a:spcBef>
            </a:pPr>
            <a:r>
              <a:rPr lang="en-US" sz="2000">
                <a:ea typeface="ＭＳ Ｐゴシック" charset="-128"/>
              </a:rPr>
              <a:t>Infrastructure</a:t>
            </a:r>
          </a:p>
          <a:p>
            <a:pPr marL="171450" indent="-171450" algn="ctr" eaLnBrk="0" hangingPunct="0">
              <a:spcBef>
                <a:spcPct val="0"/>
              </a:spcBef>
            </a:pPr>
            <a:r>
              <a:rPr lang="en-US" sz="2000">
                <a:ea typeface="ＭＳ Ｐゴシック" charset="-128"/>
              </a:rPr>
              <a:t>Optimization</a:t>
            </a: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
          <p:cNvSpPr>
            <a:spLocks noGrp="1"/>
          </p:cNvSpPr>
          <p:nvPr>
            <p:ph type="sldNum" sz="quarter" idx="10"/>
          </p:nvPr>
        </p:nvSpPr>
        <p:spPr/>
        <p:txBody>
          <a:bodyPr/>
          <a:lstStyle/>
          <a:p>
            <a:fld id="{559C7BB7-2147-4E06-B01E-C2CD93EEB155}" type="slidenum">
              <a:rPr lang="en-US"/>
              <a:pPr/>
              <a:t>16</a:t>
            </a:fld>
            <a:endParaRPr lang="en-US"/>
          </a:p>
        </p:txBody>
      </p:sp>
      <p:sp>
        <p:nvSpPr>
          <p:cNvPr id="26" name="Date Placeholder 3"/>
          <p:cNvSpPr>
            <a:spLocks noGrp="1"/>
          </p:cNvSpPr>
          <p:nvPr>
            <p:ph type="dt" sz="half" idx="11"/>
          </p:nvPr>
        </p:nvSpPr>
        <p:spPr/>
        <p:txBody>
          <a:bodyPr/>
          <a:lstStyle/>
          <a:p>
            <a:fld id="{31ED708D-C97B-4752-B1DC-D5E4E26506A0}" type="datetime3">
              <a:rPr lang="en-US"/>
              <a:pPr/>
              <a:t>12 February 2008</a:t>
            </a:fld>
            <a:endParaRPr lang="en-US"/>
          </a:p>
        </p:txBody>
      </p:sp>
      <p:sp>
        <p:nvSpPr>
          <p:cNvPr id="1614850" name="Rectangle 2"/>
          <p:cNvSpPr>
            <a:spLocks noGrp="1" noChangeArrowheads="1"/>
          </p:cNvSpPr>
          <p:nvPr>
            <p:ph type="title"/>
          </p:nvPr>
        </p:nvSpPr>
        <p:spPr>
          <a:xfrm>
            <a:off x="428625" y="0"/>
            <a:ext cx="8402638" cy="1143000"/>
          </a:xfrm>
          <a:noFill/>
          <a:ln/>
        </p:spPr>
        <p:txBody>
          <a:bodyPr/>
          <a:lstStyle/>
          <a:p>
            <a:r>
              <a:rPr lang="en-GB"/>
              <a:t>IT Consolidation Solution Portfolio</a:t>
            </a:r>
            <a:endParaRPr lang="en-US" sz="2800">
              <a:solidFill>
                <a:srgbClr val="7B7B79"/>
              </a:solidFill>
              <a:latin typeface="Futura Hv" pitchFamily="34" charset="0"/>
            </a:endParaRPr>
          </a:p>
        </p:txBody>
      </p:sp>
      <p:sp>
        <p:nvSpPr>
          <p:cNvPr id="1614851" name="Rectangle 3"/>
          <p:cNvSpPr>
            <a:spLocks noChangeArrowheads="1"/>
          </p:cNvSpPr>
          <p:nvPr/>
        </p:nvSpPr>
        <p:spPr bwMode="auto">
          <a:xfrm>
            <a:off x="5275263" y="1328738"/>
            <a:ext cx="3548062" cy="1439862"/>
          </a:xfrm>
          <a:prstGeom prst="rect">
            <a:avLst/>
          </a:prstGeom>
          <a:solidFill>
            <a:schemeClr val="hlink"/>
          </a:solidFill>
          <a:ln w="19050" algn="ctr">
            <a:solidFill>
              <a:schemeClr val="hlink"/>
            </a:solidFill>
            <a:miter lim="800000"/>
            <a:headEnd/>
            <a:tailEnd/>
          </a:ln>
          <a:effectLst/>
        </p:spPr>
        <p:txBody>
          <a:bodyPr anchor="ctr"/>
          <a:lstStyle/>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Application Consolidation</a:t>
            </a:r>
          </a:p>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Data Consolidation</a:t>
            </a:r>
          </a:p>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Data Centre Consolidation</a:t>
            </a:r>
          </a:p>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IT Management Consolidation</a:t>
            </a:r>
          </a:p>
        </p:txBody>
      </p:sp>
      <p:grpSp>
        <p:nvGrpSpPr>
          <p:cNvPr id="1614852" name="Group 4"/>
          <p:cNvGrpSpPr>
            <a:grpSpLocks/>
          </p:cNvGrpSpPr>
          <p:nvPr/>
        </p:nvGrpSpPr>
        <p:grpSpPr bwMode="auto">
          <a:xfrm>
            <a:off x="509588" y="1328738"/>
            <a:ext cx="4676775" cy="1439862"/>
            <a:chOff x="242" y="1088"/>
            <a:chExt cx="2946" cy="907"/>
          </a:xfrm>
        </p:grpSpPr>
        <p:sp>
          <p:nvSpPr>
            <p:cNvPr id="1614853" name="Rectangle 5"/>
            <p:cNvSpPr>
              <a:spLocks noChangeArrowheads="1"/>
            </p:cNvSpPr>
            <p:nvPr/>
          </p:nvSpPr>
          <p:spPr bwMode="auto">
            <a:xfrm>
              <a:off x="242" y="1088"/>
              <a:ext cx="2946" cy="907"/>
            </a:xfrm>
            <a:prstGeom prst="rect">
              <a:avLst/>
            </a:prstGeom>
            <a:solidFill>
              <a:schemeClr val="hlink"/>
            </a:solidFill>
            <a:ln w="19050" algn="ctr">
              <a:solidFill>
                <a:schemeClr val="hlink"/>
              </a:solidFill>
              <a:miter lim="800000"/>
              <a:headEnd/>
              <a:tailEnd/>
            </a:ln>
            <a:effectLst/>
          </p:spPr>
          <p:txBody>
            <a:bodyPr anchor="ctr">
              <a:spAutoFit/>
            </a:bodyPr>
            <a:lstStyle/>
            <a:p>
              <a:endParaRPr lang="en-US"/>
            </a:p>
          </p:txBody>
        </p:sp>
        <p:sp>
          <p:nvSpPr>
            <p:cNvPr id="1614854" name="Text Box 6"/>
            <p:cNvSpPr txBox="1">
              <a:spLocks noChangeArrowheads="1"/>
            </p:cNvSpPr>
            <p:nvPr/>
          </p:nvSpPr>
          <p:spPr bwMode="auto">
            <a:xfrm>
              <a:off x="2084" y="1334"/>
              <a:ext cx="1041" cy="416"/>
            </a:xfrm>
            <a:prstGeom prst="rect">
              <a:avLst/>
            </a:prstGeom>
            <a:solidFill>
              <a:schemeClr val="hlink"/>
            </a:solidFill>
            <a:ln w="19050" algn="ctr">
              <a:solidFill>
                <a:schemeClr val="hlink"/>
              </a:solidFill>
              <a:miter lim="800000"/>
              <a:headEnd/>
              <a:tailEnd/>
            </a:ln>
            <a:effectLst/>
          </p:spPr>
          <p:txBody>
            <a:bodyPr lIns="90000" rIns="90000" anchor="ctr"/>
            <a:lstStyle/>
            <a:p>
              <a:pPr>
                <a:lnSpc>
                  <a:spcPct val="95000"/>
                </a:lnSpc>
                <a:spcBef>
                  <a:spcPct val="5000"/>
                </a:spcBef>
              </a:pPr>
              <a:r>
                <a:rPr lang="en-GB">
                  <a:solidFill>
                    <a:schemeClr val="bg1"/>
                  </a:solidFill>
                </a:rPr>
                <a:t>Automated, end-to-end managed IT &amp; application shared services</a:t>
              </a:r>
              <a:endParaRPr lang="en-US">
                <a:solidFill>
                  <a:schemeClr val="bg1"/>
                </a:solidFill>
              </a:endParaRPr>
            </a:p>
          </p:txBody>
        </p:sp>
        <p:sp>
          <p:nvSpPr>
            <p:cNvPr id="1614855" name="Rectangle 7"/>
            <p:cNvSpPr>
              <a:spLocks noChangeArrowheads="1"/>
            </p:cNvSpPr>
            <p:nvPr/>
          </p:nvSpPr>
          <p:spPr bwMode="auto">
            <a:xfrm>
              <a:off x="242" y="1088"/>
              <a:ext cx="1396" cy="907"/>
            </a:xfrm>
            <a:prstGeom prst="rect">
              <a:avLst/>
            </a:prstGeom>
            <a:solidFill>
              <a:schemeClr val="hlink"/>
            </a:solidFill>
            <a:ln w="19050" algn="ctr">
              <a:solidFill>
                <a:schemeClr val="hlink"/>
              </a:solidFill>
              <a:miter lim="800000"/>
              <a:headEnd/>
              <a:tailEnd/>
            </a:ln>
            <a:effectLst/>
          </p:spPr>
          <p:txBody>
            <a:bodyPr anchor="ctr">
              <a:spAutoFit/>
            </a:bodyPr>
            <a:lstStyle/>
            <a:p>
              <a:endParaRPr lang="en-US"/>
            </a:p>
          </p:txBody>
        </p:sp>
        <p:sp>
          <p:nvSpPr>
            <p:cNvPr id="1614856" name="Rectangle 8"/>
            <p:cNvSpPr>
              <a:spLocks noChangeArrowheads="1"/>
            </p:cNvSpPr>
            <p:nvPr/>
          </p:nvSpPr>
          <p:spPr bwMode="auto">
            <a:xfrm>
              <a:off x="1212" y="1152"/>
              <a:ext cx="848" cy="780"/>
            </a:xfrm>
            <a:prstGeom prst="rect">
              <a:avLst/>
            </a:prstGeom>
            <a:solidFill>
              <a:schemeClr val="bg1"/>
            </a:solidFill>
            <a:ln w="9525" algn="ctr">
              <a:solidFill>
                <a:schemeClr val="hlink"/>
              </a:solidFill>
              <a:miter lim="800000"/>
              <a:headEnd/>
              <a:tailEnd/>
            </a:ln>
            <a:effectLst/>
          </p:spPr>
          <p:txBody>
            <a:bodyPr wrap="none" anchor="ctr">
              <a:spAutoFit/>
            </a:bodyPr>
            <a:lstStyle/>
            <a:p>
              <a:endParaRPr lang="en-US"/>
            </a:p>
          </p:txBody>
        </p:sp>
        <p:sp>
          <p:nvSpPr>
            <p:cNvPr id="1614857" name="AutoShape 9"/>
            <p:cNvSpPr>
              <a:spLocks noChangeArrowheads="1"/>
            </p:cNvSpPr>
            <p:nvPr/>
          </p:nvSpPr>
          <p:spPr bwMode="auto">
            <a:xfrm>
              <a:off x="1463" y="1445"/>
              <a:ext cx="346" cy="194"/>
            </a:xfrm>
            <a:prstGeom prst="rightArrow">
              <a:avLst>
                <a:gd name="adj1" fmla="val 50000"/>
                <a:gd name="adj2" fmla="val 44588"/>
              </a:avLst>
            </a:prstGeom>
            <a:solidFill>
              <a:schemeClr val="hlink"/>
            </a:solidFill>
            <a:ln w="19050" algn="ctr">
              <a:solidFill>
                <a:schemeClr val="hlink"/>
              </a:solidFill>
              <a:miter lim="800000"/>
              <a:headEnd/>
              <a:tailEnd/>
            </a:ln>
            <a:effectLst/>
          </p:spPr>
          <p:txBody>
            <a:bodyPr wrap="none" anchor="ctr">
              <a:spAutoFit/>
            </a:bodyPr>
            <a:lstStyle/>
            <a:p>
              <a:endParaRPr lang="en-US"/>
            </a:p>
          </p:txBody>
        </p:sp>
        <p:sp>
          <p:nvSpPr>
            <p:cNvPr id="1614858" name="Text Box 10"/>
            <p:cNvSpPr txBox="1">
              <a:spLocks noChangeArrowheads="1"/>
            </p:cNvSpPr>
            <p:nvPr/>
          </p:nvSpPr>
          <p:spPr bwMode="auto">
            <a:xfrm>
              <a:off x="284" y="1127"/>
              <a:ext cx="1134" cy="828"/>
            </a:xfrm>
            <a:prstGeom prst="rect">
              <a:avLst/>
            </a:prstGeom>
            <a:solidFill>
              <a:schemeClr val="bg1"/>
            </a:solidFill>
            <a:ln w="19050" algn="ctr">
              <a:noFill/>
              <a:miter lim="800000"/>
              <a:headEnd/>
              <a:tailEnd/>
            </a:ln>
            <a:effectLst/>
          </p:spPr>
          <p:txBody>
            <a:bodyPr lIns="90000" rIns="90000" anchor="ctr">
              <a:spAutoFit/>
            </a:bodyPr>
            <a:lstStyle/>
            <a:p>
              <a:pPr>
                <a:spcBef>
                  <a:spcPct val="0"/>
                </a:spcBef>
                <a:buClr>
                  <a:srgbClr val="ABA69F"/>
                </a:buClr>
                <a:buSzPct val="80000"/>
              </a:pPr>
              <a:r>
                <a:rPr lang="en-US"/>
                <a:t>Many isolated, duplicated, hard to manage application environments</a:t>
              </a:r>
            </a:p>
          </p:txBody>
        </p:sp>
      </p:grpSp>
      <p:sp>
        <p:nvSpPr>
          <p:cNvPr id="1614859" name="Rectangle 11"/>
          <p:cNvSpPr>
            <a:spLocks noChangeArrowheads="1"/>
          </p:cNvSpPr>
          <p:nvPr/>
        </p:nvSpPr>
        <p:spPr bwMode="auto">
          <a:xfrm>
            <a:off x="5275263" y="2855913"/>
            <a:ext cx="3548062" cy="1436687"/>
          </a:xfrm>
          <a:prstGeom prst="rect">
            <a:avLst/>
          </a:prstGeom>
          <a:solidFill>
            <a:schemeClr val="accent2"/>
          </a:solidFill>
          <a:ln w="19050" algn="ctr">
            <a:solidFill>
              <a:schemeClr val="accent2"/>
            </a:solidFill>
            <a:miter lim="800000"/>
            <a:headEnd/>
            <a:tailEnd/>
          </a:ln>
          <a:effectLst/>
        </p:spPr>
        <p:txBody>
          <a:bodyPr anchor="ctr"/>
          <a:lstStyle/>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Infrastructure Consolidation</a:t>
            </a:r>
          </a:p>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Workplace Consolidation</a:t>
            </a:r>
          </a:p>
        </p:txBody>
      </p:sp>
      <p:sp>
        <p:nvSpPr>
          <p:cNvPr id="1614860" name="Rectangle 12"/>
          <p:cNvSpPr>
            <a:spLocks noChangeArrowheads="1"/>
          </p:cNvSpPr>
          <p:nvPr/>
        </p:nvSpPr>
        <p:spPr bwMode="auto">
          <a:xfrm>
            <a:off x="5275263" y="4386263"/>
            <a:ext cx="3540125" cy="1436687"/>
          </a:xfrm>
          <a:prstGeom prst="rect">
            <a:avLst/>
          </a:prstGeom>
          <a:solidFill>
            <a:schemeClr val="accent1"/>
          </a:solidFill>
          <a:ln w="19050" algn="ctr">
            <a:solidFill>
              <a:schemeClr val="accent1"/>
            </a:solidFill>
            <a:miter lim="800000"/>
            <a:headEnd/>
            <a:tailEnd/>
          </a:ln>
          <a:effectLst/>
        </p:spPr>
        <p:txBody>
          <a:bodyPr anchor="ctr"/>
          <a:lstStyle/>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Storage Consolidation</a:t>
            </a:r>
          </a:p>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Network Consolidation</a:t>
            </a:r>
          </a:p>
          <a:p>
            <a:pPr marL="357188" indent="-174625">
              <a:lnSpc>
                <a:spcPct val="95000"/>
              </a:lnSpc>
              <a:spcBef>
                <a:spcPct val="30000"/>
              </a:spcBef>
              <a:spcAft>
                <a:spcPct val="10000"/>
              </a:spcAft>
              <a:buClr>
                <a:srgbClr val="CDC6BD"/>
              </a:buClr>
              <a:buSzPct val="85000"/>
              <a:buFontTx/>
              <a:buChar char="•"/>
            </a:pPr>
            <a:r>
              <a:rPr lang="en-US">
                <a:solidFill>
                  <a:schemeClr val="bg1"/>
                </a:solidFill>
                <a:latin typeface="Futura Hv" pitchFamily="34" charset="0"/>
              </a:rPr>
              <a:t>Server Consolidation</a:t>
            </a:r>
          </a:p>
        </p:txBody>
      </p:sp>
      <p:sp>
        <p:nvSpPr>
          <p:cNvPr id="1614861" name="Rectangle 13"/>
          <p:cNvSpPr>
            <a:spLocks noChangeArrowheads="1"/>
          </p:cNvSpPr>
          <p:nvPr/>
        </p:nvSpPr>
        <p:spPr bwMode="auto">
          <a:xfrm>
            <a:off x="509588" y="4383088"/>
            <a:ext cx="4676775" cy="1439862"/>
          </a:xfrm>
          <a:prstGeom prst="rect">
            <a:avLst/>
          </a:prstGeom>
          <a:solidFill>
            <a:schemeClr val="accent1"/>
          </a:solidFill>
          <a:ln w="19050" algn="ctr">
            <a:solidFill>
              <a:schemeClr val="accent1"/>
            </a:solidFill>
            <a:miter lim="800000"/>
            <a:headEnd/>
            <a:tailEnd/>
          </a:ln>
          <a:effectLst/>
        </p:spPr>
        <p:txBody>
          <a:bodyPr anchor="ctr">
            <a:spAutoFit/>
          </a:bodyPr>
          <a:lstStyle/>
          <a:p>
            <a:endParaRPr lang="en-US"/>
          </a:p>
        </p:txBody>
      </p:sp>
      <p:sp>
        <p:nvSpPr>
          <p:cNvPr id="1614862" name="Text Box 14"/>
          <p:cNvSpPr txBox="1">
            <a:spLocks noChangeArrowheads="1"/>
          </p:cNvSpPr>
          <p:nvPr/>
        </p:nvSpPr>
        <p:spPr bwMode="auto">
          <a:xfrm>
            <a:off x="3409950" y="4773613"/>
            <a:ext cx="1652588" cy="660400"/>
          </a:xfrm>
          <a:prstGeom prst="rect">
            <a:avLst/>
          </a:prstGeom>
          <a:solidFill>
            <a:schemeClr val="accent1"/>
          </a:solidFill>
          <a:ln w="19050" algn="ctr">
            <a:solidFill>
              <a:schemeClr val="accent1"/>
            </a:solidFill>
            <a:miter lim="800000"/>
            <a:headEnd/>
            <a:tailEnd/>
          </a:ln>
          <a:effectLst/>
        </p:spPr>
        <p:txBody>
          <a:bodyPr lIns="90000" rIns="90000" anchor="ctr"/>
          <a:lstStyle/>
          <a:p>
            <a:pPr>
              <a:lnSpc>
                <a:spcPct val="95000"/>
              </a:lnSpc>
              <a:spcBef>
                <a:spcPct val="5000"/>
              </a:spcBef>
            </a:pPr>
            <a:r>
              <a:rPr lang="en-GB">
                <a:solidFill>
                  <a:schemeClr val="bg1"/>
                </a:solidFill>
              </a:rPr>
              <a:t>Fewer simplified, standardized and centralized platforms</a:t>
            </a:r>
          </a:p>
        </p:txBody>
      </p:sp>
      <p:sp>
        <p:nvSpPr>
          <p:cNvPr id="1614863" name="Rectangle 15"/>
          <p:cNvSpPr>
            <a:spLocks noChangeArrowheads="1"/>
          </p:cNvSpPr>
          <p:nvPr/>
        </p:nvSpPr>
        <p:spPr bwMode="auto">
          <a:xfrm>
            <a:off x="509588" y="4384675"/>
            <a:ext cx="2208212" cy="1439863"/>
          </a:xfrm>
          <a:prstGeom prst="rect">
            <a:avLst/>
          </a:prstGeom>
          <a:solidFill>
            <a:schemeClr val="accent1"/>
          </a:solidFill>
          <a:ln w="28575" algn="ctr">
            <a:solidFill>
              <a:schemeClr val="accent1"/>
            </a:solidFill>
            <a:miter lim="800000"/>
            <a:headEnd/>
            <a:tailEnd/>
          </a:ln>
          <a:effectLst/>
        </p:spPr>
        <p:txBody>
          <a:bodyPr anchor="ctr">
            <a:spAutoFit/>
          </a:bodyPr>
          <a:lstStyle/>
          <a:p>
            <a:endParaRPr lang="en-US"/>
          </a:p>
        </p:txBody>
      </p:sp>
      <p:sp>
        <p:nvSpPr>
          <p:cNvPr id="1614864" name="Rectangle 16"/>
          <p:cNvSpPr>
            <a:spLocks noChangeArrowheads="1"/>
          </p:cNvSpPr>
          <p:nvPr/>
        </p:nvSpPr>
        <p:spPr bwMode="auto">
          <a:xfrm>
            <a:off x="2043113" y="4484688"/>
            <a:ext cx="1346200" cy="1238250"/>
          </a:xfrm>
          <a:prstGeom prst="rect">
            <a:avLst/>
          </a:prstGeom>
          <a:solidFill>
            <a:schemeClr val="bg1"/>
          </a:solidFill>
          <a:ln w="9525" algn="ctr">
            <a:noFill/>
            <a:miter lim="800000"/>
            <a:headEnd/>
            <a:tailEnd/>
          </a:ln>
          <a:effectLst/>
        </p:spPr>
        <p:txBody>
          <a:bodyPr anchor="ctr">
            <a:spAutoFit/>
          </a:bodyPr>
          <a:lstStyle/>
          <a:p>
            <a:endParaRPr lang="en-US"/>
          </a:p>
        </p:txBody>
      </p:sp>
      <p:sp>
        <p:nvSpPr>
          <p:cNvPr id="1614865" name="AutoShape 17"/>
          <p:cNvSpPr>
            <a:spLocks noChangeArrowheads="1"/>
          </p:cNvSpPr>
          <p:nvPr/>
        </p:nvSpPr>
        <p:spPr bwMode="auto">
          <a:xfrm>
            <a:off x="2441575" y="4949825"/>
            <a:ext cx="549275" cy="307975"/>
          </a:xfrm>
          <a:prstGeom prst="rightArrow">
            <a:avLst>
              <a:gd name="adj1" fmla="val 50000"/>
              <a:gd name="adj2" fmla="val 44588"/>
            </a:avLst>
          </a:prstGeom>
          <a:solidFill>
            <a:schemeClr val="accent1"/>
          </a:solidFill>
          <a:ln w="19050" algn="ctr">
            <a:solidFill>
              <a:schemeClr val="accent1"/>
            </a:solidFill>
            <a:miter lim="800000"/>
            <a:headEnd/>
            <a:tailEnd/>
          </a:ln>
          <a:effectLst/>
        </p:spPr>
        <p:txBody>
          <a:bodyPr wrap="none" anchor="ctr">
            <a:spAutoFit/>
          </a:bodyPr>
          <a:lstStyle/>
          <a:p>
            <a:endParaRPr lang="en-US"/>
          </a:p>
        </p:txBody>
      </p:sp>
      <p:sp>
        <p:nvSpPr>
          <p:cNvPr id="1614866" name="Text Box 18"/>
          <p:cNvSpPr txBox="1">
            <a:spLocks noChangeArrowheads="1"/>
          </p:cNvSpPr>
          <p:nvPr/>
        </p:nvSpPr>
        <p:spPr bwMode="auto">
          <a:xfrm>
            <a:off x="576263" y="4446588"/>
            <a:ext cx="1874837" cy="1314450"/>
          </a:xfrm>
          <a:prstGeom prst="rect">
            <a:avLst/>
          </a:prstGeom>
          <a:solidFill>
            <a:schemeClr val="bg1"/>
          </a:solidFill>
          <a:ln w="19050" algn="ctr">
            <a:noFill/>
            <a:miter lim="800000"/>
            <a:headEnd/>
            <a:tailEnd/>
          </a:ln>
          <a:effectLst/>
        </p:spPr>
        <p:txBody>
          <a:bodyPr lIns="90000" rIns="90000" anchor="ctr">
            <a:spAutoFit/>
          </a:bodyPr>
          <a:lstStyle/>
          <a:p>
            <a:pPr>
              <a:spcBef>
                <a:spcPct val="0"/>
              </a:spcBef>
              <a:buClr>
                <a:srgbClr val="ABA69F"/>
              </a:buClr>
              <a:buSzPct val="80000"/>
            </a:pPr>
            <a:r>
              <a:rPr lang="en-US"/>
              <a:t>Many dedicated, diverse, dispersed boxes (servers, storages, </a:t>
            </a:r>
            <a:br>
              <a:rPr lang="en-US"/>
            </a:br>
            <a:r>
              <a:rPr lang="en-US"/>
              <a:t>networks)</a:t>
            </a:r>
          </a:p>
        </p:txBody>
      </p:sp>
      <p:sp>
        <p:nvSpPr>
          <p:cNvPr id="1614867" name="Rectangle 19"/>
          <p:cNvSpPr>
            <a:spLocks noChangeArrowheads="1"/>
          </p:cNvSpPr>
          <p:nvPr/>
        </p:nvSpPr>
        <p:spPr bwMode="auto">
          <a:xfrm>
            <a:off x="509588" y="2855913"/>
            <a:ext cx="4676775" cy="1439862"/>
          </a:xfrm>
          <a:prstGeom prst="rect">
            <a:avLst/>
          </a:prstGeom>
          <a:solidFill>
            <a:schemeClr val="accent2"/>
          </a:solidFill>
          <a:ln w="19050" algn="ctr">
            <a:solidFill>
              <a:schemeClr val="accent2"/>
            </a:solidFill>
            <a:miter lim="800000"/>
            <a:headEnd/>
            <a:tailEnd/>
          </a:ln>
          <a:effectLst/>
        </p:spPr>
        <p:txBody>
          <a:bodyPr anchor="ctr">
            <a:spAutoFit/>
          </a:bodyPr>
          <a:lstStyle/>
          <a:p>
            <a:endParaRPr lang="en-US"/>
          </a:p>
        </p:txBody>
      </p:sp>
      <p:sp>
        <p:nvSpPr>
          <p:cNvPr id="1614868" name="Rectangle 20"/>
          <p:cNvSpPr>
            <a:spLocks noChangeArrowheads="1"/>
          </p:cNvSpPr>
          <p:nvPr/>
        </p:nvSpPr>
        <p:spPr bwMode="auto">
          <a:xfrm>
            <a:off x="509588" y="2855913"/>
            <a:ext cx="2208212" cy="1439862"/>
          </a:xfrm>
          <a:prstGeom prst="rect">
            <a:avLst/>
          </a:prstGeom>
          <a:solidFill>
            <a:schemeClr val="accent2"/>
          </a:solidFill>
          <a:ln w="19050" algn="ctr">
            <a:solidFill>
              <a:schemeClr val="accent2"/>
            </a:solidFill>
            <a:miter lim="800000"/>
            <a:headEnd/>
            <a:tailEnd/>
          </a:ln>
          <a:effectLst/>
        </p:spPr>
        <p:txBody>
          <a:bodyPr anchor="ctr">
            <a:spAutoFit/>
          </a:bodyPr>
          <a:lstStyle/>
          <a:p>
            <a:endParaRPr lang="en-US"/>
          </a:p>
        </p:txBody>
      </p:sp>
      <p:sp>
        <p:nvSpPr>
          <p:cNvPr id="1614869" name="Text Box 21"/>
          <p:cNvSpPr txBox="1">
            <a:spLocks noChangeArrowheads="1"/>
          </p:cNvSpPr>
          <p:nvPr/>
        </p:nvSpPr>
        <p:spPr bwMode="auto">
          <a:xfrm>
            <a:off x="3409950" y="3246438"/>
            <a:ext cx="1652588" cy="660400"/>
          </a:xfrm>
          <a:prstGeom prst="rect">
            <a:avLst/>
          </a:prstGeom>
          <a:noFill/>
          <a:ln w="19050" algn="ctr">
            <a:solidFill>
              <a:schemeClr val="accent2"/>
            </a:solidFill>
            <a:miter lim="800000"/>
            <a:headEnd/>
            <a:tailEnd/>
          </a:ln>
          <a:effectLst/>
        </p:spPr>
        <p:txBody>
          <a:bodyPr lIns="90000" rIns="90000" anchor="ctr"/>
          <a:lstStyle/>
          <a:p>
            <a:pPr>
              <a:lnSpc>
                <a:spcPct val="95000"/>
              </a:lnSpc>
              <a:spcBef>
                <a:spcPct val="5000"/>
              </a:spcBef>
            </a:pPr>
            <a:r>
              <a:rPr lang="en-GB">
                <a:solidFill>
                  <a:schemeClr val="bg1"/>
                </a:solidFill>
              </a:rPr>
              <a:t>Virtualized, optimized, scale up/down, reliable infrastructure</a:t>
            </a:r>
            <a:endParaRPr lang="en-US">
              <a:solidFill>
                <a:schemeClr val="bg1"/>
              </a:solidFill>
            </a:endParaRPr>
          </a:p>
        </p:txBody>
      </p:sp>
      <p:sp>
        <p:nvSpPr>
          <p:cNvPr id="1614870" name="Rectangle 22"/>
          <p:cNvSpPr>
            <a:spLocks noChangeArrowheads="1"/>
          </p:cNvSpPr>
          <p:nvPr/>
        </p:nvSpPr>
        <p:spPr bwMode="auto">
          <a:xfrm>
            <a:off x="2044700" y="2954338"/>
            <a:ext cx="1346200" cy="1238250"/>
          </a:xfrm>
          <a:prstGeom prst="rect">
            <a:avLst/>
          </a:prstGeom>
          <a:solidFill>
            <a:schemeClr val="bg1"/>
          </a:solidFill>
          <a:ln w="9525" algn="ctr">
            <a:noFill/>
            <a:miter lim="800000"/>
            <a:headEnd/>
            <a:tailEnd/>
          </a:ln>
          <a:effectLst/>
        </p:spPr>
        <p:txBody>
          <a:bodyPr wrap="none" anchor="ctr">
            <a:spAutoFit/>
          </a:bodyPr>
          <a:lstStyle/>
          <a:p>
            <a:endParaRPr lang="en-US"/>
          </a:p>
        </p:txBody>
      </p:sp>
      <p:sp>
        <p:nvSpPr>
          <p:cNvPr id="1614871" name="AutoShape 23"/>
          <p:cNvSpPr>
            <a:spLocks noChangeArrowheads="1"/>
          </p:cNvSpPr>
          <p:nvPr/>
        </p:nvSpPr>
        <p:spPr bwMode="auto">
          <a:xfrm>
            <a:off x="2443163" y="3419475"/>
            <a:ext cx="549275" cy="307975"/>
          </a:xfrm>
          <a:prstGeom prst="rightArrow">
            <a:avLst>
              <a:gd name="adj1" fmla="val 50000"/>
              <a:gd name="adj2" fmla="val 44588"/>
            </a:avLst>
          </a:prstGeom>
          <a:solidFill>
            <a:schemeClr val="accent2"/>
          </a:solidFill>
          <a:ln w="19050" algn="ctr">
            <a:solidFill>
              <a:schemeClr val="accent2"/>
            </a:solidFill>
            <a:miter lim="800000"/>
            <a:headEnd/>
            <a:tailEnd/>
          </a:ln>
          <a:effectLst/>
        </p:spPr>
        <p:txBody>
          <a:bodyPr wrap="none" anchor="ctr">
            <a:spAutoFit/>
          </a:bodyPr>
          <a:lstStyle/>
          <a:p>
            <a:endParaRPr lang="en-US"/>
          </a:p>
        </p:txBody>
      </p:sp>
      <p:sp>
        <p:nvSpPr>
          <p:cNvPr id="1614872" name="Text Box 24"/>
          <p:cNvSpPr txBox="1">
            <a:spLocks noChangeArrowheads="1"/>
          </p:cNvSpPr>
          <p:nvPr/>
        </p:nvSpPr>
        <p:spPr bwMode="auto">
          <a:xfrm>
            <a:off x="576263" y="2911475"/>
            <a:ext cx="1801812" cy="1314450"/>
          </a:xfrm>
          <a:prstGeom prst="rect">
            <a:avLst/>
          </a:prstGeom>
          <a:solidFill>
            <a:schemeClr val="bg1"/>
          </a:solidFill>
          <a:ln w="19050" algn="ctr">
            <a:noFill/>
            <a:miter lim="800000"/>
            <a:headEnd/>
            <a:tailEnd/>
          </a:ln>
          <a:effectLst/>
        </p:spPr>
        <p:txBody>
          <a:bodyPr lIns="90000" rIns="90000" anchor="ctr">
            <a:spAutoFit/>
          </a:bodyPr>
          <a:lstStyle/>
          <a:p>
            <a:pPr>
              <a:spcBef>
                <a:spcPct val="0"/>
              </a:spcBef>
              <a:buClr>
                <a:srgbClr val="ABA69F"/>
              </a:buClr>
              <a:buSzPct val="80000"/>
            </a:pPr>
            <a:r>
              <a:rPr lang="en-US"/>
              <a:t>Over-provisioned, unshared, distributed, inflexible infrastructure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2"/>
          <p:cNvSpPr>
            <a:spLocks noGrp="1"/>
          </p:cNvSpPr>
          <p:nvPr>
            <p:ph type="sldNum" sz="quarter" idx="10"/>
          </p:nvPr>
        </p:nvSpPr>
        <p:spPr/>
        <p:txBody>
          <a:bodyPr/>
          <a:lstStyle/>
          <a:p>
            <a:fld id="{4432F6C0-4223-4CF5-99F6-F60AA11B73A9}" type="slidenum">
              <a:rPr lang="en-US"/>
              <a:pPr/>
              <a:t>17</a:t>
            </a:fld>
            <a:endParaRPr lang="en-US"/>
          </a:p>
        </p:txBody>
      </p:sp>
      <p:sp>
        <p:nvSpPr>
          <p:cNvPr id="17" name="Date Placeholder 3"/>
          <p:cNvSpPr>
            <a:spLocks noGrp="1"/>
          </p:cNvSpPr>
          <p:nvPr>
            <p:ph type="dt" sz="half" idx="11"/>
          </p:nvPr>
        </p:nvSpPr>
        <p:spPr/>
        <p:txBody>
          <a:bodyPr/>
          <a:lstStyle/>
          <a:p>
            <a:fld id="{C1C15302-A3FE-4E2F-BC75-ED984FDD3EF5}" type="datetime3">
              <a:rPr lang="en-US"/>
              <a:pPr/>
              <a:t>12 February 2008</a:t>
            </a:fld>
            <a:endParaRPr lang="en-US"/>
          </a:p>
        </p:txBody>
      </p:sp>
      <p:sp>
        <p:nvSpPr>
          <p:cNvPr id="1616898" name="Rectangle 2"/>
          <p:cNvSpPr>
            <a:spLocks noChangeArrowheads="1"/>
          </p:cNvSpPr>
          <p:nvPr/>
        </p:nvSpPr>
        <p:spPr bwMode="auto">
          <a:xfrm>
            <a:off x="8201025" y="6061075"/>
            <a:ext cx="942975" cy="796925"/>
          </a:xfrm>
          <a:prstGeom prst="rect">
            <a:avLst/>
          </a:prstGeom>
          <a:solidFill>
            <a:schemeClr val="bg1"/>
          </a:solidFill>
          <a:ln w="19050" algn="ctr">
            <a:noFill/>
            <a:miter lim="800000"/>
            <a:headEnd/>
            <a:tailEnd/>
          </a:ln>
          <a:effectLst/>
        </p:spPr>
        <p:txBody>
          <a:bodyPr wrap="none" anchor="ctr">
            <a:spAutoFit/>
          </a:bodyPr>
          <a:lstStyle/>
          <a:p>
            <a:endParaRPr lang="en-US"/>
          </a:p>
        </p:txBody>
      </p:sp>
      <p:sp>
        <p:nvSpPr>
          <p:cNvPr id="1616899" name="Rectangle 3"/>
          <p:cNvSpPr>
            <a:spLocks noGrp="1" noChangeArrowheads="1"/>
          </p:cNvSpPr>
          <p:nvPr>
            <p:ph type="title"/>
          </p:nvPr>
        </p:nvSpPr>
        <p:spPr>
          <a:xfrm>
            <a:off x="428625" y="114300"/>
            <a:ext cx="8402638" cy="1143000"/>
          </a:xfrm>
          <a:noFill/>
          <a:ln/>
        </p:spPr>
        <p:txBody>
          <a:bodyPr/>
          <a:lstStyle/>
          <a:p>
            <a:r>
              <a:rPr lang="en-GB"/>
              <a:t>IT Consolidation journey</a:t>
            </a:r>
            <a:endParaRPr lang="en-US" sz="2800">
              <a:solidFill>
                <a:srgbClr val="7B7B79"/>
              </a:solidFill>
              <a:latin typeface="Futura Hv" pitchFamily="34" charset="0"/>
            </a:endParaRPr>
          </a:p>
        </p:txBody>
      </p:sp>
      <p:grpSp>
        <p:nvGrpSpPr>
          <p:cNvPr id="1616900" name="Group 4"/>
          <p:cNvGrpSpPr>
            <a:grpSpLocks/>
          </p:cNvGrpSpPr>
          <p:nvPr/>
        </p:nvGrpSpPr>
        <p:grpSpPr bwMode="auto">
          <a:xfrm>
            <a:off x="4718050" y="1624013"/>
            <a:ext cx="2057400" cy="4400550"/>
            <a:chOff x="2972" y="1035"/>
            <a:chExt cx="1296" cy="2772"/>
          </a:xfrm>
        </p:grpSpPr>
        <p:sp>
          <p:nvSpPr>
            <p:cNvPr id="1616901" name="Rectangle 5"/>
            <p:cNvSpPr>
              <a:spLocks noChangeArrowheads="1"/>
            </p:cNvSpPr>
            <p:nvPr/>
          </p:nvSpPr>
          <p:spPr bwMode="auto">
            <a:xfrm>
              <a:off x="2972" y="1035"/>
              <a:ext cx="1296" cy="445"/>
            </a:xfrm>
            <a:prstGeom prst="rect">
              <a:avLst/>
            </a:prstGeom>
            <a:solidFill>
              <a:schemeClr val="accent1"/>
            </a:solidFill>
            <a:ln w="9525">
              <a:noFill/>
              <a:miter lim="800000"/>
              <a:headEnd/>
              <a:tailEnd/>
            </a:ln>
          </p:spPr>
          <p:txBody>
            <a:bodyPr tIns="10800" bIns="10800"/>
            <a:lstStyle/>
            <a:p>
              <a:pPr algn="ctr"/>
              <a:r>
                <a:rPr lang="en-US" sz="1300">
                  <a:solidFill>
                    <a:schemeClr val="bg1"/>
                  </a:solidFill>
                  <a:latin typeface="Futura Hv" pitchFamily="34" charset="0"/>
                </a:rPr>
                <a:t>IT</a:t>
              </a:r>
              <a:br>
                <a:rPr lang="en-US" sz="1300">
                  <a:solidFill>
                    <a:schemeClr val="bg1"/>
                  </a:solidFill>
                  <a:latin typeface="Futura Hv" pitchFamily="34" charset="0"/>
                </a:rPr>
              </a:br>
              <a:r>
                <a:rPr lang="en-US" sz="1300">
                  <a:solidFill>
                    <a:schemeClr val="bg1"/>
                  </a:solidFill>
                  <a:latin typeface="Futura Hv" pitchFamily="34" charset="0"/>
                </a:rPr>
                <a:t>Consolidation</a:t>
              </a:r>
              <a:br>
                <a:rPr lang="en-US" sz="1300">
                  <a:solidFill>
                    <a:schemeClr val="bg1"/>
                  </a:solidFill>
                  <a:latin typeface="Futura Hv" pitchFamily="34" charset="0"/>
                </a:rPr>
              </a:br>
              <a:r>
                <a:rPr lang="en-US" sz="1300">
                  <a:solidFill>
                    <a:schemeClr val="bg1"/>
                  </a:solidFill>
                </a:rPr>
                <a:t>Optimize</a:t>
              </a:r>
            </a:p>
          </p:txBody>
        </p:sp>
        <p:sp>
          <p:nvSpPr>
            <p:cNvPr id="1616902" name="Rectangle 6"/>
            <p:cNvSpPr>
              <a:spLocks noChangeArrowheads="1"/>
            </p:cNvSpPr>
            <p:nvPr/>
          </p:nvSpPr>
          <p:spPr bwMode="auto">
            <a:xfrm>
              <a:off x="2972" y="1489"/>
              <a:ext cx="1296" cy="2318"/>
            </a:xfrm>
            <a:prstGeom prst="rect">
              <a:avLst/>
            </a:prstGeom>
            <a:solidFill>
              <a:schemeClr val="accent1"/>
            </a:solidFill>
            <a:ln w="9525">
              <a:noFill/>
              <a:miter lim="800000"/>
              <a:headEnd/>
              <a:tailEnd/>
            </a:ln>
          </p:spPr>
          <p:txBody>
            <a:bodyPr rIns="18000"/>
            <a:lstStyle/>
            <a:p>
              <a:pPr marL="171450" indent="-171450">
                <a:lnSpc>
                  <a:spcPct val="90000"/>
                </a:lnSpc>
                <a:spcBef>
                  <a:spcPct val="15000"/>
                </a:spcBef>
                <a:spcAft>
                  <a:spcPct val="10000"/>
                </a:spcAft>
                <a:buClr>
                  <a:srgbClr val="CBC9BD"/>
                </a:buClr>
                <a:buSzPct val="80000"/>
              </a:pPr>
              <a:r>
                <a:rPr lang="en-US" sz="1200">
                  <a:solidFill>
                    <a:schemeClr val="bg1"/>
                  </a:solidFill>
                  <a:latin typeface="Futura Hv" pitchFamily="34" charset="0"/>
                </a:rPr>
                <a:t>Goals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Controlled IT Costs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Improved utilization</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Reduced risk</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Fast Return (ROI)</a:t>
              </a:r>
              <a:endParaRPr lang="en-US" sz="1200">
                <a:solidFill>
                  <a:schemeClr val="bg1"/>
                </a:solidFill>
                <a:latin typeface="Futura Hv" pitchFamily="34" charset="0"/>
              </a:endParaRPr>
            </a:p>
            <a:p>
              <a:pPr marL="171450" indent="-171450">
                <a:lnSpc>
                  <a:spcPct val="90000"/>
                </a:lnSpc>
                <a:spcBef>
                  <a:spcPct val="25000"/>
                </a:spcBef>
                <a:spcAft>
                  <a:spcPct val="10000"/>
                </a:spcAft>
                <a:buClr>
                  <a:srgbClr val="B2B3B5"/>
                </a:buClr>
                <a:buSzPct val="75000"/>
              </a:pPr>
              <a:r>
                <a:rPr lang="en-US" sz="1200">
                  <a:solidFill>
                    <a:schemeClr val="bg1"/>
                  </a:solidFill>
                  <a:latin typeface="Futura Hv" pitchFamily="34" charset="0"/>
                </a:rPr>
                <a:t>Scope</a:t>
              </a:r>
            </a:p>
            <a:p>
              <a:pPr marL="171450" indent="-171450">
                <a:lnSpc>
                  <a:spcPct val="90000"/>
                </a:lnSpc>
                <a:spcBef>
                  <a:spcPct val="15000"/>
                </a:spcBef>
                <a:spcAft>
                  <a:spcPct val="10000"/>
                </a:spcAft>
                <a:buClr>
                  <a:srgbClr val="CBC9BD"/>
                </a:buClr>
                <a:buSzPct val="80000"/>
                <a:buFontTx/>
                <a:buChar char="•"/>
              </a:pPr>
              <a:r>
                <a:rPr lang="en-US" sz="1200">
                  <a:solidFill>
                    <a:schemeClr val="bg1"/>
                  </a:solidFill>
                </a:rPr>
                <a:t>Focused on existing </a:t>
              </a:r>
              <a:br>
                <a:rPr lang="en-US" sz="1200">
                  <a:solidFill>
                    <a:schemeClr val="bg1"/>
                  </a:solidFill>
                </a:rPr>
              </a:br>
              <a:r>
                <a:rPr lang="en-US" sz="1200">
                  <a:solidFill>
                    <a:schemeClr val="bg1"/>
                  </a:solidFill>
                </a:rPr>
                <a:t>IT infrastructure</a:t>
              </a:r>
            </a:p>
            <a:p>
              <a:pPr marL="171450" indent="-171450">
                <a:lnSpc>
                  <a:spcPct val="90000"/>
                </a:lnSpc>
                <a:spcBef>
                  <a:spcPct val="15000"/>
                </a:spcBef>
                <a:spcAft>
                  <a:spcPct val="10000"/>
                </a:spcAft>
                <a:buClr>
                  <a:srgbClr val="CBC9BD"/>
                </a:buClr>
                <a:buSzPct val="80000"/>
                <a:buFontTx/>
                <a:buChar char="•"/>
              </a:pPr>
              <a:r>
                <a:rPr lang="en-US" sz="1200">
                  <a:solidFill>
                    <a:schemeClr val="bg1"/>
                  </a:solidFill>
                </a:rPr>
                <a:t>People, process &amp; technology</a:t>
              </a:r>
            </a:p>
            <a:p>
              <a:pPr marL="171450" indent="-171450">
                <a:lnSpc>
                  <a:spcPct val="90000"/>
                </a:lnSpc>
                <a:spcBef>
                  <a:spcPct val="15000"/>
                </a:spcBef>
                <a:spcAft>
                  <a:spcPct val="10000"/>
                </a:spcAft>
                <a:buClr>
                  <a:srgbClr val="CBC9BD"/>
                </a:buClr>
                <a:buSzPct val="80000"/>
              </a:pPr>
              <a:r>
                <a:rPr lang="en-US" sz="1200">
                  <a:solidFill>
                    <a:schemeClr val="bg1"/>
                  </a:solidFill>
                  <a:latin typeface="Futura Hv" pitchFamily="34" charset="0"/>
                </a:rPr>
                <a:t>Attributes</a:t>
              </a:r>
            </a:p>
            <a:p>
              <a:pPr marL="171450" indent="-171450">
                <a:lnSpc>
                  <a:spcPct val="90000"/>
                </a:lnSpc>
                <a:spcBef>
                  <a:spcPct val="15000"/>
                </a:spcBef>
                <a:spcAft>
                  <a:spcPct val="10000"/>
                </a:spcAft>
                <a:buClr>
                  <a:srgbClr val="CBC9BD"/>
                </a:buClr>
                <a:buSzPct val="80000"/>
                <a:buFontTx/>
                <a:buChar char="•"/>
              </a:pPr>
              <a:r>
                <a:rPr lang="en-US" sz="1200">
                  <a:solidFill>
                    <a:schemeClr val="bg1"/>
                  </a:solidFill>
                </a:rPr>
                <a:t>Rationalized boxes, tools, applications</a:t>
              </a:r>
            </a:p>
            <a:p>
              <a:pPr marL="171450" indent="-171450">
                <a:lnSpc>
                  <a:spcPct val="90000"/>
                </a:lnSpc>
                <a:spcBef>
                  <a:spcPct val="15000"/>
                </a:spcBef>
                <a:spcAft>
                  <a:spcPct val="10000"/>
                </a:spcAft>
                <a:buClr>
                  <a:srgbClr val="CBC9BD"/>
                </a:buClr>
                <a:buSzPct val="80000"/>
                <a:buFontTx/>
                <a:buChar char="•"/>
              </a:pPr>
              <a:r>
                <a:rPr lang="en-US" sz="1200">
                  <a:solidFill>
                    <a:schemeClr val="bg1"/>
                  </a:solidFill>
                </a:rPr>
                <a:t>Streamlined operations</a:t>
              </a:r>
            </a:p>
            <a:p>
              <a:pPr marL="171450" indent="-171450">
                <a:lnSpc>
                  <a:spcPct val="90000"/>
                </a:lnSpc>
                <a:spcBef>
                  <a:spcPct val="15000"/>
                </a:spcBef>
                <a:spcAft>
                  <a:spcPct val="10000"/>
                </a:spcAft>
                <a:buClr>
                  <a:srgbClr val="CBC9BD"/>
                </a:buClr>
                <a:buSzPct val="80000"/>
                <a:buFontTx/>
                <a:buChar char="•"/>
              </a:pPr>
              <a:r>
                <a:rPr lang="en-US" sz="1200">
                  <a:solidFill>
                    <a:schemeClr val="bg1"/>
                  </a:solidFill>
                </a:rPr>
                <a:t>Disaster recovery</a:t>
              </a:r>
            </a:p>
            <a:p>
              <a:pPr marL="171450" indent="-171450">
                <a:lnSpc>
                  <a:spcPct val="90000"/>
                </a:lnSpc>
                <a:spcBef>
                  <a:spcPct val="15000"/>
                </a:spcBef>
                <a:spcAft>
                  <a:spcPct val="10000"/>
                </a:spcAft>
                <a:buClr>
                  <a:srgbClr val="CBC9BD"/>
                </a:buClr>
                <a:buSzPct val="80000"/>
                <a:buFontTx/>
                <a:buChar char="•"/>
              </a:pPr>
              <a:r>
                <a:rPr lang="en-US" sz="1200">
                  <a:solidFill>
                    <a:schemeClr val="bg1"/>
                  </a:solidFill>
                </a:rPr>
                <a:t>Partially virtualized</a:t>
              </a:r>
            </a:p>
            <a:p>
              <a:pPr marL="171450" indent="-171450">
                <a:lnSpc>
                  <a:spcPct val="90000"/>
                </a:lnSpc>
                <a:spcBef>
                  <a:spcPct val="65000"/>
                </a:spcBef>
                <a:spcAft>
                  <a:spcPct val="10000"/>
                </a:spcAft>
                <a:buClr>
                  <a:srgbClr val="CBC9BD"/>
                </a:buClr>
                <a:buSzPct val="80000"/>
              </a:pPr>
              <a:r>
                <a:rPr lang="en-US" sz="1200">
                  <a:solidFill>
                    <a:schemeClr val="bg1"/>
                  </a:solidFill>
                  <a:latin typeface="Futura Hv" pitchFamily="34" charset="0"/>
                </a:rPr>
                <a:t>Prone to re-consolidation</a:t>
              </a:r>
            </a:p>
          </p:txBody>
        </p:sp>
      </p:grpSp>
      <p:sp>
        <p:nvSpPr>
          <p:cNvPr id="1616903" name="Rectangle 7"/>
          <p:cNvSpPr>
            <a:spLocks noChangeArrowheads="1"/>
          </p:cNvSpPr>
          <p:nvPr/>
        </p:nvSpPr>
        <p:spPr bwMode="auto">
          <a:xfrm>
            <a:off x="6826250" y="1262063"/>
            <a:ext cx="2057400" cy="706437"/>
          </a:xfrm>
          <a:prstGeom prst="rect">
            <a:avLst/>
          </a:prstGeom>
          <a:solidFill>
            <a:schemeClr val="hlink"/>
          </a:solidFill>
          <a:ln w="9525">
            <a:noFill/>
            <a:miter lim="800000"/>
            <a:headEnd/>
            <a:tailEnd/>
          </a:ln>
        </p:spPr>
        <p:txBody>
          <a:bodyPr tIns="10800" bIns="10800"/>
          <a:lstStyle/>
          <a:p>
            <a:pPr algn="ctr"/>
            <a:r>
              <a:rPr lang="en-US" sz="1300">
                <a:solidFill>
                  <a:schemeClr val="bg1"/>
                </a:solidFill>
                <a:latin typeface="Futura Hv" pitchFamily="34" charset="0"/>
              </a:rPr>
              <a:t>Strategic </a:t>
            </a:r>
            <a:br>
              <a:rPr lang="en-US" sz="1300">
                <a:solidFill>
                  <a:schemeClr val="bg1"/>
                </a:solidFill>
                <a:latin typeface="Futura Hv" pitchFamily="34" charset="0"/>
              </a:rPr>
            </a:br>
            <a:r>
              <a:rPr lang="en-US" sz="1300">
                <a:solidFill>
                  <a:schemeClr val="bg1"/>
                </a:solidFill>
                <a:latin typeface="Futura Hv" pitchFamily="34" charset="0"/>
              </a:rPr>
              <a:t>IT Consolidation</a:t>
            </a:r>
            <a:r>
              <a:rPr lang="en-US" sz="1300">
                <a:solidFill>
                  <a:schemeClr val="bg1"/>
                </a:solidFill>
              </a:rPr>
              <a:t/>
            </a:r>
            <a:br>
              <a:rPr lang="en-US" sz="1300">
                <a:solidFill>
                  <a:schemeClr val="bg1"/>
                </a:solidFill>
              </a:rPr>
            </a:br>
            <a:r>
              <a:rPr lang="en-US" sz="1300">
                <a:solidFill>
                  <a:schemeClr val="bg1"/>
                </a:solidFill>
              </a:rPr>
              <a:t>Align</a:t>
            </a:r>
          </a:p>
        </p:txBody>
      </p:sp>
      <p:sp>
        <p:nvSpPr>
          <p:cNvPr id="1616904" name="Rectangle 8"/>
          <p:cNvSpPr>
            <a:spLocks noChangeArrowheads="1"/>
          </p:cNvSpPr>
          <p:nvPr/>
        </p:nvSpPr>
        <p:spPr bwMode="auto">
          <a:xfrm>
            <a:off x="6826250" y="1985963"/>
            <a:ext cx="2057400" cy="4038600"/>
          </a:xfrm>
          <a:prstGeom prst="rect">
            <a:avLst/>
          </a:prstGeom>
          <a:solidFill>
            <a:schemeClr val="hlink"/>
          </a:solidFill>
          <a:ln w="9525">
            <a:noFill/>
            <a:miter lim="800000"/>
            <a:headEnd/>
            <a:tailEnd/>
          </a:ln>
        </p:spPr>
        <p:txBody>
          <a:bodyPr rIns="18000"/>
          <a:lstStyle/>
          <a:p>
            <a:pPr marL="171450" indent="-171450">
              <a:lnSpc>
                <a:spcPct val="90000"/>
              </a:lnSpc>
              <a:spcBef>
                <a:spcPct val="15000"/>
              </a:spcBef>
              <a:spcAft>
                <a:spcPct val="10000"/>
              </a:spcAft>
              <a:buClr>
                <a:srgbClr val="CBC9BD"/>
              </a:buClr>
              <a:buSzPct val="80000"/>
            </a:pPr>
            <a:r>
              <a:rPr lang="en-US" sz="1200">
                <a:solidFill>
                  <a:schemeClr val="bg1"/>
                </a:solidFill>
                <a:latin typeface="Futura Hv" pitchFamily="34" charset="0"/>
              </a:rPr>
              <a:t>Goals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Cost &amp; business responsiveness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Central operation &amp; distributed control</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Rapid IT-enabled time-to- business value</a:t>
            </a:r>
            <a:endParaRPr lang="en-US" sz="1200">
              <a:solidFill>
                <a:schemeClr val="bg1"/>
              </a:solidFill>
            </a:endParaRPr>
          </a:p>
          <a:p>
            <a:pPr marL="171450" indent="-171450">
              <a:lnSpc>
                <a:spcPct val="90000"/>
              </a:lnSpc>
              <a:spcBef>
                <a:spcPct val="15000"/>
              </a:spcBef>
              <a:spcAft>
                <a:spcPct val="10000"/>
              </a:spcAft>
              <a:buClr>
                <a:srgbClr val="CBC9BD"/>
              </a:buClr>
              <a:buSzPct val="80000"/>
            </a:pPr>
            <a:r>
              <a:rPr lang="en-US" sz="1200">
                <a:solidFill>
                  <a:schemeClr val="bg1"/>
                </a:solidFill>
                <a:latin typeface="Futura Hv" pitchFamily="34" charset="0"/>
              </a:rPr>
              <a:t>Scope</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Focused on innovation</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Business &amp; IT lifecycles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Transformation of IT to a service orientation</a:t>
            </a:r>
          </a:p>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Attributes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Sustaining IT platforms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Virtualized, automated shared resources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Standardized infrastructure, applications, business processes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“Single pane” operations and management</a:t>
            </a:r>
          </a:p>
        </p:txBody>
      </p:sp>
      <p:grpSp>
        <p:nvGrpSpPr>
          <p:cNvPr id="1616905" name="Group 9"/>
          <p:cNvGrpSpPr>
            <a:grpSpLocks/>
          </p:cNvGrpSpPr>
          <p:nvPr/>
        </p:nvGrpSpPr>
        <p:grpSpPr bwMode="auto">
          <a:xfrm>
            <a:off x="511175" y="2454275"/>
            <a:ext cx="2054225" cy="3570288"/>
            <a:chOff x="322" y="1558"/>
            <a:chExt cx="1294" cy="2249"/>
          </a:xfrm>
        </p:grpSpPr>
        <p:sp>
          <p:nvSpPr>
            <p:cNvPr id="1616906" name="Rectangle 10"/>
            <p:cNvSpPr>
              <a:spLocks noChangeArrowheads="1"/>
            </p:cNvSpPr>
            <p:nvPr/>
          </p:nvSpPr>
          <p:spPr bwMode="auto">
            <a:xfrm>
              <a:off x="322" y="1558"/>
              <a:ext cx="1294" cy="444"/>
            </a:xfrm>
            <a:prstGeom prst="rect">
              <a:avLst/>
            </a:prstGeom>
            <a:solidFill>
              <a:srgbClr val="1DA9FF"/>
            </a:solidFill>
            <a:ln w="9525">
              <a:noFill/>
              <a:miter lim="800000"/>
              <a:headEnd/>
              <a:tailEnd/>
            </a:ln>
          </p:spPr>
          <p:txBody>
            <a:bodyPr tIns="10800" bIns="10800"/>
            <a:lstStyle/>
            <a:p>
              <a:pPr algn="ctr"/>
              <a:r>
                <a:rPr lang="en-US" sz="1300">
                  <a:solidFill>
                    <a:schemeClr val="bg1"/>
                  </a:solidFill>
                  <a:latin typeface="Futura Hv" pitchFamily="34" charset="0"/>
                </a:rPr>
                <a:t>Dedicated</a:t>
              </a:r>
              <a:br>
                <a:rPr lang="en-US" sz="1300">
                  <a:solidFill>
                    <a:schemeClr val="bg1"/>
                  </a:solidFill>
                  <a:latin typeface="Futura Hv" pitchFamily="34" charset="0"/>
                </a:rPr>
              </a:br>
              <a:r>
                <a:rPr lang="en-US" sz="1300">
                  <a:solidFill>
                    <a:schemeClr val="bg1"/>
                  </a:solidFill>
                  <a:latin typeface="Futura Hv" pitchFamily="34" charset="0"/>
                </a:rPr>
                <a:t>Silos </a:t>
              </a:r>
              <a:br>
                <a:rPr lang="en-US" sz="1300">
                  <a:solidFill>
                    <a:schemeClr val="bg1"/>
                  </a:solidFill>
                  <a:latin typeface="Futura Hv" pitchFamily="34" charset="0"/>
                </a:rPr>
              </a:br>
              <a:r>
                <a:rPr lang="en-US" sz="1300">
                  <a:solidFill>
                    <a:schemeClr val="bg1"/>
                  </a:solidFill>
                </a:rPr>
                <a:t>Costly, inefficient</a:t>
              </a:r>
            </a:p>
          </p:txBody>
        </p:sp>
        <p:sp>
          <p:nvSpPr>
            <p:cNvPr id="1616907" name="Rectangle 11"/>
            <p:cNvSpPr>
              <a:spLocks noChangeArrowheads="1"/>
            </p:cNvSpPr>
            <p:nvPr/>
          </p:nvSpPr>
          <p:spPr bwMode="auto">
            <a:xfrm>
              <a:off x="322" y="2012"/>
              <a:ext cx="1294" cy="1795"/>
            </a:xfrm>
            <a:prstGeom prst="rect">
              <a:avLst/>
            </a:prstGeom>
            <a:solidFill>
              <a:srgbClr val="1DA9FF"/>
            </a:solidFill>
            <a:ln w="9525">
              <a:noFill/>
              <a:miter lim="800000"/>
              <a:headEnd/>
              <a:tailEnd/>
            </a:ln>
          </p:spPr>
          <p:txBody>
            <a:bodyPr/>
            <a:lstStyle/>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Goals</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Fast response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Ease of execution</a:t>
              </a:r>
            </a:p>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Scope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Individual project</a:t>
              </a:r>
            </a:p>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Attributes</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Many isolated, diverse boxes, applications, tools</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Hard to manage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Hard to change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Over-provisioned</a:t>
              </a:r>
            </a:p>
          </p:txBody>
        </p:sp>
      </p:grpSp>
      <p:grpSp>
        <p:nvGrpSpPr>
          <p:cNvPr id="1616908" name="Group 12"/>
          <p:cNvGrpSpPr>
            <a:grpSpLocks/>
          </p:cNvGrpSpPr>
          <p:nvPr/>
        </p:nvGrpSpPr>
        <p:grpSpPr bwMode="auto">
          <a:xfrm>
            <a:off x="2613025" y="2027238"/>
            <a:ext cx="2055813" cy="3997325"/>
            <a:chOff x="1646" y="1289"/>
            <a:chExt cx="1295" cy="2518"/>
          </a:xfrm>
        </p:grpSpPr>
        <p:sp>
          <p:nvSpPr>
            <p:cNvPr id="1616909" name="Rectangle 13"/>
            <p:cNvSpPr>
              <a:spLocks noChangeArrowheads="1"/>
            </p:cNvSpPr>
            <p:nvPr/>
          </p:nvSpPr>
          <p:spPr bwMode="auto">
            <a:xfrm>
              <a:off x="1646" y="1289"/>
              <a:ext cx="1295" cy="444"/>
            </a:xfrm>
            <a:prstGeom prst="rect">
              <a:avLst/>
            </a:prstGeom>
            <a:solidFill>
              <a:srgbClr val="009AF6"/>
            </a:solidFill>
            <a:ln w="9525">
              <a:noFill/>
              <a:miter lim="800000"/>
              <a:headEnd/>
              <a:tailEnd/>
            </a:ln>
          </p:spPr>
          <p:txBody>
            <a:bodyPr tIns="10800" bIns="10800"/>
            <a:lstStyle/>
            <a:p>
              <a:pPr algn="ctr"/>
              <a:r>
                <a:rPr lang="en-US" sz="1300">
                  <a:solidFill>
                    <a:schemeClr val="bg1"/>
                  </a:solidFill>
                  <a:latin typeface="Futura Hv" pitchFamily="34" charset="0"/>
                </a:rPr>
                <a:t>Platform</a:t>
              </a:r>
              <a:br>
                <a:rPr lang="en-US" sz="1300">
                  <a:solidFill>
                    <a:schemeClr val="bg1"/>
                  </a:solidFill>
                  <a:latin typeface="Futura Hv" pitchFamily="34" charset="0"/>
                </a:rPr>
              </a:br>
              <a:r>
                <a:rPr lang="en-US" sz="1300">
                  <a:solidFill>
                    <a:schemeClr val="bg1"/>
                  </a:solidFill>
                  <a:latin typeface="Futura Hv" pitchFamily="34" charset="0"/>
                </a:rPr>
                <a:t>Consolidation</a:t>
              </a:r>
              <a:br>
                <a:rPr lang="en-US" sz="1300">
                  <a:solidFill>
                    <a:schemeClr val="bg1"/>
                  </a:solidFill>
                  <a:latin typeface="Futura Hv" pitchFamily="34" charset="0"/>
                </a:rPr>
              </a:br>
              <a:r>
                <a:rPr lang="en-US" sz="1300">
                  <a:solidFill>
                    <a:schemeClr val="bg1"/>
                  </a:solidFill>
                </a:rPr>
                <a:t>Simplify</a:t>
              </a:r>
            </a:p>
          </p:txBody>
        </p:sp>
        <p:sp>
          <p:nvSpPr>
            <p:cNvPr id="1616910" name="Rectangle 14"/>
            <p:cNvSpPr>
              <a:spLocks noChangeArrowheads="1"/>
            </p:cNvSpPr>
            <p:nvPr/>
          </p:nvSpPr>
          <p:spPr bwMode="auto">
            <a:xfrm>
              <a:off x="1646" y="1737"/>
              <a:ext cx="1295" cy="2070"/>
            </a:xfrm>
            <a:prstGeom prst="rect">
              <a:avLst/>
            </a:prstGeom>
            <a:solidFill>
              <a:srgbClr val="009AF6"/>
            </a:solidFill>
            <a:ln w="9525">
              <a:noFill/>
              <a:miter lim="800000"/>
              <a:headEnd/>
              <a:tailEnd/>
            </a:ln>
          </p:spPr>
          <p:txBody>
            <a:bodyPr rIns="18000"/>
            <a:lstStyle/>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Goals</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Reduced costs (TCO)</a:t>
              </a:r>
            </a:p>
            <a:p>
              <a:pPr marL="171450" indent="-171450">
                <a:lnSpc>
                  <a:spcPct val="90000"/>
                </a:lnSpc>
                <a:spcBef>
                  <a:spcPct val="0"/>
                </a:spcBef>
                <a:spcAft>
                  <a:spcPct val="10000"/>
                </a:spcAft>
                <a:buClr>
                  <a:srgbClr val="B2B3B5"/>
                </a:buClr>
                <a:buSzPct val="75000"/>
                <a:buFontTx/>
                <a:buChar char="•"/>
              </a:pPr>
              <a:r>
                <a:rPr lang="en-US" sz="1200">
                  <a:solidFill>
                    <a:srgbClr val="FFFFFF"/>
                  </a:solidFill>
                  <a:cs typeface="Arial" charset="0"/>
                </a:rPr>
                <a:t>Simplified infrastructure</a:t>
              </a:r>
              <a:endParaRPr lang="en-US" sz="1200">
                <a:solidFill>
                  <a:schemeClr val="bg1"/>
                </a:solidFill>
              </a:endParaRPr>
            </a:p>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Scope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Systems &amp; storage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Application platforms</a:t>
              </a:r>
            </a:p>
            <a:p>
              <a:pPr marL="171450" indent="-171450">
                <a:lnSpc>
                  <a:spcPct val="90000"/>
                </a:lnSpc>
                <a:spcBef>
                  <a:spcPct val="25000"/>
                </a:spcBef>
                <a:spcAft>
                  <a:spcPct val="10000"/>
                </a:spcAft>
                <a:buClr>
                  <a:srgbClr val="CBC9BD"/>
                </a:buClr>
                <a:buSzPct val="80000"/>
              </a:pPr>
              <a:r>
                <a:rPr lang="en-US" sz="1200">
                  <a:solidFill>
                    <a:schemeClr val="bg1"/>
                  </a:solidFill>
                  <a:latin typeface="Futura Hv" pitchFamily="34" charset="0"/>
                </a:rPr>
                <a:t>Attributes</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Fewer servers</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Shared storage</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Standardized platforms</a:t>
              </a:r>
            </a:p>
            <a:p>
              <a:pPr marL="171450" indent="-171450">
                <a:lnSpc>
                  <a:spcPct val="90000"/>
                </a:lnSpc>
                <a:spcBef>
                  <a:spcPct val="25000"/>
                </a:spcBef>
                <a:spcAft>
                  <a:spcPct val="10000"/>
                </a:spcAft>
                <a:buClr>
                  <a:srgbClr val="CBC9BD"/>
                </a:buClr>
                <a:buSzPct val="80000"/>
                <a:buFontTx/>
                <a:buChar char="•"/>
              </a:pPr>
              <a:r>
                <a:rPr lang="en-US" sz="1200">
                  <a:solidFill>
                    <a:schemeClr val="bg1"/>
                  </a:solidFill>
                </a:rPr>
                <a:t>Limited virtualization</a:t>
              </a:r>
            </a:p>
            <a:p>
              <a:pPr marL="171450" indent="-171450">
                <a:lnSpc>
                  <a:spcPct val="90000"/>
                </a:lnSpc>
                <a:spcBef>
                  <a:spcPct val="60000"/>
                </a:spcBef>
                <a:spcAft>
                  <a:spcPct val="10000"/>
                </a:spcAft>
                <a:buClr>
                  <a:srgbClr val="CBC9BD"/>
                </a:buClr>
                <a:buSzPct val="80000"/>
              </a:pPr>
              <a:endParaRPr lang="en-US" sz="1200" i="1">
                <a:solidFill>
                  <a:schemeClr val="bg1"/>
                </a:solidFill>
                <a:latin typeface="Futura Hv" pitchFamily="34" charset="0"/>
              </a:endParaRPr>
            </a:p>
            <a:p>
              <a:pPr marL="171450" indent="-171450">
                <a:lnSpc>
                  <a:spcPct val="90000"/>
                </a:lnSpc>
                <a:spcBef>
                  <a:spcPct val="85000"/>
                </a:spcBef>
                <a:spcAft>
                  <a:spcPct val="10000"/>
                </a:spcAft>
                <a:buClr>
                  <a:srgbClr val="CBC9BD"/>
                </a:buClr>
                <a:buSzPct val="80000"/>
              </a:pPr>
              <a:r>
                <a:rPr lang="en-US" sz="1200">
                  <a:solidFill>
                    <a:schemeClr val="bg1"/>
                  </a:solidFill>
                  <a:latin typeface="Futura Hv" pitchFamily="34" charset="0"/>
                </a:rPr>
                <a:t>Prone to re-consolidation</a:t>
              </a:r>
            </a:p>
          </p:txBody>
        </p:sp>
      </p:grpSp>
      <p:sp>
        <p:nvSpPr>
          <p:cNvPr id="1616911" name="AutoShape 15"/>
          <p:cNvSpPr>
            <a:spLocks noChangeArrowheads="1"/>
          </p:cNvSpPr>
          <p:nvPr/>
        </p:nvSpPr>
        <p:spPr bwMode="auto">
          <a:xfrm>
            <a:off x="550863" y="6089650"/>
            <a:ext cx="8272462" cy="498475"/>
          </a:xfrm>
          <a:prstGeom prst="rightArrow">
            <a:avLst>
              <a:gd name="adj1" fmla="val 60111"/>
              <a:gd name="adj2" fmla="val 254772"/>
            </a:avLst>
          </a:prstGeom>
          <a:solidFill>
            <a:srgbClr val="D6D7D9"/>
          </a:solidFill>
          <a:ln w="19050" algn="ctr">
            <a:noFill/>
            <a:miter lim="800000"/>
            <a:headEnd/>
            <a:tailEnd/>
          </a:ln>
          <a:effectLst/>
        </p:spPr>
        <p:txBody>
          <a:bodyPr>
            <a:spAutoFit/>
          </a:bodyPr>
          <a:lstStyle/>
          <a:p>
            <a:pPr algn="dist"/>
            <a:r>
              <a:rPr lang="en-US">
                <a:latin typeface="Futura Hv" pitchFamily="34" charset="0"/>
              </a:rPr>
              <a:t>From tactical to strategic, transformational, consolidation</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p:cNvSpPr>
            <a:spLocks noGrp="1"/>
          </p:cNvSpPr>
          <p:nvPr>
            <p:ph type="sldNum" sz="quarter" idx="10"/>
          </p:nvPr>
        </p:nvSpPr>
        <p:spPr/>
        <p:txBody>
          <a:bodyPr/>
          <a:lstStyle/>
          <a:p>
            <a:fld id="{FA3D3602-F03F-4A28-9A88-15FDAF8922E4}" type="slidenum">
              <a:rPr lang="en-US"/>
              <a:pPr/>
              <a:t>18</a:t>
            </a:fld>
            <a:endParaRPr lang="en-US"/>
          </a:p>
        </p:txBody>
      </p:sp>
      <p:sp>
        <p:nvSpPr>
          <p:cNvPr id="23" name="Date Placeholder 3"/>
          <p:cNvSpPr>
            <a:spLocks noGrp="1"/>
          </p:cNvSpPr>
          <p:nvPr>
            <p:ph type="dt" sz="half" idx="11"/>
          </p:nvPr>
        </p:nvSpPr>
        <p:spPr/>
        <p:txBody>
          <a:bodyPr/>
          <a:lstStyle/>
          <a:p>
            <a:fld id="{33681651-0E06-49D4-9CBC-C74D130CDEED}" type="datetime3">
              <a:rPr lang="en-US"/>
              <a:pPr/>
              <a:t>12 February 2008</a:t>
            </a:fld>
            <a:endParaRPr lang="en-US"/>
          </a:p>
        </p:txBody>
      </p:sp>
      <p:sp>
        <p:nvSpPr>
          <p:cNvPr id="1618946" name="Rectangle 2"/>
          <p:cNvSpPr>
            <a:spLocks noGrp="1" noChangeArrowheads="1"/>
          </p:cNvSpPr>
          <p:nvPr>
            <p:ph type="title"/>
          </p:nvPr>
        </p:nvSpPr>
        <p:spPr/>
        <p:txBody>
          <a:bodyPr/>
          <a:lstStyle/>
          <a:p>
            <a:r>
              <a:rPr lang="en-GB"/>
              <a:t>IT Consolidation benefits</a:t>
            </a:r>
            <a:endParaRPr lang="en-US"/>
          </a:p>
        </p:txBody>
      </p:sp>
      <p:sp>
        <p:nvSpPr>
          <p:cNvPr id="1618947" name="Rectangle 3"/>
          <p:cNvSpPr>
            <a:spLocks noChangeArrowheads="1"/>
          </p:cNvSpPr>
          <p:nvPr/>
        </p:nvSpPr>
        <p:spPr bwMode="auto">
          <a:xfrm>
            <a:off x="550863" y="2984500"/>
            <a:ext cx="2519362" cy="1568450"/>
          </a:xfrm>
          <a:prstGeom prst="rect">
            <a:avLst/>
          </a:prstGeom>
          <a:solidFill>
            <a:schemeClr val="accent1"/>
          </a:solidFill>
          <a:ln w="19050" algn="ctr">
            <a:solidFill>
              <a:schemeClr val="accent1"/>
            </a:solidFill>
            <a:miter lim="800000"/>
            <a:headEnd/>
            <a:tailEnd/>
          </a:ln>
          <a:effectLst/>
        </p:spPr>
        <p:txBody>
          <a:bodyPr anchor="ctr">
            <a:spAutoFit/>
          </a:bodyPr>
          <a:lstStyle/>
          <a:p>
            <a:endParaRPr lang="en-US"/>
          </a:p>
        </p:txBody>
      </p:sp>
      <p:sp>
        <p:nvSpPr>
          <p:cNvPr id="1618948" name="Text Box 4"/>
          <p:cNvSpPr txBox="1">
            <a:spLocks noChangeArrowheads="1"/>
          </p:cNvSpPr>
          <p:nvPr/>
        </p:nvSpPr>
        <p:spPr bwMode="auto">
          <a:xfrm>
            <a:off x="614363" y="3335338"/>
            <a:ext cx="1922462" cy="915987"/>
          </a:xfrm>
          <a:prstGeom prst="rect">
            <a:avLst/>
          </a:prstGeom>
          <a:noFill/>
          <a:ln w="19050" algn="ctr">
            <a:noFill/>
            <a:miter lim="800000"/>
            <a:headEnd/>
            <a:tailEnd/>
          </a:ln>
          <a:effectLst/>
        </p:spPr>
        <p:txBody>
          <a:bodyPr lIns="18000" rIns="18000">
            <a:spAutoFit/>
          </a:bodyPr>
          <a:lstStyle/>
          <a:p>
            <a:pPr>
              <a:spcBef>
                <a:spcPct val="0"/>
              </a:spcBef>
              <a:buClr>
                <a:srgbClr val="ABA69F"/>
              </a:buClr>
              <a:buSzPct val="80000"/>
            </a:pPr>
            <a:r>
              <a:rPr lang="en-US" sz="1800">
                <a:solidFill>
                  <a:schemeClr val="bg1"/>
                </a:solidFill>
                <a:latin typeface="Futura Hv" pitchFamily="34" charset="0"/>
              </a:rPr>
              <a:t>Improve </a:t>
            </a:r>
            <a:br>
              <a:rPr lang="en-US" sz="1800">
                <a:solidFill>
                  <a:schemeClr val="bg1"/>
                </a:solidFill>
                <a:latin typeface="Futura Hv" pitchFamily="34" charset="0"/>
              </a:rPr>
            </a:br>
            <a:r>
              <a:rPr lang="en-US" sz="1800">
                <a:solidFill>
                  <a:schemeClr val="bg1"/>
                </a:solidFill>
                <a:latin typeface="Futura Hv" pitchFamily="34" charset="0"/>
              </a:rPr>
              <a:t>operational </a:t>
            </a:r>
            <a:br>
              <a:rPr lang="en-US" sz="1800">
                <a:solidFill>
                  <a:schemeClr val="bg1"/>
                </a:solidFill>
                <a:latin typeface="Futura Hv" pitchFamily="34" charset="0"/>
              </a:rPr>
            </a:br>
            <a:r>
              <a:rPr lang="en-US" sz="1800">
                <a:solidFill>
                  <a:schemeClr val="bg1"/>
                </a:solidFill>
                <a:latin typeface="Futura Hv" pitchFamily="34" charset="0"/>
              </a:rPr>
              <a:t>efficiency</a:t>
            </a:r>
          </a:p>
        </p:txBody>
      </p:sp>
      <p:sp>
        <p:nvSpPr>
          <p:cNvPr id="1618949" name="Text Box 5"/>
          <p:cNvSpPr txBox="1">
            <a:spLocks noChangeArrowheads="1"/>
          </p:cNvSpPr>
          <p:nvPr/>
        </p:nvSpPr>
        <p:spPr bwMode="auto">
          <a:xfrm>
            <a:off x="3128963" y="3524250"/>
            <a:ext cx="1311275" cy="719138"/>
          </a:xfrm>
          <a:prstGeom prst="rect">
            <a:avLst/>
          </a:prstGeom>
          <a:noFill/>
          <a:ln w="19050" algn="ctr">
            <a:noFill/>
            <a:miter lim="800000"/>
            <a:headEnd/>
            <a:tailEnd/>
          </a:ln>
          <a:effectLst/>
        </p:spPr>
        <p:txBody>
          <a:bodyPr lIns="54000" rIns="54000"/>
          <a:lstStyle/>
          <a:p>
            <a:pPr>
              <a:lnSpc>
                <a:spcPct val="95000"/>
              </a:lnSpc>
              <a:spcBef>
                <a:spcPct val="5000"/>
              </a:spcBef>
            </a:pPr>
            <a:r>
              <a:rPr lang="en-GB">
                <a:latin typeface="Futura Hv" pitchFamily="34" charset="0"/>
              </a:rPr>
              <a:t>Flexible Infrastructure</a:t>
            </a:r>
            <a:endParaRPr lang="en-US">
              <a:latin typeface="Futura Hv" pitchFamily="34" charset="0"/>
            </a:endParaRPr>
          </a:p>
        </p:txBody>
      </p:sp>
      <p:sp>
        <p:nvSpPr>
          <p:cNvPr id="1618950" name="Rectangle 6"/>
          <p:cNvSpPr>
            <a:spLocks noChangeArrowheads="1"/>
          </p:cNvSpPr>
          <p:nvPr/>
        </p:nvSpPr>
        <p:spPr bwMode="auto">
          <a:xfrm>
            <a:off x="550863" y="2984500"/>
            <a:ext cx="3848100" cy="1568450"/>
          </a:xfrm>
          <a:prstGeom prst="rect">
            <a:avLst/>
          </a:prstGeom>
          <a:noFill/>
          <a:ln w="19050" algn="ctr">
            <a:solidFill>
              <a:schemeClr val="accent1"/>
            </a:solidFill>
            <a:miter lim="800000"/>
            <a:headEnd/>
            <a:tailEnd/>
          </a:ln>
          <a:effectLst/>
        </p:spPr>
        <p:txBody>
          <a:bodyPr anchor="ctr">
            <a:spAutoFit/>
          </a:bodyPr>
          <a:lstStyle/>
          <a:p>
            <a:endParaRPr lang="en-US"/>
          </a:p>
        </p:txBody>
      </p:sp>
      <p:pic>
        <p:nvPicPr>
          <p:cNvPr id="1618951" name="Picture 7" descr="G390310042005"/>
          <p:cNvPicPr>
            <a:picLocks noChangeAspect="1" noChangeArrowheads="1"/>
          </p:cNvPicPr>
          <p:nvPr/>
        </p:nvPicPr>
        <p:blipFill>
          <a:blip r:embed="rId3" cstate="print"/>
          <a:srcRect l="45990" t="14211" r="4680" b="12045"/>
          <a:stretch>
            <a:fillRect/>
          </a:stretch>
        </p:blipFill>
        <p:spPr bwMode="auto">
          <a:xfrm>
            <a:off x="1887538" y="3127375"/>
            <a:ext cx="1255712" cy="1322388"/>
          </a:xfrm>
          <a:prstGeom prst="rect">
            <a:avLst/>
          </a:prstGeom>
          <a:noFill/>
          <a:ln w="19050">
            <a:solidFill>
              <a:schemeClr val="bg1"/>
            </a:solidFill>
            <a:miter lim="800000"/>
            <a:headEnd/>
            <a:tailEnd/>
          </a:ln>
        </p:spPr>
      </p:pic>
      <p:sp>
        <p:nvSpPr>
          <p:cNvPr id="1618952" name="Rectangle 8"/>
          <p:cNvSpPr>
            <a:spLocks noChangeArrowheads="1"/>
          </p:cNvSpPr>
          <p:nvPr/>
        </p:nvSpPr>
        <p:spPr bwMode="auto">
          <a:xfrm>
            <a:off x="550863" y="4638675"/>
            <a:ext cx="2519362" cy="1568450"/>
          </a:xfrm>
          <a:prstGeom prst="rect">
            <a:avLst/>
          </a:prstGeom>
          <a:solidFill>
            <a:schemeClr val="hlink"/>
          </a:solidFill>
          <a:ln w="19050" algn="ctr">
            <a:solidFill>
              <a:schemeClr val="hlink"/>
            </a:solidFill>
            <a:miter lim="800000"/>
            <a:headEnd/>
            <a:tailEnd/>
          </a:ln>
          <a:effectLst/>
        </p:spPr>
        <p:txBody>
          <a:bodyPr anchor="ctr">
            <a:spAutoFit/>
          </a:bodyPr>
          <a:lstStyle/>
          <a:p>
            <a:endParaRPr lang="en-US"/>
          </a:p>
        </p:txBody>
      </p:sp>
      <p:sp>
        <p:nvSpPr>
          <p:cNvPr id="1618953" name="Text Box 9"/>
          <p:cNvSpPr txBox="1">
            <a:spLocks noChangeArrowheads="1"/>
          </p:cNvSpPr>
          <p:nvPr/>
        </p:nvSpPr>
        <p:spPr bwMode="auto">
          <a:xfrm>
            <a:off x="614363" y="5111750"/>
            <a:ext cx="1922462" cy="641350"/>
          </a:xfrm>
          <a:prstGeom prst="rect">
            <a:avLst/>
          </a:prstGeom>
          <a:noFill/>
          <a:ln w="19050" algn="ctr">
            <a:noFill/>
            <a:miter lim="800000"/>
            <a:headEnd/>
            <a:tailEnd/>
          </a:ln>
          <a:effectLst/>
        </p:spPr>
        <p:txBody>
          <a:bodyPr lIns="18000" rIns="18000">
            <a:spAutoFit/>
          </a:bodyPr>
          <a:lstStyle/>
          <a:p>
            <a:pPr>
              <a:spcBef>
                <a:spcPct val="0"/>
              </a:spcBef>
              <a:buClr>
                <a:srgbClr val="ABA69F"/>
              </a:buClr>
              <a:buSzPct val="80000"/>
            </a:pPr>
            <a:r>
              <a:rPr lang="en-US" sz="1800">
                <a:solidFill>
                  <a:schemeClr val="bg1"/>
                </a:solidFill>
                <a:latin typeface="Futura Hv" pitchFamily="34" charset="0"/>
              </a:rPr>
              <a:t>Do more </a:t>
            </a:r>
            <a:br>
              <a:rPr lang="en-US" sz="1800">
                <a:solidFill>
                  <a:schemeClr val="bg1"/>
                </a:solidFill>
                <a:latin typeface="Futura Hv" pitchFamily="34" charset="0"/>
              </a:rPr>
            </a:br>
            <a:r>
              <a:rPr lang="en-US" sz="1800">
                <a:solidFill>
                  <a:schemeClr val="bg1"/>
                </a:solidFill>
                <a:latin typeface="Futura Hv" pitchFamily="34" charset="0"/>
              </a:rPr>
              <a:t>with less</a:t>
            </a:r>
            <a:endParaRPr lang="en-US" sz="1700">
              <a:solidFill>
                <a:schemeClr val="bg1"/>
              </a:solidFill>
              <a:latin typeface="Futura Hv" pitchFamily="34" charset="0"/>
            </a:endParaRPr>
          </a:p>
        </p:txBody>
      </p:sp>
      <p:sp>
        <p:nvSpPr>
          <p:cNvPr id="1618954" name="Rectangle 10"/>
          <p:cNvSpPr>
            <a:spLocks noChangeArrowheads="1"/>
          </p:cNvSpPr>
          <p:nvPr/>
        </p:nvSpPr>
        <p:spPr bwMode="auto">
          <a:xfrm>
            <a:off x="550863" y="4638675"/>
            <a:ext cx="3848100" cy="1568450"/>
          </a:xfrm>
          <a:prstGeom prst="rect">
            <a:avLst/>
          </a:prstGeom>
          <a:noFill/>
          <a:ln w="19050" algn="ctr">
            <a:solidFill>
              <a:schemeClr val="hlink"/>
            </a:solidFill>
            <a:miter lim="800000"/>
            <a:headEnd/>
            <a:tailEnd/>
          </a:ln>
          <a:effectLst/>
        </p:spPr>
        <p:txBody>
          <a:bodyPr anchor="ctr">
            <a:spAutoFit/>
          </a:bodyPr>
          <a:lstStyle/>
          <a:p>
            <a:endParaRPr lang="en-US"/>
          </a:p>
        </p:txBody>
      </p:sp>
      <p:sp>
        <p:nvSpPr>
          <p:cNvPr id="1618955" name="Text Box 11"/>
          <p:cNvSpPr txBox="1">
            <a:spLocks noChangeArrowheads="1"/>
          </p:cNvSpPr>
          <p:nvPr/>
        </p:nvSpPr>
        <p:spPr bwMode="auto">
          <a:xfrm>
            <a:off x="3168650" y="5146675"/>
            <a:ext cx="1223963" cy="719138"/>
          </a:xfrm>
          <a:prstGeom prst="rect">
            <a:avLst/>
          </a:prstGeom>
          <a:noFill/>
          <a:ln w="19050" algn="ctr">
            <a:noFill/>
            <a:miter lim="800000"/>
            <a:headEnd/>
            <a:tailEnd/>
          </a:ln>
          <a:effectLst/>
        </p:spPr>
        <p:txBody>
          <a:bodyPr lIns="54000" rIns="54000"/>
          <a:lstStyle/>
          <a:p>
            <a:pPr>
              <a:lnSpc>
                <a:spcPct val="95000"/>
              </a:lnSpc>
              <a:spcBef>
                <a:spcPct val="5000"/>
              </a:spcBef>
            </a:pPr>
            <a:r>
              <a:rPr lang="en-GB">
                <a:latin typeface="Futura Hv" pitchFamily="34" charset="0"/>
              </a:rPr>
              <a:t>Simplified Platforms </a:t>
            </a:r>
          </a:p>
        </p:txBody>
      </p:sp>
      <p:pic>
        <p:nvPicPr>
          <p:cNvPr id="1618956" name="Picture 12" descr="G442639092005"/>
          <p:cNvPicPr preferRelativeResize="0">
            <a:picLocks noChangeAspect="1" noChangeArrowheads="1"/>
          </p:cNvPicPr>
          <p:nvPr/>
        </p:nvPicPr>
        <p:blipFill>
          <a:blip r:embed="rId4" cstate="print"/>
          <a:srcRect l="27991" t="10402" r="11070"/>
          <a:stretch>
            <a:fillRect/>
          </a:stretch>
        </p:blipFill>
        <p:spPr bwMode="auto">
          <a:xfrm>
            <a:off x="1887538" y="4779963"/>
            <a:ext cx="1255712" cy="1325562"/>
          </a:xfrm>
          <a:prstGeom prst="rect">
            <a:avLst/>
          </a:prstGeom>
          <a:noFill/>
          <a:ln w="19050">
            <a:solidFill>
              <a:schemeClr val="bg1"/>
            </a:solidFill>
            <a:miter lim="800000"/>
            <a:headEnd/>
            <a:tailEnd/>
          </a:ln>
        </p:spPr>
      </p:pic>
      <p:sp>
        <p:nvSpPr>
          <p:cNvPr id="1618957" name="Rectangle 13"/>
          <p:cNvSpPr>
            <a:spLocks noChangeArrowheads="1"/>
          </p:cNvSpPr>
          <p:nvPr/>
        </p:nvSpPr>
        <p:spPr bwMode="auto">
          <a:xfrm>
            <a:off x="550863" y="1330325"/>
            <a:ext cx="2519362" cy="1568450"/>
          </a:xfrm>
          <a:prstGeom prst="rect">
            <a:avLst/>
          </a:prstGeom>
          <a:solidFill>
            <a:srgbClr val="009AF6"/>
          </a:solidFill>
          <a:ln w="19050" algn="ctr">
            <a:solidFill>
              <a:srgbClr val="009AF6"/>
            </a:solidFill>
            <a:miter lim="800000"/>
            <a:headEnd/>
            <a:tailEnd/>
          </a:ln>
          <a:effectLst/>
        </p:spPr>
        <p:txBody>
          <a:bodyPr anchor="ctr">
            <a:spAutoFit/>
          </a:bodyPr>
          <a:lstStyle/>
          <a:p>
            <a:endParaRPr lang="en-US"/>
          </a:p>
        </p:txBody>
      </p:sp>
      <p:sp>
        <p:nvSpPr>
          <p:cNvPr id="1618958" name="Text Box 14"/>
          <p:cNvSpPr txBox="1">
            <a:spLocks noChangeArrowheads="1"/>
          </p:cNvSpPr>
          <p:nvPr/>
        </p:nvSpPr>
        <p:spPr bwMode="auto">
          <a:xfrm>
            <a:off x="614363" y="1681163"/>
            <a:ext cx="1922462" cy="915987"/>
          </a:xfrm>
          <a:prstGeom prst="rect">
            <a:avLst/>
          </a:prstGeom>
          <a:noFill/>
          <a:ln w="19050" algn="ctr">
            <a:noFill/>
            <a:miter lim="800000"/>
            <a:headEnd/>
            <a:tailEnd/>
          </a:ln>
          <a:effectLst/>
        </p:spPr>
        <p:txBody>
          <a:bodyPr lIns="18000" rIns="18000">
            <a:spAutoFit/>
          </a:bodyPr>
          <a:lstStyle/>
          <a:p>
            <a:pPr>
              <a:spcBef>
                <a:spcPct val="0"/>
              </a:spcBef>
              <a:buClr>
                <a:srgbClr val="ABA69F"/>
              </a:buClr>
              <a:buSzPct val="80000"/>
            </a:pPr>
            <a:r>
              <a:rPr lang="en-US" sz="1800">
                <a:solidFill>
                  <a:schemeClr val="bg1"/>
                </a:solidFill>
                <a:latin typeface="Futura Hv" pitchFamily="34" charset="0"/>
              </a:rPr>
              <a:t>Enable </a:t>
            </a:r>
            <a:br>
              <a:rPr lang="en-US" sz="1800">
                <a:solidFill>
                  <a:schemeClr val="bg1"/>
                </a:solidFill>
                <a:latin typeface="Futura Hv" pitchFamily="34" charset="0"/>
              </a:rPr>
            </a:br>
            <a:r>
              <a:rPr lang="en-US" sz="1800">
                <a:solidFill>
                  <a:schemeClr val="bg1"/>
                </a:solidFill>
                <a:latin typeface="Futura Hv" pitchFamily="34" charset="0"/>
              </a:rPr>
              <a:t>competitive advantage</a:t>
            </a:r>
            <a:endParaRPr lang="en-US" sz="1700">
              <a:solidFill>
                <a:schemeClr val="bg1"/>
              </a:solidFill>
              <a:latin typeface="Futura Hv" pitchFamily="34" charset="0"/>
            </a:endParaRPr>
          </a:p>
        </p:txBody>
      </p:sp>
      <p:sp>
        <p:nvSpPr>
          <p:cNvPr id="1618959" name="Rectangle 15"/>
          <p:cNvSpPr>
            <a:spLocks noChangeArrowheads="1"/>
          </p:cNvSpPr>
          <p:nvPr/>
        </p:nvSpPr>
        <p:spPr bwMode="auto">
          <a:xfrm>
            <a:off x="550863" y="1330325"/>
            <a:ext cx="3848100" cy="1568450"/>
          </a:xfrm>
          <a:prstGeom prst="rect">
            <a:avLst/>
          </a:prstGeom>
          <a:noFill/>
          <a:ln w="19050" algn="ctr">
            <a:solidFill>
              <a:srgbClr val="009AF6"/>
            </a:solidFill>
            <a:miter lim="800000"/>
            <a:headEnd/>
            <a:tailEnd/>
          </a:ln>
          <a:effectLst/>
        </p:spPr>
        <p:txBody>
          <a:bodyPr anchor="ctr">
            <a:spAutoFit/>
          </a:bodyPr>
          <a:lstStyle/>
          <a:p>
            <a:endParaRPr lang="en-US"/>
          </a:p>
        </p:txBody>
      </p:sp>
      <p:sp>
        <p:nvSpPr>
          <p:cNvPr id="1618960" name="Text Box 16"/>
          <p:cNvSpPr txBox="1">
            <a:spLocks noChangeArrowheads="1"/>
          </p:cNvSpPr>
          <p:nvPr/>
        </p:nvSpPr>
        <p:spPr bwMode="auto">
          <a:xfrm>
            <a:off x="3187700" y="1754188"/>
            <a:ext cx="1223963" cy="719137"/>
          </a:xfrm>
          <a:prstGeom prst="rect">
            <a:avLst/>
          </a:prstGeom>
          <a:noFill/>
          <a:ln w="19050" algn="ctr">
            <a:noFill/>
            <a:miter lim="800000"/>
            <a:headEnd/>
            <a:tailEnd/>
          </a:ln>
          <a:effectLst/>
        </p:spPr>
        <p:txBody>
          <a:bodyPr lIns="54000" rIns="54000"/>
          <a:lstStyle/>
          <a:p>
            <a:pPr>
              <a:lnSpc>
                <a:spcPct val="95000"/>
              </a:lnSpc>
              <a:spcBef>
                <a:spcPct val="5000"/>
              </a:spcBef>
            </a:pPr>
            <a:r>
              <a:rPr lang="en-GB">
                <a:latin typeface="Futura Hv" pitchFamily="34" charset="0"/>
              </a:rPr>
              <a:t>Shared Services</a:t>
            </a:r>
            <a:endParaRPr lang="en-US">
              <a:latin typeface="Futura Hv" pitchFamily="34" charset="0"/>
            </a:endParaRPr>
          </a:p>
        </p:txBody>
      </p:sp>
      <p:pic>
        <p:nvPicPr>
          <p:cNvPr id="1618961" name="Picture 17"/>
          <p:cNvPicPr preferRelativeResize="0">
            <a:picLocks noChangeArrowheads="1"/>
          </p:cNvPicPr>
          <p:nvPr/>
        </p:nvPicPr>
        <p:blipFill>
          <a:blip r:embed="rId5" cstate="print"/>
          <a:srcRect/>
          <a:stretch>
            <a:fillRect/>
          </a:stretch>
        </p:blipFill>
        <p:spPr bwMode="auto">
          <a:xfrm>
            <a:off x="1887538" y="1471613"/>
            <a:ext cx="1255712" cy="1323975"/>
          </a:xfrm>
          <a:prstGeom prst="rect">
            <a:avLst/>
          </a:prstGeom>
          <a:noFill/>
          <a:ln w="19050" algn="ctr">
            <a:solidFill>
              <a:schemeClr val="bg1"/>
            </a:solidFill>
            <a:miter lim="800000"/>
            <a:headEnd/>
            <a:tailEnd/>
          </a:ln>
          <a:effectLst/>
        </p:spPr>
      </p:pic>
      <p:sp>
        <p:nvSpPr>
          <p:cNvPr id="1618962" name="Rectangle 18"/>
          <p:cNvSpPr>
            <a:spLocks noChangeArrowheads="1"/>
          </p:cNvSpPr>
          <p:nvPr/>
        </p:nvSpPr>
        <p:spPr bwMode="auto">
          <a:xfrm>
            <a:off x="4497388" y="1330325"/>
            <a:ext cx="4325937" cy="1568450"/>
          </a:xfrm>
          <a:prstGeom prst="rect">
            <a:avLst/>
          </a:prstGeom>
          <a:solidFill>
            <a:srgbClr val="009AF6"/>
          </a:solidFill>
          <a:ln w="19050" algn="ctr">
            <a:solidFill>
              <a:srgbClr val="009AF6"/>
            </a:solidFill>
            <a:miter lim="800000"/>
            <a:headEnd/>
            <a:tailEnd/>
          </a:ln>
          <a:effectLst/>
        </p:spPr>
        <p:txBody>
          <a:bodyPr anchor="ctr"/>
          <a:lstStyle/>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Improve business and IT operational linkage</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Increase number of strategic projects &amp; success rate</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Increase IT spending on innovation (20-30%)</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Reduce time to value, reduce application deployment (in hours) and reduce project backlog</a:t>
            </a:r>
          </a:p>
        </p:txBody>
      </p:sp>
      <p:sp>
        <p:nvSpPr>
          <p:cNvPr id="1618963" name="Rectangle 19"/>
          <p:cNvSpPr>
            <a:spLocks noChangeArrowheads="1"/>
          </p:cNvSpPr>
          <p:nvPr/>
        </p:nvSpPr>
        <p:spPr bwMode="auto">
          <a:xfrm>
            <a:off x="4497388" y="2984500"/>
            <a:ext cx="4325937" cy="1568450"/>
          </a:xfrm>
          <a:prstGeom prst="rect">
            <a:avLst/>
          </a:prstGeom>
          <a:solidFill>
            <a:schemeClr val="accent1"/>
          </a:solidFill>
          <a:ln w="19050" algn="ctr">
            <a:solidFill>
              <a:schemeClr val="accent1"/>
            </a:solidFill>
            <a:miter lim="800000"/>
            <a:headEnd/>
            <a:tailEnd/>
          </a:ln>
          <a:effectLst/>
        </p:spPr>
        <p:txBody>
          <a:bodyPr anchor="ctr"/>
          <a:lstStyle/>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Further increase utilization (40-60%) &amp; improve operations efficiency (up to 1-200+ admin-to-server ratio)</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Increase system availability &amp; service levels</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Improve responsiveness to business changes </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Improve Riot (EVA/IT spending) to best-in-class</a:t>
            </a:r>
          </a:p>
        </p:txBody>
      </p:sp>
      <p:sp>
        <p:nvSpPr>
          <p:cNvPr id="1618964" name="Rectangle 20"/>
          <p:cNvSpPr>
            <a:spLocks noChangeArrowheads="1"/>
          </p:cNvSpPr>
          <p:nvPr/>
        </p:nvSpPr>
        <p:spPr bwMode="auto">
          <a:xfrm>
            <a:off x="4497388" y="4638675"/>
            <a:ext cx="4325937" cy="1568450"/>
          </a:xfrm>
          <a:prstGeom prst="rect">
            <a:avLst/>
          </a:prstGeom>
          <a:solidFill>
            <a:schemeClr val="hlink"/>
          </a:solidFill>
          <a:ln w="19050" algn="ctr">
            <a:solidFill>
              <a:schemeClr val="hlink"/>
            </a:solidFill>
            <a:miter lim="800000"/>
            <a:headEnd/>
            <a:tailEnd/>
          </a:ln>
          <a:effectLst/>
        </p:spPr>
        <p:txBody>
          <a:bodyPr anchor="ctr"/>
          <a:lstStyle/>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Improve resource utilization (10-20% to 30-40%) &amp; return on IT asset (reduce CAPEX)</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Streamline operations &amp; increase efficiency (reduce OPEX)</a:t>
            </a:r>
          </a:p>
          <a:p>
            <a:pPr marL="177800" indent="-177800">
              <a:lnSpc>
                <a:spcPct val="90000"/>
              </a:lnSpc>
              <a:spcBef>
                <a:spcPct val="25000"/>
              </a:spcBef>
              <a:spcAft>
                <a:spcPct val="10000"/>
              </a:spcAft>
              <a:buClr>
                <a:srgbClr val="CDC6BD"/>
              </a:buClr>
              <a:buSzPct val="85000"/>
              <a:buFontTx/>
              <a:buChar char="•"/>
            </a:pPr>
            <a:r>
              <a:rPr lang="en-US" sz="1400">
                <a:solidFill>
                  <a:schemeClr val="bg1"/>
                </a:solidFill>
              </a:rPr>
              <a:t>Lower TCO (average of 20%) &amp; </a:t>
            </a:r>
            <a:r>
              <a:rPr lang="en-US" sz="1400">
                <a:solidFill>
                  <a:schemeClr val="bg1"/>
                </a:solidFill>
                <a:sym typeface="Wingdings" pitchFamily="2" charset="2"/>
              </a:rPr>
              <a:t>shift maintenance savings to innovation</a:t>
            </a:r>
            <a:endParaRPr lang="en-US" sz="1400">
              <a:solidFill>
                <a:schemeClr val="bg1"/>
              </a:solidFill>
            </a:endParaRPr>
          </a:p>
        </p:txBody>
      </p:sp>
      <p:sp>
        <p:nvSpPr>
          <p:cNvPr id="1618965" name="Rectangle 21"/>
          <p:cNvSpPr>
            <a:spLocks noChangeArrowheads="1"/>
          </p:cNvSpPr>
          <p:nvPr/>
        </p:nvSpPr>
        <p:spPr bwMode="auto">
          <a:xfrm>
            <a:off x="349250" y="6292850"/>
            <a:ext cx="1906588" cy="244475"/>
          </a:xfrm>
          <a:prstGeom prst="rect">
            <a:avLst/>
          </a:prstGeom>
          <a:noFill/>
          <a:ln w="19050" algn="ctr">
            <a:noFill/>
            <a:miter lim="800000"/>
            <a:headEnd/>
            <a:tailEnd/>
          </a:ln>
          <a:effectLst/>
        </p:spPr>
        <p:txBody>
          <a:bodyPr wrap="none">
            <a:spAutoFit/>
          </a:bodyPr>
          <a:lstStyle/>
          <a:p>
            <a:r>
              <a:rPr lang="en-US" sz="1000"/>
              <a:t>Source: </a:t>
            </a:r>
            <a:r>
              <a:rPr lang="da-DK" sz="1000"/>
              <a:t>HP, IDC and McKinsey</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
          <p:cNvSpPr>
            <a:spLocks noGrp="1"/>
          </p:cNvSpPr>
          <p:nvPr>
            <p:ph type="sldNum" sz="quarter" idx="10"/>
          </p:nvPr>
        </p:nvSpPr>
        <p:spPr/>
        <p:txBody>
          <a:bodyPr/>
          <a:lstStyle/>
          <a:p>
            <a:fld id="{12F0F634-13BE-4FD3-B9BB-DDE74054C61F}" type="slidenum">
              <a:rPr lang="en-US"/>
              <a:pPr/>
              <a:t>19</a:t>
            </a:fld>
            <a:endParaRPr lang="en-US"/>
          </a:p>
        </p:txBody>
      </p:sp>
      <p:sp>
        <p:nvSpPr>
          <p:cNvPr id="13" name="Date Placeholder 2"/>
          <p:cNvSpPr>
            <a:spLocks noGrp="1"/>
          </p:cNvSpPr>
          <p:nvPr>
            <p:ph type="dt" sz="half" idx="11"/>
          </p:nvPr>
        </p:nvSpPr>
        <p:spPr/>
        <p:txBody>
          <a:bodyPr/>
          <a:lstStyle/>
          <a:p>
            <a:fld id="{2404BCB0-8496-465D-AF8E-226253E89843}" type="datetime3">
              <a:rPr lang="en-US"/>
              <a:pPr/>
              <a:t>12 February 2008</a:t>
            </a:fld>
            <a:endParaRPr lang="en-US"/>
          </a:p>
        </p:txBody>
      </p:sp>
      <p:sp>
        <p:nvSpPr>
          <p:cNvPr id="162611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F023398B-33F9-4AE5-BFDF-5A79A6B11EA3}" type="slidenum">
              <a:rPr lang="en-US" sz="900">
                <a:solidFill>
                  <a:srgbClr val="848589"/>
                </a:solidFill>
              </a:rPr>
              <a:pPr eaLnBrk="0" hangingPunct="0">
                <a:spcBef>
                  <a:spcPct val="0"/>
                </a:spcBef>
              </a:pPr>
              <a:t>19</a:t>
            </a:fld>
            <a:endParaRPr lang="en-US" sz="900">
              <a:solidFill>
                <a:srgbClr val="848589"/>
              </a:solidFill>
            </a:endParaRPr>
          </a:p>
        </p:txBody>
      </p:sp>
      <p:sp>
        <p:nvSpPr>
          <p:cNvPr id="162611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11FF1382-97D4-4098-BBB5-419B95A652F0}"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81922" name="Rectangle 2"/>
          <p:cNvSpPr>
            <a:spLocks noChangeArrowheads="1"/>
          </p:cNvSpPr>
          <p:nvPr/>
        </p:nvSpPr>
        <p:spPr bwMode="auto">
          <a:xfrm>
            <a:off x="6153150" y="2289175"/>
            <a:ext cx="2611438" cy="3578225"/>
          </a:xfrm>
          <a:prstGeom prst="rect">
            <a:avLst/>
          </a:prstGeom>
          <a:solidFill>
            <a:srgbClr val="7B7B79">
              <a:alpha val="98038"/>
            </a:srgbClr>
          </a:solidFill>
          <a:ln w="9525" algn="ctr">
            <a:noFill/>
            <a:miter lim="800000"/>
            <a:headEnd/>
            <a:tailEnd/>
          </a:ln>
        </p:spPr>
        <p:txBody>
          <a:bodyPr tIns="320040"/>
          <a:lstStyle/>
          <a:p>
            <a:pPr marL="177800" indent="-177800">
              <a:buSzPct val="80000"/>
              <a:buFontTx/>
              <a:buChar char="•"/>
            </a:pPr>
            <a:r>
              <a:rPr lang="en-US">
                <a:solidFill>
                  <a:schemeClr val="bg1"/>
                </a:solidFill>
              </a:rPr>
              <a:t>Transformation is part of an outsourcing engagement</a:t>
            </a:r>
          </a:p>
          <a:p>
            <a:pPr marL="177800" indent="-177800">
              <a:buSzPct val="80000"/>
              <a:buFontTx/>
              <a:buChar char="•"/>
            </a:pPr>
            <a:r>
              <a:rPr lang="en-US">
                <a:solidFill>
                  <a:schemeClr val="bg1"/>
                </a:solidFill>
              </a:rPr>
              <a:t>Innovation elements for transformation through an innovation Council </a:t>
            </a:r>
          </a:p>
          <a:p>
            <a:pPr marL="177800" indent="-177800">
              <a:buSzPct val="80000"/>
              <a:buFontTx/>
              <a:buChar char="•"/>
            </a:pPr>
            <a:r>
              <a:rPr lang="en-US">
                <a:solidFill>
                  <a:schemeClr val="bg1"/>
                </a:solidFill>
              </a:rPr>
              <a:t>Driving transformation to Next Generation Data Centers</a:t>
            </a:r>
          </a:p>
        </p:txBody>
      </p:sp>
      <p:sp>
        <p:nvSpPr>
          <p:cNvPr id="81923" name="Rectangle 3"/>
          <p:cNvSpPr>
            <a:spLocks noChangeArrowheads="1"/>
          </p:cNvSpPr>
          <p:nvPr/>
        </p:nvSpPr>
        <p:spPr bwMode="auto">
          <a:xfrm>
            <a:off x="666750" y="2314575"/>
            <a:ext cx="2489200" cy="3565525"/>
          </a:xfrm>
          <a:prstGeom prst="rect">
            <a:avLst/>
          </a:prstGeom>
          <a:solidFill>
            <a:srgbClr val="003366"/>
          </a:solidFill>
          <a:ln w="9525" algn="ctr">
            <a:noFill/>
            <a:miter lim="800000"/>
            <a:headEnd/>
            <a:tailEnd/>
          </a:ln>
        </p:spPr>
        <p:txBody>
          <a:bodyPr tIns="320040"/>
          <a:lstStyle/>
          <a:p>
            <a:pPr marL="171450" indent="-171450">
              <a:buSzPct val="80000"/>
              <a:buFontTx/>
              <a:buChar char="•"/>
            </a:pPr>
            <a:r>
              <a:rPr lang="en-US">
                <a:solidFill>
                  <a:schemeClr val="bg1"/>
                </a:solidFill>
              </a:rPr>
              <a:t>Drive your own IT Transformation</a:t>
            </a:r>
          </a:p>
          <a:p>
            <a:pPr marL="171450" indent="-171450">
              <a:buSzPct val="80000"/>
              <a:buFontTx/>
              <a:buChar char="•"/>
            </a:pPr>
            <a:r>
              <a:rPr lang="en-US">
                <a:solidFill>
                  <a:schemeClr val="bg1"/>
                </a:solidFill>
              </a:rPr>
              <a:t>Innovate your data centers</a:t>
            </a:r>
          </a:p>
          <a:p>
            <a:pPr marL="171450" indent="-171450">
              <a:buSzPct val="80000"/>
              <a:buFontTx/>
              <a:buChar char="•"/>
            </a:pPr>
            <a:r>
              <a:rPr lang="en-US">
                <a:solidFill>
                  <a:schemeClr val="bg1"/>
                </a:solidFill>
              </a:rPr>
              <a:t>HP provides consulting, integration, support, education and program management  </a:t>
            </a:r>
          </a:p>
        </p:txBody>
      </p:sp>
      <p:sp>
        <p:nvSpPr>
          <p:cNvPr id="81925" name="Text Box 5"/>
          <p:cNvSpPr txBox="1">
            <a:spLocks noChangeArrowheads="1"/>
          </p:cNvSpPr>
          <p:nvPr/>
        </p:nvSpPr>
        <p:spPr bwMode="auto">
          <a:xfrm>
            <a:off x="635000" y="1489075"/>
            <a:ext cx="2146300" cy="701675"/>
          </a:xfrm>
          <a:prstGeom prst="rect">
            <a:avLst/>
          </a:prstGeom>
          <a:noFill/>
          <a:ln w="9525" algn="ctr">
            <a:noFill/>
            <a:miter lim="800000"/>
            <a:headEnd/>
            <a:tailEnd/>
          </a:ln>
        </p:spPr>
        <p:txBody>
          <a:bodyPr>
            <a:spAutoFit/>
          </a:bodyPr>
          <a:lstStyle/>
          <a:p>
            <a:pPr algn="ctr">
              <a:spcBef>
                <a:spcPct val="0"/>
              </a:spcBef>
            </a:pPr>
            <a:r>
              <a:rPr lang="en-US" sz="2000">
                <a:solidFill>
                  <a:schemeClr val="hlink"/>
                </a:solidFill>
              </a:rPr>
              <a:t>In-house </a:t>
            </a:r>
          </a:p>
          <a:p>
            <a:pPr algn="ctr">
              <a:spcBef>
                <a:spcPct val="0"/>
              </a:spcBef>
            </a:pPr>
            <a:r>
              <a:rPr lang="en-US" sz="2000">
                <a:solidFill>
                  <a:schemeClr val="hlink"/>
                </a:solidFill>
              </a:rPr>
              <a:t>transformation</a:t>
            </a:r>
          </a:p>
        </p:txBody>
      </p:sp>
      <p:sp>
        <p:nvSpPr>
          <p:cNvPr id="81926" name="Text Box 6"/>
          <p:cNvSpPr txBox="1">
            <a:spLocks noChangeArrowheads="1"/>
          </p:cNvSpPr>
          <p:nvPr/>
        </p:nvSpPr>
        <p:spPr bwMode="auto">
          <a:xfrm>
            <a:off x="6427788" y="1463675"/>
            <a:ext cx="2093912" cy="701675"/>
          </a:xfrm>
          <a:prstGeom prst="rect">
            <a:avLst/>
          </a:prstGeom>
          <a:noFill/>
          <a:ln w="9525" algn="ctr">
            <a:noFill/>
            <a:miter lim="800000"/>
            <a:headEnd/>
            <a:tailEnd/>
          </a:ln>
        </p:spPr>
        <p:txBody>
          <a:bodyPr wrap="none">
            <a:spAutoFit/>
          </a:bodyPr>
          <a:lstStyle/>
          <a:p>
            <a:pPr algn="ctr">
              <a:spcBef>
                <a:spcPct val="0"/>
              </a:spcBef>
            </a:pPr>
            <a:r>
              <a:rPr lang="en-US" sz="2000">
                <a:solidFill>
                  <a:schemeClr val="hlink"/>
                </a:solidFill>
              </a:rPr>
              <a:t>Transformational </a:t>
            </a:r>
          </a:p>
          <a:p>
            <a:pPr algn="ctr">
              <a:spcBef>
                <a:spcPct val="0"/>
              </a:spcBef>
            </a:pPr>
            <a:r>
              <a:rPr lang="en-US" sz="2000">
                <a:solidFill>
                  <a:schemeClr val="hlink"/>
                </a:solidFill>
              </a:rPr>
              <a:t>outsourcing</a:t>
            </a:r>
          </a:p>
        </p:txBody>
      </p:sp>
      <p:sp>
        <p:nvSpPr>
          <p:cNvPr id="81927" name="Text Box 7"/>
          <p:cNvSpPr txBox="1">
            <a:spLocks noChangeArrowheads="1"/>
          </p:cNvSpPr>
          <p:nvPr/>
        </p:nvSpPr>
        <p:spPr bwMode="auto">
          <a:xfrm>
            <a:off x="3825875" y="1489075"/>
            <a:ext cx="1489075" cy="701675"/>
          </a:xfrm>
          <a:prstGeom prst="rect">
            <a:avLst/>
          </a:prstGeom>
          <a:noFill/>
          <a:ln w="9525" algn="ctr">
            <a:noFill/>
            <a:miter lim="800000"/>
            <a:headEnd/>
            <a:tailEnd/>
          </a:ln>
        </p:spPr>
        <p:txBody>
          <a:bodyPr>
            <a:spAutoFit/>
          </a:bodyPr>
          <a:lstStyle/>
          <a:p>
            <a:pPr algn="ctr">
              <a:spcBef>
                <a:spcPct val="0"/>
              </a:spcBef>
            </a:pPr>
            <a:r>
              <a:rPr lang="en-US" sz="2000">
                <a:solidFill>
                  <a:schemeClr val="hlink"/>
                </a:solidFill>
              </a:rPr>
              <a:t>Sourcing </a:t>
            </a:r>
          </a:p>
          <a:p>
            <a:pPr algn="ctr">
              <a:spcBef>
                <a:spcPct val="0"/>
              </a:spcBef>
            </a:pPr>
            <a:r>
              <a:rPr lang="en-US" sz="2000">
                <a:solidFill>
                  <a:schemeClr val="hlink"/>
                </a:solidFill>
              </a:rPr>
              <a:t>continuum</a:t>
            </a:r>
          </a:p>
        </p:txBody>
      </p:sp>
      <p:sp>
        <p:nvSpPr>
          <p:cNvPr id="81928" name="AutoShape 8"/>
          <p:cNvSpPr>
            <a:spLocks noChangeArrowheads="1"/>
          </p:cNvSpPr>
          <p:nvPr/>
        </p:nvSpPr>
        <p:spPr bwMode="auto">
          <a:xfrm>
            <a:off x="3390900" y="2324100"/>
            <a:ext cx="2616200" cy="3517900"/>
          </a:xfrm>
          <a:prstGeom prst="homePlate">
            <a:avLst>
              <a:gd name="adj" fmla="val 8616"/>
            </a:avLst>
          </a:prstGeom>
          <a:solidFill>
            <a:schemeClr val="accent1">
              <a:alpha val="74901"/>
            </a:schemeClr>
          </a:solidFill>
          <a:ln w="19050" algn="ctr">
            <a:noFill/>
            <a:miter lim="800000"/>
            <a:headEnd/>
            <a:tailEnd/>
          </a:ln>
        </p:spPr>
        <p:txBody>
          <a:bodyPr wrap="none" anchor="ctr"/>
          <a:lstStyle/>
          <a:p>
            <a:pPr algn="ctr"/>
            <a:endParaRPr lang="en-US">
              <a:solidFill>
                <a:schemeClr val="bg1"/>
              </a:solidFill>
            </a:endParaRPr>
          </a:p>
        </p:txBody>
      </p:sp>
      <p:sp>
        <p:nvSpPr>
          <p:cNvPr id="81929" name="Text Box 9"/>
          <p:cNvSpPr txBox="1">
            <a:spLocks noChangeArrowheads="1"/>
          </p:cNvSpPr>
          <p:nvPr/>
        </p:nvSpPr>
        <p:spPr bwMode="auto">
          <a:xfrm>
            <a:off x="3421063" y="2571750"/>
            <a:ext cx="2590800" cy="1789113"/>
          </a:xfrm>
          <a:prstGeom prst="rect">
            <a:avLst/>
          </a:prstGeom>
          <a:noFill/>
          <a:ln w="19050" algn="ctr">
            <a:noFill/>
            <a:miter lim="800000"/>
            <a:headEnd/>
            <a:tailEnd/>
          </a:ln>
        </p:spPr>
        <p:txBody>
          <a:bodyPr/>
          <a:lstStyle/>
          <a:p>
            <a:pPr marL="166688" indent="-166688">
              <a:buSzPct val="80000"/>
              <a:buFontTx/>
              <a:buChar char="•"/>
            </a:pPr>
            <a:r>
              <a:rPr lang="en-US">
                <a:solidFill>
                  <a:schemeClr val="bg1"/>
                </a:solidFill>
              </a:rPr>
              <a:t>Who manages assets?</a:t>
            </a:r>
          </a:p>
          <a:p>
            <a:pPr marL="166688" indent="-166688">
              <a:buSzPct val="80000"/>
              <a:buFontTx/>
              <a:buChar char="•"/>
            </a:pPr>
            <a:r>
              <a:rPr lang="en-US">
                <a:solidFill>
                  <a:schemeClr val="bg1"/>
                </a:solidFill>
              </a:rPr>
              <a:t>Who owns the service?</a:t>
            </a:r>
          </a:p>
          <a:p>
            <a:pPr marL="166688" indent="-166688">
              <a:buSzPct val="80000"/>
              <a:buFontTx/>
              <a:buChar char="•"/>
            </a:pPr>
            <a:r>
              <a:rPr lang="en-US">
                <a:solidFill>
                  <a:schemeClr val="bg1"/>
                </a:solidFill>
              </a:rPr>
              <a:t>Where are the assets housed?</a:t>
            </a:r>
          </a:p>
          <a:p>
            <a:pPr marL="166688" indent="-166688">
              <a:buSzPct val="80000"/>
              <a:buFontTx/>
              <a:buChar char="•"/>
            </a:pPr>
            <a:r>
              <a:rPr lang="en-US">
                <a:solidFill>
                  <a:schemeClr val="bg1"/>
                </a:solidFill>
              </a:rPr>
              <a:t>Who owns the assets?</a:t>
            </a:r>
          </a:p>
          <a:p>
            <a:pPr marL="166688" indent="-166688">
              <a:buSzPct val="80000"/>
              <a:buFontTx/>
              <a:buChar char="•"/>
            </a:pPr>
            <a:r>
              <a:rPr lang="en-US">
                <a:solidFill>
                  <a:schemeClr val="bg1"/>
                </a:solidFill>
              </a:rPr>
              <a:t>What controls are needed for governance ?</a:t>
            </a:r>
          </a:p>
        </p:txBody>
      </p:sp>
      <p:sp>
        <p:nvSpPr>
          <p:cNvPr id="1626123" name="Rectangle 11"/>
          <p:cNvSpPr>
            <a:spLocks noGrp="1" noChangeArrowheads="1"/>
          </p:cNvSpPr>
          <p:nvPr>
            <p:ph type="title" idx="4294967295"/>
          </p:nvPr>
        </p:nvSpPr>
        <p:spPr>
          <a:noFill/>
        </p:spPr>
        <p:txBody>
          <a:bodyPr/>
          <a:lstStyle/>
          <a:p>
            <a:r>
              <a:rPr lang="en-US"/>
              <a:t>Strategic choices for IT transformation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9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19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nimBg="1"/>
      <p:bldP spid="81923" grpId="0" animBg="1"/>
      <p:bldP spid="81925" grpId="0"/>
      <p:bldP spid="81926" grpId="0"/>
      <p:bldP spid="81927" grpId="0"/>
      <p:bldP spid="81928" grpId="0" animBg="1"/>
      <p:bldP spid="819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p:cNvSpPr>
            <a:spLocks noGrp="1"/>
          </p:cNvSpPr>
          <p:nvPr>
            <p:ph type="sldNum" sz="quarter" idx="10"/>
          </p:nvPr>
        </p:nvSpPr>
        <p:spPr/>
        <p:txBody>
          <a:bodyPr/>
          <a:lstStyle/>
          <a:p>
            <a:fld id="{4A332053-2F75-46EE-9305-BF689770FD4D}" type="slidenum">
              <a:rPr lang="en-US"/>
              <a:pPr/>
              <a:t>20</a:t>
            </a:fld>
            <a:endParaRPr lang="en-US"/>
          </a:p>
        </p:txBody>
      </p:sp>
      <p:sp>
        <p:nvSpPr>
          <p:cNvPr id="16" name="Date Placeholder 2"/>
          <p:cNvSpPr>
            <a:spLocks noGrp="1"/>
          </p:cNvSpPr>
          <p:nvPr>
            <p:ph type="dt" sz="half" idx="11"/>
          </p:nvPr>
        </p:nvSpPr>
        <p:spPr/>
        <p:txBody>
          <a:bodyPr/>
          <a:lstStyle/>
          <a:p>
            <a:fld id="{036E30C7-7237-48F7-B0C8-32559EA76786}" type="datetime3">
              <a:rPr lang="en-US"/>
              <a:pPr/>
              <a:t>12 February 2008</a:t>
            </a:fld>
            <a:endParaRPr lang="en-US"/>
          </a:p>
        </p:txBody>
      </p:sp>
      <p:sp>
        <p:nvSpPr>
          <p:cNvPr id="1628162"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970458FD-A618-44D2-82FA-79C8AD1E6B21}" type="slidenum">
              <a:rPr lang="en-US" sz="900">
                <a:solidFill>
                  <a:srgbClr val="848589"/>
                </a:solidFill>
              </a:rPr>
              <a:pPr eaLnBrk="0" hangingPunct="0">
                <a:spcBef>
                  <a:spcPct val="0"/>
                </a:spcBef>
              </a:pPr>
              <a:t>20</a:t>
            </a:fld>
            <a:endParaRPr lang="en-US" sz="900">
              <a:solidFill>
                <a:srgbClr val="848589"/>
              </a:solidFill>
            </a:endParaRPr>
          </a:p>
        </p:txBody>
      </p:sp>
      <p:sp>
        <p:nvSpPr>
          <p:cNvPr id="1628163"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FE47579A-53AD-432E-82FF-E4316722FA0F}"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28164" name="Rectangle 2"/>
          <p:cNvSpPr>
            <a:spLocks noGrp="1" noChangeArrowheads="1"/>
          </p:cNvSpPr>
          <p:nvPr>
            <p:ph type="title" idx="4294967295"/>
          </p:nvPr>
        </p:nvSpPr>
        <p:spPr/>
        <p:txBody>
          <a:bodyPr/>
          <a:lstStyle/>
          <a:p>
            <a:r>
              <a:rPr lang="en-US"/>
              <a:t>Key transformation domains</a:t>
            </a:r>
          </a:p>
        </p:txBody>
      </p:sp>
      <p:sp>
        <p:nvSpPr>
          <p:cNvPr id="1628165" name="Rectangle 4"/>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ctr">
              <a:lnSpc>
                <a:spcPct val="90000"/>
              </a:lnSpc>
              <a:spcBef>
                <a:spcPct val="25000"/>
              </a:spcBef>
              <a:spcAft>
                <a:spcPct val="50000"/>
              </a:spcAft>
              <a:buClr>
                <a:srgbClr val="00ACFA"/>
              </a:buClr>
              <a:buSzPct val="80000"/>
            </a:pPr>
            <a:r>
              <a:rPr lang="en-US" sz="2000"/>
              <a:t>Application </a:t>
            </a:r>
            <a:br>
              <a:rPr lang="en-US" sz="2000"/>
            </a:br>
            <a:r>
              <a:rPr lang="en-US" sz="2000"/>
              <a:t>Transformation</a:t>
            </a:r>
          </a:p>
        </p:txBody>
      </p:sp>
      <p:sp>
        <p:nvSpPr>
          <p:cNvPr id="1628166" name="Rectangle 5"/>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a:t>IT “Business” Transformation for Government</a:t>
            </a:r>
          </a:p>
        </p:txBody>
      </p:sp>
      <p:sp>
        <p:nvSpPr>
          <p:cNvPr id="1628167" name="Rectangle 6"/>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ctr">
              <a:lnSpc>
                <a:spcPct val="90000"/>
              </a:lnSpc>
              <a:spcBef>
                <a:spcPct val="25000"/>
              </a:spcBef>
              <a:spcAft>
                <a:spcPct val="50000"/>
              </a:spcAft>
              <a:buClr>
                <a:srgbClr val="00ACFA"/>
              </a:buClr>
              <a:buSzPct val="80000"/>
            </a:pPr>
            <a:r>
              <a:rPr lang="en-US" sz="2000"/>
              <a:t>Information</a:t>
            </a:r>
            <a:br>
              <a:rPr lang="en-US" sz="2000"/>
            </a:br>
            <a:r>
              <a:rPr lang="en-US" sz="2000"/>
              <a:t>Transformation</a:t>
            </a:r>
          </a:p>
        </p:txBody>
      </p:sp>
      <p:sp>
        <p:nvSpPr>
          <p:cNvPr id="1628168" name="Rectangle 7"/>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a:t>Data Center</a:t>
            </a:r>
            <a:br>
              <a:rPr lang="en-US" sz="2000"/>
            </a:br>
            <a:r>
              <a:rPr lang="en-US" sz="2000"/>
              <a:t>Facility &amp; Infrastructure Transformation</a:t>
            </a:r>
          </a:p>
          <a:p>
            <a:pPr algn="ctr">
              <a:lnSpc>
                <a:spcPct val="90000"/>
              </a:lnSpc>
              <a:spcBef>
                <a:spcPct val="25000"/>
              </a:spcBef>
              <a:spcAft>
                <a:spcPct val="50000"/>
              </a:spcAft>
              <a:buClr>
                <a:srgbClr val="00ACFA"/>
              </a:buClr>
              <a:buSzPct val="80000"/>
            </a:pPr>
            <a:endParaRPr lang="en-US" sz="2400"/>
          </a:p>
        </p:txBody>
      </p:sp>
      <p:sp>
        <p:nvSpPr>
          <p:cNvPr id="1628169" name="AutoShape 16"/>
          <p:cNvSpPr>
            <a:spLocks noChangeArrowheads="1"/>
          </p:cNvSpPr>
          <p:nvPr/>
        </p:nvSpPr>
        <p:spPr bwMode="auto">
          <a:xfrm rot="2661883">
            <a:off x="3052763" y="205263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endParaRPr lang="en-US"/>
          </a:p>
        </p:txBody>
      </p:sp>
      <p:sp>
        <p:nvSpPr>
          <p:cNvPr id="1628170" name="AutoShape 17"/>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28171" name="AutoShape 18"/>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28172" name="AutoShape 19"/>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28173" name="Oval 20"/>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28174"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a:solidFill>
                  <a:schemeClr val="bg1"/>
                </a:solidFill>
              </a:rPr>
              <a:t>Service</a:t>
            </a:r>
            <a:br>
              <a:rPr lang="en-US" sz="2000">
                <a:solidFill>
                  <a:schemeClr val="bg1"/>
                </a:solidFill>
              </a:rPr>
            </a:br>
            <a:r>
              <a:rPr lang="en-US" sz="2000">
                <a:solidFill>
                  <a:schemeClr val="bg1"/>
                </a:solidFill>
              </a:rPr>
              <a:t>Management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lide Number Placeholder 1"/>
          <p:cNvSpPr>
            <a:spLocks noGrp="1"/>
          </p:cNvSpPr>
          <p:nvPr>
            <p:ph type="sldNum" sz="quarter" idx="10"/>
          </p:nvPr>
        </p:nvSpPr>
        <p:spPr/>
        <p:txBody>
          <a:bodyPr/>
          <a:lstStyle/>
          <a:p>
            <a:fld id="{6D1EE7AB-50BA-44E5-B6F4-E21E82F7235C}" type="slidenum">
              <a:rPr lang="en-US"/>
              <a:pPr/>
              <a:t>21</a:t>
            </a:fld>
            <a:endParaRPr lang="en-US"/>
          </a:p>
        </p:txBody>
      </p:sp>
      <p:sp>
        <p:nvSpPr>
          <p:cNvPr id="70" name="Date Placeholder 2"/>
          <p:cNvSpPr>
            <a:spLocks noGrp="1"/>
          </p:cNvSpPr>
          <p:nvPr>
            <p:ph type="dt" sz="half" idx="11"/>
          </p:nvPr>
        </p:nvSpPr>
        <p:spPr/>
        <p:txBody>
          <a:bodyPr/>
          <a:lstStyle/>
          <a:p>
            <a:fld id="{A13DA632-9175-49BC-BE56-E7444887C033}" type="datetime3">
              <a:rPr lang="en-US"/>
              <a:pPr/>
              <a:t>12 February 2008</a:t>
            </a:fld>
            <a:endParaRPr lang="en-US"/>
          </a:p>
        </p:txBody>
      </p:sp>
      <p:sp>
        <p:nvSpPr>
          <p:cNvPr id="1629186"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623C4516-A576-4C8E-9AD3-EA8715D00F45}" type="slidenum">
              <a:rPr lang="en-US" sz="900">
                <a:solidFill>
                  <a:srgbClr val="848589"/>
                </a:solidFill>
              </a:rPr>
              <a:pPr eaLnBrk="0" hangingPunct="0">
                <a:spcBef>
                  <a:spcPct val="0"/>
                </a:spcBef>
              </a:pPr>
              <a:t>21</a:t>
            </a:fld>
            <a:endParaRPr lang="en-US" sz="900">
              <a:solidFill>
                <a:srgbClr val="848589"/>
              </a:solidFill>
            </a:endParaRPr>
          </a:p>
        </p:txBody>
      </p:sp>
      <p:sp>
        <p:nvSpPr>
          <p:cNvPr id="1629187"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BF5DA9C4-1F49-4FA4-AE6A-011AB19ECB82}"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86019" name="Rectangle 24"/>
          <p:cNvSpPr>
            <a:spLocks noChangeArrowheads="1"/>
          </p:cNvSpPr>
          <p:nvPr/>
        </p:nvSpPr>
        <p:spPr bwMode="auto">
          <a:xfrm>
            <a:off x="500063" y="4900613"/>
            <a:ext cx="8389937" cy="1016000"/>
          </a:xfrm>
          <a:prstGeom prst="rect">
            <a:avLst/>
          </a:prstGeom>
          <a:solidFill>
            <a:srgbClr val="003366"/>
          </a:solidFill>
          <a:ln w="19050" algn="ctr">
            <a:solidFill>
              <a:schemeClr val="bg1"/>
            </a:solidFill>
            <a:miter lim="800000"/>
            <a:headEnd/>
            <a:tailEnd/>
          </a:ln>
        </p:spPr>
        <p:txBody>
          <a:bodyPr anchor="ctr"/>
          <a:lstStyle/>
          <a:p>
            <a:pPr algn="ctr"/>
            <a:r>
              <a:rPr lang="en-US" sz="1800">
                <a:solidFill>
                  <a:schemeClr val="bg1"/>
                </a:solidFill>
              </a:rPr>
              <a:t>Manage project, change, quality, architecture, governance and value realization</a:t>
            </a:r>
          </a:p>
        </p:txBody>
      </p:sp>
      <p:grpSp>
        <p:nvGrpSpPr>
          <p:cNvPr id="1629189" name="Group 5"/>
          <p:cNvGrpSpPr>
            <a:grpSpLocks/>
          </p:cNvGrpSpPr>
          <p:nvPr/>
        </p:nvGrpSpPr>
        <p:grpSpPr bwMode="auto">
          <a:xfrm>
            <a:off x="471488" y="1606550"/>
            <a:ext cx="2559050" cy="3211513"/>
            <a:chOff x="297" y="1012"/>
            <a:chExt cx="1612" cy="2023"/>
          </a:xfrm>
        </p:grpSpPr>
        <p:sp>
          <p:nvSpPr>
            <p:cNvPr id="1629190" name="Rectangle 7"/>
            <p:cNvSpPr>
              <a:spLocks noChangeArrowheads="1"/>
            </p:cNvSpPr>
            <p:nvPr/>
          </p:nvSpPr>
          <p:spPr bwMode="auto">
            <a:xfrm>
              <a:off x="315" y="1276"/>
              <a:ext cx="1573" cy="1759"/>
            </a:xfrm>
            <a:prstGeom prst="rect">
              <a:avLst/>
            </a:prstGeom>
            <a:solidFill>
              <a:schemeClr val="accent1"/>
            </a:solidFill>
            <a:ln w="15875">
              <a:solidFill>
                <a:schemeClr val="accent1"/>
              </a:solidFill>
              <a:miter lim="800000"/>
              <a:headEnd/>
              <a:tailEnd/>
            </a:ln>
          </p:spPr>
          <p:txBody>
            <a:bodyPr wrap="none" anchor="ctr"/>
            <a:lstStyle/>
            <a:p>
              <a:pPr algn="ctr">
                <a:spcBef>
                  <a:spcPct val="0"/>
                </a:spcBef>
              </a:pPr>
              <a:endParaRPr lang="en-US" sz="1800">
                <a:solidFill>
                  <a:schemeClr val="bg2"/>
                </a:solidFill>
                <a:latin typeface="Arial" charset="0"/>
                <a:cs typeface="Arial" charset="0"/>
              </a:endParaRPr>
            </a:p>
          </p:txBody>
        </p:sp>
        <p:sp>
          <p:nvSpPr>
            <p:cNvPr id="1629191" name="Text Box 8"/>
            <p:cNvSpPr txBox="1">
              <a:spLocks noChangeArrowheads="1"/>
            </p:cNvSpPr>
            <p:nvPr/>
          </p:nvSpPr>
          <p:spPr bwMode="auto">
            <a:xfrm>
              <a:off x="394" y="1403"/>
              <a:ext cx="1224" cy="767"/>
            </a:xfrm>
            <a:prstGeom prst="rect">
              <a:avLst/>
            </a:prstGeom>
            <a:noFill/>
            <a:ln w="9525">
              <a:noFill/>
              <a:miter lim="800000"/>
              <a:headEnd/>
              <a:tailEnd/>
            </a:ln>
          </p:spPr>
          <p:txBody>
            <a:bodyPr wrap="none">
              <a:spAutoFit/>
            </a:bodyPr>
            <a:lstStyle/>
            <a:p>
              <a:pPr>
                <a:spcBef>
                  <a:spcPct val="0"/>
                </a:spcBef>
              </a:pPr>
              <a:r>
                <a:rPr lang="en-US" sz="1800">
                  <a:solidFill>
                    <a:schemeClr val="bg1"/>
                  </a:solidFill>
                  <a:latin typeface="Futura Hv" pitchFamily="34" charset="0"/>
                  <a:cs typeface="Arial" charset="0"/>
                </a:rPr>
                <a:t>Current state</a:t>
              </a:r>
            </a:p>
            <a:p>
              <a:pPr>
                <a:spcBef>
                  <a:spcPct val="0"/>
                </a:spcBef>
              </a:pPr>
              <a:r>
                <a:rPr lang="en-US" sz="1400">
                  <a:solidFill>
                    <a:schemeClr val="bg1"/>
                  </a:solidFill>
                  <a:cs typeface="Arial" charset="0"/>
                </a:rPr>
                <a:t>Analyze</a:t>
              </a:r>
            </a:p>
            <a:p>
              <a:pPr>
                <a:spcBef>
                  <a:spcPct val="0"/>
                </a:spcBef>
              </a:pPr>
              <a:r>
                <a:rPr lang="en-US" sz="1400">
                  <a:solidFill>
                    <a:schemeClr val="bg1"/>
                  </a:solidFill>
                  <a:cs typeface="Arial" charset="0"/>
                </a:rPr>
                <a:t>Define strategy </a:t>
              </a:r>
              <a:br>
                <a:rPr lang="en-US" sz="1400">
                  <a:solidFill>
                    <a:schemeClr val="bg1"/>
                  </a:solidFill>
                  <a:cs typeface="Arial" charset="0"/>
                </a:rPr>
              </a:br>
              <a:r>
                <a:rPr lang="en-US" sz="1400">
                  <a:solidFill>
                    <a:schemeClr val="bg1"/>
                  </a:solidFill>
                  <a:cs typeface="Arial" charset="0"/>
                </a:rPr>
                <a:t>Objectives and metrics</a:t>
              </a:r>
            </a:p>
            <a:p>
              <a:pPr>
                <a:spcBef>
                  <a:spcPct val="0"/>
                </a:spcBef>
              </a:pPr>
              <a:r>
                <a:rPr lang="en-US" sz="1400">
                  <a:solidFill>
                    <a:schemeClr val="bg1"/>
                  </a:solidFill>
                  <a:cs typeface="Arial" charset="0"/>
                </a:rPr>
                <a:t>Build roadmap</a:t>
              </a:r>
            </a:p>
          </p:txBody>
        </p:sp>
        <p:sp>
          <p:nvSpPr>
            <p:cNvPr id="1629192" name="Text Box 20"/>
            <p:cNvSpPr txBox="1">
              <a:spLocks noChangeArrowheads="1"/>
            </p:cNvSpPr>
            <p:nvPr/>
          </p:nvSpPr>
          <p:spPr bwMode="auto">
            <a:xfrm>
              <a:off x="415" y="2822"/>
              <a:ext cx="1399" cy="192"/>
            </a:xfrm>
            <a:prstGeom prst="rect">
              <a:avLst/>
            </a:prstGeom>
            <a:noFill/>
            <a:ln w="9525">
              <a:noFill/>
              <a:miter lim="800000"/>
              <a:headEnd/>
              <a:tailEnd/>
            </a:ln>
          </p:spPr>
          <p:txBody>
            <a:bodyPr wrap="none">
              <a:spAutoFit/>
            </a:bodyPr>
            <a:lstStyle/>
            <a:p>
              <a:pPr>
                <a:spcBef>
                  <a:spcPct val="0"/>
                </a:spcBef>
              </a:pPr>
              <a:r>
                <a:rPr lang="en-US" sz="1400">
                  <a:solidFill>
                    <a:schemeClr val="bg1"/>
                  </a:solidFill>
                  <a:cs typeface="Arial" charset="0"/>
                </a:rPr>
                <a:t>People-Process-Technology</a:t>
              </a:r>
            </a:p>
          </p:txBody>
        </p:sp>
        <p:sp>
          <p:nvSpPr>
            <p:cNvPr id="1629193" name="Oval 25"/>
            <p:cNvSpPr>
              <a:spLocks noChangeArrowheads="1"/>
            </p:cNvSpPr>
            <p:nvPr/>
          </p:nvSpPr>
          <p:spPr bwMode="auto">
            <a:xfrm>
              <a:off x="832" y="2204"/>
              <a:ext cx="509" cy="505"/>
            </a:xfrm>
            <a:prstGeom prst="ellipse">
              <a:avLst/>
            </a:prstGeom>
            <a:noFill/>
            <a:ln w="12700">
              <a:solidFill>
                <a:schemeClr val="tx1"/>
              </a:solidFill>
              <a:round/>
              <a:headEnd/>
              <a:tailEnd/>
            </a:ln>
          </p:spPr>
          <p:txBody>
            <a:bodyPr wrap="none" anchor="ctr"/>
            <a:lstStyle/>
            <a:p>
              <a:endParaRPr lang="en-US" sz="1400"/>
            </a:p>
          </p:txBody>
        </p:sp>
        <p:grpSp>
          <p:nvGrpSpPr>
            <p:cNvPr id="1629194" name="Group 26"/>
            <p:cNvGrpSpPr>
              <a:grpSpLocks/>
            </p:cNvGrpSpPr>
            <p:nvPr/>
          </p:nvGrpSpPr>
          <p:grpSpPr bwMode="auto">
            <a:xfrm>
              <a:off x="859" y="2223"/>
              <a:ext cx="108" cy="326"/>
              <a:chOff x="1697" y="1153"/>
              <a:chExt cx="76" cy="228"/>
            </a:xfrm>
          </p:grpSpPr>
          <p:sp>
            <p:nvSpPr>
              <p:cNvPr id="1629195" name="Freeform 27"/>
              <p:cNvSpPr>
                <a:spLocks/>
              </p:cNvSpPr>
              <p:nvPr/>
            </p:nvSpPr>
            <p:spPr bwMode="auto">
              <a:xfrm>
                <a:off x="1719" y="1153"/>
                <a:ext cx="32" cy="32"/>
              </a:xfrm>
              <a:custGeom>
                <a:avLst/>
                <a:gdLst>
                  <a:gd name="T0" fmla="*/ 32 w 32"/>
                  <a:gd name="T1" fmla="*/ 16 h 32"/>
                  <a:gd name="T2" fmla="*/ 32 w 32"/>
                  <a:gd name="T3" fmla="*/ 16 h 32"/>
                  <a:gd name="T4" fmla="*/ 30 w 32"/>
                  <a:gd name="T5" fmla="*/ 22 h 32"/>
                  <a:gd name="T6" fmla="*/ 28 w 32"/>
                  <a:gd name="T7" fmla="*/ 28 h 32"/>
                  <a:gd name="T8" fmla="*/ 22 w 32"/>
                  <a:gd name="T9" fmla="*/ 30 h 32"/>
                  <a:gd name="T10" fmla="*/ 16 w 32"/>
                  <a:gd name="T11" fmla="*/ 32 h 32"/>
                  <a:gd name="T12" fmla="*/ 16 w 32"/>
                  <a:gd name="T13" fmla="*/ 32 h 32"/>
                  <a:gd name="T14" fmla="*/ 10 w 32"/>
                  <a:gd name="T15" fmla="*/ 30 h 32"/>
                  <a:gd name="T16" fmla="*/ 6 w 32"/>
                  <a:gd name="T17" fmla="*/ 28 h 32"/>
                  <a:gd name="T18" fmla="*/ 2 w 32"/>
                  <a:gd name="T19" fmla="*/ 22 h 32"/>
                  <a:gd name="T20" fmla="*/ 0 w 32"/>
                  <a:gd name="T21" fmla="*/ 16 h 32"/>
                  <a:gd name="T22" fmla="*/ 0 w 32"/>
                  <a:gd name="T23" fmla="*/ 16 h 32"/>
                  <a:gd name="T24" fmla="*/ 2 w 32"/>
                  <a:gd name="T25" fmla="*/ 10 h 32"/>
                  <a:gd name="T26" fmla="*/ 6 w 32"/>
                  <a:gd name="T27" fmla="*/ 6 h 32"/>
                  <a:gd name="T28" fmla="*/ 10 w 32"/>
                  <a:gd name="T29" fmla="*/ 2 h 32"/>
                  <a:gd name="T30" fmla="*/ 16 w 32"/>
                  <a:gd name="T31" fmla="*/ 0 h 32"/>
                  <a:gd name="T32" fmla="*/ 16 w 32"/>
                  <a:gd name="T33" fmla="*/ 0 h 32"/>
                  <a:gd name="T34" fmla="*/ 22 w 32"/>
                  <a:gd name="T35" fmla="*/ 2 h 32"/>
                  <a:gd name="T36" fmla="*/ 28 w 32"/>
                  <a:gd name="T37" fmla="*/ 6 h 32"/>
                  <a:gd name="T38" fmla="*/ 30 w 32"/>
                  <a:gd name="T39" fmla="*/ 10 h 32"/>
                  <a:gd name="T40" fmla="*/ 32 w 32"/>
                  <a:gd name="T41" fmla="*/ 16 h 32"/>
                  <a:gd name="T42" fmla="*/ 32 w 32"/>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32"/>
                  <a:gd name="T68" fmla="*/ 32 w 32"/>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32">
                    <a:moveTo>
                      <a:pt x="32" y="16"/>
                    </a:moveTo>
                    <a:lnTo>
                      <a:pt x="32" y="16"/>
                    </a:lnTo>
                    <a:lnTo>
                      <a:pt x="30" y="22"/>
                    </a:lnTo>
                    <a:lnTo>
                      <a:pt x="28" y="28"/>
                    </a:lnTo>
                    <a:lnTo>
                      <a:pt x="22" y="30"/>
                    </a:lnTo>
                    <a:lnTo>
                      <a:pt x="16" y="32"/>
                    </a:lnTo>
                    <a:lnTo>
                      <a:pt x="10" y="30"/>
                    </a:lnTo>
                    <a:lnTo>
                      <a:pt x="6" y="28"/>
                    </a:lnTo>
                    <a:lnTo>
                      <a:pt x="2" y="22"/>
                    </a:lnTo>
                    <a:lnTo>
                      <a:pt x="0" y="16"/>
                    </a:lnTo>
                    <a:lnTo>
                      <a:pt x="2" y="10"/>
                    </a:lnTo>
                    <a:lnTo>
                      <a:pt x="6" y="6"/>
                    </a:lnTo>
                    <a:lnTo>
                      <a:pt x="10" y="2"/>
                    </a:lnTo>
                    <a:lnTo>
                      <a:pt x="16" y="0"/>
                    </a:lnTo>
                    <a:lnTo>
                      <a:pt x="22" y="2"/>
                    </a:lnTo>
                    <a:lnTo>
                      <a:pt x="28" y="6"/>
                    </a:lnTo>
                    <a:lnTo>
                      <a:pt x="30" y="10"/>
                    </a:lnTo>
                    <a:lnTo>
                      <a:pt x="32" y="16"/>
                    </a:lnTo>
                    <a:close/>
                  </a:path>
                </a:pathLst>
              </a:custGeom>
              <a:solidFill>
                <a:srgbClr val="010101"/>
              </a:solidFill>
              <a:ln w="9525">
                <a:noFill/>
                <a:round/>
                <a:headEnd/>
                <a:tailEnd/>
              </a:ln>
            </p:spPr>
            <p:txBody>
              <a:bodyPr/>
              <a:lstStyle/>
              <a:p>
                <a:endParaRPr lang="en-US" sz="1400"/>
              </a:p>
            </p:txBody>
          </p:sp>
          <p:sp>
            <p:nvSpPr>
              <p:cNvPr id="1629196" name="Freeform 28"/>
              <p:cNvSpPr>
                <a:spLocks/>
              </p:cNvSpPr>
              <p:nvPr/>
            </p:nvSpPr>
            <p:spPr bwMode="auto">
              <a:xfrm>
                <a:off x="1697" y="1187"/>
                <a:ext cx="76" cy="194"/>
              </a:xfrm>
              <a:custGeom>
                <a:avLst/>
                <a:gdLst>
                  <a:gd name="T0" fmla="*/ 74 w 76"/>
                  <a:gd name="T1" fmla="*/ 8 h 194"/>
                  <a:gd name="T2" fmla="*/ 64 w 76"/>
                  <a:gd name="T3" fmla="*/ 0 h 194"/>
                  <a:gd name="T4" fmla="*/ 14 w 76"/>
                  <a:gd name="T5" fmla="*/ 0 h 194"/>
                  <a:gd name="T6" fmla="*/ 2 w 76"/>
                  <a:gd name="T7" fmla="*/ 8 h 194"/>
                  <a:gd name="T8" fmla="*/ 0 w 76"/>
                  <a:gd name="T9" fmla="*/ 12 h 194"/>
                  <a:gd name="T10" fmla="*/ 0 w 76"/>
                  <a:gd name="T11" fmla="*/ 78 h 194"/>
                  <a:gd name="T12" fmla="*/ 4 w 76"/>
                  <a:gd name="T13" fmla="*/ 88 h 194"/>
                  <a:gd name="T14" fmla="*/ 8 w 76"/>
                  <a:gd name="T15" fmla="*/ 88 h 194"/>
                  <a:gd name="T16" fmla="*/ 12 w 76"/>
                  <a:gd name="T17" fmla="*/ 86 h 194"/>
                  <a:gd name="T18" fmla="*/ 12 w 76"/>
                  <a:gd name="T19" fmla="*/ 26 h 194"/>
                  <a:gd name="T20" fmla="*/ 14 w 76"/>
                  <a:gd name="T21" fmla="*/ 26 h 194"/>
                  <a:gd name="T22" fmla="*/ 14 w 76"/>
                  <a:gd name="T23" fmla="*/ 24 h 194"/>
                  <a:gd name="T24" fmla="*/ 16 w 76"/>
                  <a:gd name="T25" fmla="*/ 26 h 194"/>
                  <a:gd name="T26" fmla="*/ 16 w 76"/>
                  <a:gd name="T27" fmla="*/ 96 h 194"/>
                  <a:gd name="T28" fmla="*/ 16 w 76"/>
                  <a:gd name="T29" fmla="*/ 184 h 194"/>
                  <a:gd name="T30" fmla="*/ 18 w 76"/>
                  <a:gd name="T31" fmla="*/ 190 h 194"/>
                  <a:gd name="T32" fmla="*/ 24 w 76"/>
                  <a:gd name="T33" fmla="*/ 194 h 194"/>
                  <a:gd name="T34" fmla="*/ 28 w 76"/>
                  <a:gd name="T35" fmla="*/ 192 h 194"/>
                  <a:gd name="T36" fmla="*/ 32 w 76"/>
                  <a:gd name="T37" fmla="*/ 188 h 194"/>
                  <a:gd name="T38" fmla="*/ 34 w 76"/>
                  <a:gd name="T39" fmla="*/ 96 h 194"/>
                  <a:gd name="T40" fmla="*/ 42 w 76"/>
                  <a:gd name="T41" fmla="*/ 184 h 194"/>
                  <a:gd name="T42" fmla="*/ 44 w 76"/>
                  <a:gd name="T43" fmla="*/ 188 h 194"/>
                  <a:gd name="T44" fmla="*/ 48 w 76"/>
                  <a:gd name="T45" fmla="*/ 192 h 194"/>
                  <a:gd name="T46" fmla="*/ 52 w 76"/>
                  <a:gd name="T47" fmla="*/ 194 h 194"/>
                  <a:gd name="T48" fmla="*/ 58 w 76"/>
                  <a:gd name="T49" fmla="*/ 190 h 194"/>
                  <a:gd name="T50" fmla="*/ 60 w 76"/>
                  <a:gd name="T51" fmla="*/ 184 h 194"/>
                  <a:gd name="T52" fmla="*/ 60 w 76"/>
                  <a:gd name="T53" fmla="*/ 92 h 194"/>
                  <a:gd name="T54" fmla="*/ 60 w 76"/>
                  <a:gd name="T55" fmla="*/ 26 h 194"/>
                  <a:gd name="T56" fmla="*/ 62 w 76"/>
                  <a:gd name="T57" fmla="*/ 24 h 194"/>
                  <a:gd name="T58" fmla="*/ 64 w 76"/>
                  <a:gd name="T59" fmla="*/ 26 h 194"/>
                  <a:gd name="T60" fmla="*/ 64 w 76"/>
                  <a:gd name="T61" fmla="*/ 78 h 194"/>
                  <a:gd name="T62" fmla="*/ 64 w 76"/>
                  <a:gd name="T63" fmla="*/ 86 h 194"/>
                  <a:gd name="T64" fmla="*/ 68 w 76"/>
                  <a:gd name="T65" fmla="*/ 88 h 194"/>
                  <a:gd name="T66" fmla="*/ 72 w 76"/>
                  <a:gd name="T67" fmla="*/ 88 h 194"/>
                  <a:gd name="T68" fmla="*/ 76 w 76"/>
                  <a:gd name="T69" fmla="*/ 78 h 194"/>
                  <a:gd name="T70" fmla="*/ 76 w 76"/>
                  <a:gd name="T71" fmla="*/ 12 h 194"/>
                  <a:gd name="T72" fmla="*/ 74 w 76"/>
                  <a:gd name="T73" fmla="*/ 8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
                  <a:gd name="T112" fmla="*/ 0 h 194"/>
                  <a:gd name="T113" fmla="*/ 76 w 76"/>
                  <a:gd name="T114" fmla="*/ 194 h 1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 h="194">
                    <a:moveTo>
                      <a:pt x="74" y="8"/>
                    </a:moveTo>
                    <a:lnTo>
                      <a:pt x="74" y="8"/>
                    </a:lnTo>
                    <a:lnTo>
                      <a:pt x="70" y="2"/>
                    </a:lnTo>
                    <a:lnTo>
                      <a:pt x="64" y="0"/>
                    </a:lnTo>
                    <a:lnTo>
                      <a:pt x="14" y="0"/>
                    </a:lnTo>
                    <a:lnTo>
                      <a:pt x="6" y="2"/>
                    </a:lnTo>
                    <a:lnTo>
                      <a:pt x="2" y="8"/>
                    </a:lnTo>
                    <a:lnTo>
                      <a:pt x="0" y="12"/>
                    </a:lnTo>
                    <a:lnTo>
                      <a:pt x="0" y="78"/>
                    </a:lnTo>
                    <a:lnTo>
                      <a:pt x="2" y="86"/>
                    </a:lnTo>
                    <a:lnTo>
                      <a:pt x="4" y="88"/>
                    </a:lnTo>
                    <a:lnTo>
                      <a:pt x="8" y="88"/>
                    </a:lnTo>
                    <a:lnTo>
                      <a:pt x="10" y="88"/>
                    </a:lnTo>
                    <a:lnTo>
                      <a:pt x="12" y="86"/>
                    </a:lnTo>
                    <a:lnTo>
                      <a:pt x="12" y="78"/>
                    </a:lnTo>
                    <a:lnTo>
                      <a:pt x="12" y="26"/>
                    </a:lnTo>
                    <a:lnTo>
                      <a:pt x="14" y="26"/>
                    </a:lnTo>
                    <a:lnTo>
                      <a:pt x="14" y="24"/>
                    </a:lnTo>
                    <a:lnTo>
                      <a:pt x="16" y="26"/>
                    </a:lnTo>
                    <a:lnTo>
                      <a:pt x="16" y="92"/>
                    </a:lnTo>
                    <a:lnTo>
                      <a:pt x="16" y="96"/>
                    </a:lnTo>
                    <a:lnTo>
                      <a:pt x="16" y="184"/>
                    </a:lnTo>
                    <a:lnTo>
                      <a:pt x="16" y="188"/>
                    </a:lnTo>
                    <a:lnTo>
                      <a:pt x="18" y="190"/>
                    </a:lnTo>
                    <a:lnTo>
                      <a:pt x="22" y="192"/>
                    </a:lnTo>
                    <a:lnTo>
                      <a:pt x="24" y="194"/>
                    </a:lnTo>
                    <a:lnTo>
                      <a:pt x="28" y="192"/>
                    </a:lnTo>
                    <a:lnTo>
                      <a:pt x="32" y="190"/>
                    </a:lnTo>
                    <a:lnTo>
                      <a:pt x="32" y="188"/>
                    </a:lnTo>
                    <a:lnTo>
                      <a:pt x="34" y="184"/>
                    </a:lnTo>
                    <a:lnTo>
                      <a:pt x="34" y="96"/>
                    </a:lnTo>
                    <a:lnTo>
                      <a:pt x="42" y="96"/>
                    </a:lnTo>
                    <a:lnTo>
                      <a:pt x="42" y="184"/>
                    </a:lnTo>
                    <a:lnTo>
                      <a:pt x="44" y="188"/>
                    </a:lnTo>
                    <a:lnTo>
                      <a:pt x="46" y="190"/>
                    </a:lnTo>
                    <a:lnTo>
                      <a:pt x="48" y="192"/>
                    </a:lnTo>
                    <a:lnTo>
                      <a:pt x="52" y="194"/>
                    </a:lnTo>
                    <a:lnTo>
                      <a:pt x="54" y="192"/>
                    </a:lnTo>
                    <a:lnTo>
                      <a:pt x="58" y="190"/>
                    </a:lnTo>
                    <a:lnTo>
                      <a:pt x="60" y="188"/>
                    </a:lnTo>
                    <a:lnTo>
                      <a:pt x="60" y="184"/>
                    </a:lnTo>
                    <a:lnTo>
                      <a:pt x="60" y="96"/>
                    </a:lnTo>
                    <a:lnTo>
                      <a:pt x="60" y="92"/>
                    </a:lnTo>
                    <a:lnTo>
                      <a:pt x="60" y="26"/>
                    </a:lnTo>
                    <a:lnTo>
                      <a:pt x="62" y="24"/>
                    </a:lnTo>
                    <a:lnTo>
                      <a:pt x="64" y="26"/>
                    </a:lnTo>
                    <a:lnTo>
                      <a:pt x="64" y="78"/>
                    </a:lnTo>
                    <a:lnTo>
                      <a:pt x="64" y="86"/>
                    </a:lnTo>
                    <a:lnTo>
                      <a:pt x="66" y="88"/>
                    </a:lnTo>
                    <a:lnTo>
                      <a:pt x="68" y="88"/>
                    </a:lnTo>
                    <a:lnTo>
                      <a:pt x="72" y="88"/>
                    </a:lnTo>
                    <a:lnTo>
                      <a:pt x="74" y="86"/>
                    </a:lnTo>
                    <a:lnTo>
                      <a:pt x="76" y="78"/>
                    </a:lnTo>
                    <a:lnTo>
                      <a:pt x="76" y="12"/>
                    </a:lnTo>
                    <a:lnTo>
                      <a:pt x="74" y="8"/>
                    </a:lnTo>
                    <a:close/>
                  </a:path>
                </a:pathLst>
              </a:custGeom>
              <a:solidFill>
                <a:srgbClr val="010101"/>
              </a:solidFill>
              <a:ln w="9525">
                <a:noFill/>
                <a:round/>
                <a:headEnd/>
                <a:tailEnd/>
              </a:ln>
            </p:spPr>
            <p:txBody>
              <a:bodyPr/>
              <a:lstStyle/>
              <a:p>
                <a:endParaRPr lang="en-US" sz="1400"/>
              </a:p>
            </p:txBody>
          </p:sp>
        </p:grpSp>
        <p:grpSp>
          <p:nvGrpSpPr>
            <p:cNvPr id="1629197" name="Group 29"/>
            <p:cNvGrpSpPr>
              <a:grpSpLocks/>
            </p:cNvGrpSpPr>
            <p:nvPr/>
          </p:nvGrpSpPr>
          <p:grpSpPr bwMode="auto">
            <a:xfrm>
              <a:off x="1039" y="2223"/>
              <a:ext cx="105" cy="326"/>
              <a:chOff x="1823" y="1153"/>
              <a:chExt cx="74" cy="228"/>
            </a:xfrm>
          </p:grpSpPr>
          <p:sp>
            <p:nvSpPr>
              <p:cNvPr id="1629198" name="Freeform 30"/>
              <p:cNvSpPr>
                <a:spLocks/>
              </p:cNvSpPr>
              <p:nvPr/>
            </p:nvSpPr>
            <p:spPr bwMode="auto">
              <a:xfrm>
                <a:off x="1845" y="1153"/>
                <a:ext cx="30" cy="32"/>
              </a:xfrm>
              <a:custGeom>
                <a:avLst/>
                <a:gdLst>
                  <a:gd name="T0" fmla="*/ 30 w 30"/>
                  <a:gd name="T1" fmla="*/ 16 h 32"/>
                  <a:gd name="T2" fmla="*/ 30 w 30"/>
                  <a:gd name="T3" fmla="*/ 16 h 32"/>
                  <a:gd name="T4" fmla="*/ 30 w 30"/>
                  <a:gd name="T5" fmla="*/ 22 h 32"/>
                  <a:gd name="T6" fmla="*/ 26 w 30"/>
                  <a:gd name="T7" fmla="*/ 28 h 32"/>
                  <a:gd name="T8" fmla="*/ 20 w 30"/>
                  <a:gd name="T9" fmla="*/ 30 h 32"/>
                  <a:gd name="T10" fmla="*/ 14 w 30"/>
                  <a:gd name="T11" fmla="*/ 32 h 32"/>
                  <a:gd name="T12" fmla="*/ 14 w 30"/>
                  <a:gd name="T13" fmla="*/ 32 h 32"/>
                  <a:gd name="T14" fmla="*/ 8 w 30"/>
                  <a:gd name="T15" fmla="*/ 30 h 32"/>
                  <a:gd name="T16" fmla="*/ 4 w 30"/>
                  <a:gd name="T17" fmla="*/ 28 h 32"/>
                  <a:gd name="T18" fmla="*/ 0 w 30"/>
                  <a:gd name="T19" fmla="*/ 22 h 32"/>
                  <a:gd name="T20" fmla="*/ 0 w 30"/>
                  <a:gd name="T21" fmla="*/ 16 h 32"/>
                  <a:gd name="T22" fmla="*/ 0 w 30"/>
                  <a:gd name="T23" fmla="*/ 16 h 32"/>
                  <a:gd name="T24" fmla="*/ 0 w 30"/>
                  <a:gd name="T25" fmla="*/ 10 h 32"/>
                  <a:gd name="T26" fmla="*/ 4 w 30"/>
                  <a:gd name="T27" fmla="*/ 6 h 32"/>
                  <a:gd name="T28" fmla="*/ 8 w 30"/>
                  <a:gd name="T29" fmla="*/ 2 h 32"/>
                  <a:gd name="T30" fmla="*/ 14 w 30"/>
                  <a:gd name="T31" fmla="*/ 0 h 32"/>
                  <a:gd name="T32" fmla="*/ 14 w 30"/>
                  <a:gd name="T33" fmla="*/ 0 h 32"/>
                  <a:gd name="T34" fmla="*/ 20 w 30"/>
                  <a:gd name="T35" fmla="*/ 2 h 32"/>
                  <a:gd name="T36" fmla="*/ 26 w 30"/>
                  <a:gd name="T37" fmla="*/ 6 h 32"/>
                  <a:gd name="T38" fmla="*/ 30 w 30"/>
                  <a:gd name="T39" fmla="*/ 10 h 32"/>
                  <a:gd name="T40" fmla="*/ 30 w 30"/>
                  <a:gd name="T41" fmla="*/ 16 h 32"/>
                  <a:gd name="T42" fmla="*/ 30 w 30"/>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
                  <a:gd name="T67" fmla="*/ 0 h 32"/>
                  <a:gd name="T68" fmla="*/ 30 w 30"/>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 h="32">
                    <a:moveTo>
                      <a:pt x="30" y="16"/>
                    </a:moveTo>
                    <a:lnTo>
                      <a:pt x="30" y="16"/>
                    </a:lnTo>
                    <a:lnTo>
                      <a:pt x="30" y="22"/>
                    </a:lnTo>
                    <a:lnTo>
                      <a:pt x="26" y="28"/>
                    </a:lnTo>
                    <a:lnTo>
                      <a:pt x="20" y="30"/>
                    </a:lnTo>
                    <a:lnTo>
                      <a:pt x="14" y="32"/>
                    </a:lnTo>
                    <a:lnTo>
                      <a:pt x="8" y="30"/>
                    </a:lnTo>
                    <a:lnTo>
                      <a:pt x="4" y="28"/>
                    </a:lnTo>
                    <a:lnTo>
                      <a:pt x="0" y="22"/>
                    </a:lnTo>
                    <a:lnTo>
                      <a:pt x="0" y="16"/>
                    </a:lnTo>
                    <a:lnTo>
                      <a:pt x="0" y="10"/>
                    </a:lnTo>
                    <a:lnTo>
                      <a:pt x="4" y="6"/>
                    </a:lnTo>
                    <a:lnTo>
                      <a:pt x="8" y="2"/>
                    </a:lnTo>
                    <a:lnTo>
                      <a:pt x="14" y="0"/>
                    </a:lnTo>
                    <a:lnTo>
                      <a:pt x="20" y="2"/>
                    </a:lnTo>
                    <a:lnTo>
                      <a:pt x="26" y="6"/>
                    </a:lnTo>
                    <a:lnTo>
                      <a:pt x="30" y="10"/>
                    </a:lnTo>
                    <a:lnTo>
                      <a:pt x="30" y="16"/>
                    </a:lnTo>
                    <a:close/>
                  </a:path>
                </a:pathLst>
              </a:custGeom>
              <a:solidFill>
                <a:srgbClr val="919396"/>
              </a:solidFill>
              <a:ln w="9525">
                <a:noFill/>
                <a:round/>
                <a:headEnd/>
                <a:tailEnd/>
              </a:ln>
            </p:spPr>
            <p:txBody>
              <a:bodyPr/>
              <a:lstStyle/>
              <a:p>
                <a:endParaRPr lang="en-US" sz="1400"/>
              </a:p>
            </p:txBody>
          </p:sp>
          <p:sp>
            <p:nvSpPr>
              <p:cNvPr id="1629199" name="Freeform 31"/>
              <p:cNvSpPr>
                <a:spLocks/>
              </p:cNvSpPr>
              <p:nvPr/>
            </p:nvSpPr>
            <p:spPr bwMode="auto">
              <a:xfrm>
                <a:off x="1823" y="1187"/>
                <a:ext cx="74" cy="194"/>
              </a:xfrm>
              <a:custGeom>
                <a:avLst/>
                <a:gdLst>
                  <a:gd name="T0" fmla="*/ 72 w 74"/>
                  <a:gd name="T1" fmla="*/ 8 h 194"/>
                  <a:gd name="T2" fmla="*/ 62 w 74"/>
                  <a:gd name="T3" fmla="*/ 0 h 194"/>
                  <a:gd name="T4" fmla="*/ 12 w 74"/>
                  <a:gd name="T5" fmla="*/ 0 h 194"/>
                  <a:gd name="T6" fmla="*/ 2 w 74"/>
                  <a:gd name="T7" fmla="*/ 8 h 194"/>
                  <a:gd name="T8" fmla="*/ 0 w 74"/>
                  <a:gd name="T9" fmla="*/ 12 h 194"/>
                  <a:gd name="T10" fmla="*/ 0 w 74"/>
                  <a:gd name="T11" fmla="*/ 78 h 194"/>
                  <a:gd name="T12" fmla="*/ 4 w 74"/>
                  <a:gd name="T13" fmla="*/ 88 h 194"/>
                  <a:gd name="T14" fmla="*/ 6 w 74"/>
                  <a:gd name="T15" fmla="*/ 88 h 194"/>
                  <a:gd name="T16" fmla="*/ 10 w 74"/>
                  <a:gd name="T17" fmla="*/ 86 h 194"/>
                  <a:gd name="T18" fmla="*/ 12 w 74"/>
                  <a:gd name="T19" fmla="*/ 26 h 194"/>
                  <a:gd name="T20" fmla="*/ 12 w 74"/>
                  <a:gd name="T21" fmla="*/ 26 h 194"/>
                  <a:gd name="T22" fmla="*/ 14 w 74"/>
                  <a:gd name="T23" fmla="*/ 24 h 194"/>
                  <a:gd name="T24" fmla="*/ 14 w 74"/>
                  <a:gd name="T25" fmla="*/ 26 h 194"/>
                  <a:gd name="T26" fmla="*/ 14 w 74"/>
                  <a:gd name="T27" fmla="*/ 96 h 194"/>
                  <a:gd name="T28" fmla="*/ 14 w 74"/>
                  <a:gd name="T29" fmla="*/ 184 h 194"/>
                  <a:gd name="T30" fmla="*/ 18 w 74"/>
                  <a:gd name="T31" fmla="*/ 190 h 194"/>
                  <a:gd name="T32" fmla="*/ 24 w 74"/>
                  <a:gd name="T33" fmla="*/ 194 h 194"/>
                  <a:gd name="T34" fmla="*/ 26 w 74"/>
                  <a:gd name="T35" fmla="*/ 192 h 194"/>
                  <a:gd name="T36" fmla="*/ 32 w 74"/>
                  <a:gd name="T37" fmla="*/ 188 h 194"/>
                  <a:gd name="T38" fmla="*/ 32 w 74"/>
                  <a:gd name="T39" fmla="*/ 96 h 194"/>
                  <a:gd name="T40" fmla="*/ 42 w 74"/>
                  <a:gd name="T41" fmla="*/ 184 h 194"/>
                  <a:gd name="T42" fmla="*/ 42 w 74"/>
                  <a:gd name="T43" fmla="*/ 188 h 194"/>
                  <a:gd name="T44" fmla="*/ 46 w 74"/>
                  <a:gd name="T45" fmla="*/ 192 h 194"/>
                  <a:gd name="T46" fmla="*/ 50 w 74"/>
                  <a:gd name="T47" fmla="*/ 194 h 194"/>
                  <a:gd name="T48" fmla="*/ 56 w 74"/>
                  <a:gd name="T49" fmla="*/ 190 h 194"/>
                  <a:gd name="T50" fmla="*/ 58 w 74"/>
                  <a:gd name="T51" fmla="*/ 184 h 194"/>
                  <a:gd name="T52" fmla="*/ 58 w 74"/>
                  <a:gd name="T53" fmla="*/ 92 h 194"/>
                  <a:gd name="T54" fmla="*/ 58 w 74"/>
                  <a:gd name="T55" fmla="*/ 26 h 194"/>
                  <a:gd name="T56" fmla="*/ 60 w 74"/>
                  <a:gd name="T57" fmla="*/ 24 h 194"/>
                  <a:gd name="T58" fmla="*/ 62 w 74"/>
                  <a:gd name="T59" fmla="*/ 26 h 194"/>
                  <a:gd name="T60" fmla="*/ 62 w 74"/>
                  <a:gd name="T61" fmla="*/ 78 h 194"/>
                  <a:gd name="T62" fmla="*/ 62 w 74"/>
                  <a:gd name="T63" fmla="*/ 86 h 194"/>
                  <a:gd name="T64" fmla="*/ 68 w 74"/>
                  <a:gd name="T65" fmla="*/ 88 h 194"/>
                  <a:gd name="T66" fmla="*/ 70 w 74"/>
                  <a:gd name="T67" fmla="*/ 88 h 194"/>
                  <a:gd name="T68" fmla="*/ 74 w 74"/>
                  <a:gd name="T69" fmla="*/ 78 h 194"/>
                  <a:gd name="T70" fmla="*/ 74 w 74"/>
                  <a:gd name="T71" fmla="*/ 12 h 194"/>
                  <a:gd name="T72" fmla="*/ 72 w 74"/>
                  <a:gd name="T73" fmla="*/ 8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94"/>
                  <a:gd name="T113" fmla="*/ 74 w 74"/>
                  <a:gd name="T114" fmla="*/ 194 h 1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94">
                    <a:moveTo>
                      <a:pt x="72" y="8"/>
                    </a:moveTo>
                    <a:lnTo>
                      <a:pt x="72" y="8"/>
                    </a:lnTo>
                    <a:lnTo>
                      <a:pt x="68" y="2"/>
                    </a:lnTo>
                    <a:lnTo>
                      <a:pt x="62" y="0"/>
                    </a:lnTo>
                    <a:lnTo>
                      <a:pt x="12" y="0"/>
                    </a:lnTo>
                    <a:lnTo>
                      <a:pt x="6" y="2"/>
                    </a:lnTo>
                    <a:lnTo>
                      <a:pt x="2" y="8"/>
                    </a:lnTo>
                    <a:lnTo>
                      <a:pt x="0" y="12"/>
                    </a:lnTo>
                    <a:lnTo>
                      <a:pt x="0" y="78"/>
                    </a:lnTo>
                    <a:lnTo>
                      <a:pt x="0" y="86"/>
                    </a:lnTo>
                    <a:lnTo>
                      <a:pt x="4" y="88"/>
                    </a:lnTo>
                    <a:lnTo>
                      <a:pt x="6" y="88"/>
                    </a:lnTo>
                    <a:lnTo>
                      <a:pt x="10" y="88"/>
                    </a:lnTo>
                    <a:lnTo>
                      <a:pt x="10" y="86"/>
                    </a:lnTo>
                    <a:lnTo>
                      <a:pt x="12" y="78"/>
                    </a:lnTo>
                    <a:lnTo>
                      <a:pt x="12" y="26"/>
                    </a:lnTo>
                    <a:lnTo>
                      <a:pt x="14" y="24"/>
                    </a:lnTo>
                    <a:lnTo>
                      <a:pt x="14" y="26"/>
                    </a:lnTo>
                    <a:lnTo>
                      <a:pt x="14" y="92"/>
                    </a:lnTo>
                    <a:lnTo>
                      <a:pt x="14" y="96"/>
                    </a:lnTo>
                    <a:lnTo>
                      <a:pt x="14" y="184"/>
                    </a:lnTo>
                    <a:lnTo>
                      <a:pt x="16" y="188"/>
                    </a:lnTo>
                    <a:lnTo>
                      <a:pt x="18" y="190"/>
                    </a:lnTo>
                    <a:lnTo>
                      <a:pt x="20" y="192"/>
                    </a:lnTo>
                    <a:lnTo>
                      <a:pt x="24" y="194"/>
                    </a:lnTo>
                    <a:lnTo>
                      <a:pt x="26" y="192"/>
                    </a:lnTo>
                    <a:lnTo>
                      <a:pt x="30" y="190"/>
                    </a:lnTo>
                    <a:lnTo>
                      <a:pt x="32" y="188"/>
                    </a:lnTo>
                    <a:lnTo>
                      <a:pt x="32" y="184"/>
                    </a:lnTo>
                    <a:lnTo>
                      <a:pt x="32" y="96"/>
                    </a:lnTo>
                    <a:lnTo>
                      <a:pt x="42" y="96"/>
                    </a:lnTo>
                    <a:lnTo>
                      <a:pt x="42" y="184"/>
                    </a:lnTo>
                    <a:lnTo>
                      <a:pt x="42" y="188"/>
                    </a:lnTo>
                    <a:lnTo>
                      <a:pt x="44" y="190"/>
                    </a:lnTo>
                    <a:lnTo>
                      <a:pt x="46" y="192"/>
                    </a:lnTo>
                    <a:lnTo>
                      <a:pt x="50" y="194"/>
                    </a:lnTo>
                    <a:lnTo>
                      <a:pt x="54" y="192"/>
                    </a:lnTo>
                    <a:lnTo>
                      <a:pt x="56" y="190"/>
                    </a:lnTo>
                    <a:lnTo>
                      <a:pt x="58" y="188"/>
                    </a:lnTo>
                    <a:lnTo>
                      <a:pt x="58" y="184"/>
                    </a:lnTo>
                    <a:lnTo>
                      <a:pt x="58" y="96"/>
                    </a:lnTo>
                    <a:lnTo>
                      <a:pt x="58" y="92"/>
                    </a:lnTo>
                    <a:lnTo>
                      <a:pt x="58" y="26"/>
                    </a:lnTo>
                    <a:lnTo>
                      <a:pt x="60" y="26"/>
                    </a:lnTo>
                    <a:lnTo>
                      <a:pt x="60" y="24"/>
                    </a:lnTo>
                    <a:lnTo>
                      <a:pt x="62" y="26"/>
                    </a:lnTo>
                    <a:lnTo>
                      <a:pt x="62" y="78"/>
                    </a:lnTo>
                    <a:lnTo>
                      <a:pt x="62" y="86"/>
                    </a:lnTo>
                    <a:lnTo>
                      <a:pt x="64" y="88"/>
                    </a:lnTo>
                    <a:lnTo>
                      <a:pt x="68" y="88"/>
                    </a:lnTo>
                    <a:lnTo>
                      <a:pt x="70" y="88"/>
                    </a:lnTo>
                    <a:lnTo>
                      <a:pt x="72" y="86"/>
                    </a:lnTo>
                    <a:lnTo>
                      <a:pt x="74" y="78"/>
                    </a:lnTo>
                    <a:lnTo>
                      <a:pt x="74" y="12"/>
                    </a:lnTo>
                    <a:lnTo>
                      <a:pt x="72" y="8"/>
                    </a:lnTo>
                    <a:close/>
                  </a:path>
                </a:pathLst>
              </a:custGeom>
              <a:solidFill>
                <a:srgbClr val="919396"/>
              </a:solidFill>
              <a:ln w="9525">
                <a:noFill/>
                <a:round/>
                <a:headEnd/>
                <a:tailEnd/>
              </a:ln>
            </p:spPr>
            <p:txBody>
              <a:bodyPr/>
              <a:lstStyle/>
              <a:p>
                <a:endParaRPr lang="en-US" sz="1400"/>
              </a:p>
            </p:txBody>
          </p:sp>
        </p:grpSp>
        <p:grpSp>
          <p:nvGrpSpPr>
            <p:cNvPr id="1629200" name="Group 32"/>
            <p:cNvGrpSpPr>
              <a:grpSpLocks/>
            </p:cNvGrpSpPr>
            <p:nvPr/>
          </p:nvGrpSpPr>
          <p:grpSpPr bwMode="auto">
            <a:xfrm>
              <a:off x="1215" y="2223"/>
              <a:ext cx="106" cy="326"/>
              <a:chOff x="1947" y="1153"/>
              <a:chExt cx="74" cy="228"/>
            </a:xfrm>
          </p:grpSpPr>
          <p:sp>
            <p:nvSpPr>
              <p:cNvPr id="1629201" name="Freeform 33"/>
              <p:cNvSpPr>
                <a:spLocks/>
              </p:cNvSpPr>
              <p:nvPr/>
            </p:nvSpPr>
            <p:spPr bwMode="auto">
              <a:xfrm>
                <a:off x="1969" y="1153"/>
                <a:ext cx="32" cy="32"/>
              </a:xfrm>
              <a:custGeom>
                <a:avLst/>
                <a:gdLst>
                  <a:gd name="T0" fmla="*/ 32 w 32"/>
                  <a:gd name="T1" fmla="*/ 16 h 32"/>
                  <a:gd name="T2" fmla="*/ 32 w 32"/>
                  <a:gd name="T3" fmla="*/ 16 h 32"/>
                  <a:gd name="T4" fmla="*/ 30 w 32"/>
                  <a:gd name="T5" fmla="*/ 22 h 32"/>
                  <a:gd name="T6" fmla="*/ 26 w 32"/>
                  <a:gd name="T7" fmla="*/ 28 h 32"/>
                  <a:gd name="T8" fmla="*/ 22 w 32"/>
                  <a:gd name="T9" fmla="*/ 30 h 32"/>
                  <a:gd name="T10" fmla="*/ 16 w 32"/>
                  <a:gd name="T11" fmla="*/ 32 h 32"/>
                  <a:gd name="T12" fmla="*/ 16 w 32"/>
                  <a:gd name="T13" fmla="*/ 32 h 32"/>
                  <a:gd name="T14" fmla="*/ 10 w 32"/>
                  <a:gd name="T15" fmla="*/ 30 h 32"/>
                  <a:gd name="T16" fmla="*/ 4 w 32"/>
                  <a:gd name="T17" fmla="*/ 28 h 32"/>
                  <a:gd name="T18" fmla="*/ 0 w 32"/>
                  <a:gd name="T19" fmla="*/ 22 h 32"/>
                  <a:gd name="T20" fmla="*/ 0 w 32"/>
                  <a:gd name="T21" fmla="*/ 16 h 32"/>
                  <a:gd name="T22" fmla="*/ 0 w 32"/>
                  <a:gd name="T23" fmla="*/ 16 h 32"/>
                  <a:gd name="T24" fmla="*/ 0 w 32"/>
                  <a:gd name="T25" fmla="*/ 10 h 32"/>
                  <a:gd name="T26" fmla="*/ 4 w 32"/>
                  <a:gd name="T27" fmla="*/ 6 h 32"/>
                  <a:gd name="T28" fmla="*/ 10 w 32"/>
                  <a:gd name="T29" fmla="*/ 2 h 32"/>
                  <a:gd name="T30" fmla="*/ 16 w 32"/>
                  <a:gd name="T31" fmla="*/ 0 h 32"/>
                  <a:gd name="T32" fmla="*/ 16 w 32"/>
                  <a:gd name="T33" fmla="*/ 0 h 32"/>
                  <a:gd name="T34" fmla="*/ 22 w 32"/>
                  <a:gd name="T35" fmla="*/ 2 h 32"/>
                  <a:gd name="T36" fmla="*/ 26 w 32"/>
                  <a:gd name="T37" fmla="*/ 6 h 32"/>
                  <a:gd name="T38" fmla="*/ 30 w 32"/>
                  <a:gd name="T39" fmla="*/ 10 h 32"/>
                  <a:gd name="T40" fmla="*/ 32 w 32"/>
                  <a:gd name="T41" fmla="*/ 16 h 32"/>
                  <a:gd name="T42" fmla="*/ 32 w 32"/>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32"/>
                  <a:gd name="T68" fmla="*/ 32 w 32"/>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32">
                    <a:moveTo>
                      <a:pt x="32" y="16"/>
                    </a:moveTo>
                    <a:lnTo>
                      <a:pt x="32" y="16"/>
                    </a:lnTo>
                    <a:lnTo>
                      <a:pt x="30" y="22"/>
                    </a:lnTo>
                    <a:lnTo>
                      <a:pt x="26" y="28"/>
                    </a:lnTo>
                    <a:lnTo>
                      <a:pt x="22" y="30"/>
                    </a:lnTo>
                    <a:lnTo>
                      <a:pt x="16" y="32"/>
                    </a:lnTo>
                    <a:lnTo>
                      <a:pt x="10" y="30"/>
                    </a:lnTo>
                    <a:lnTo>
                      <a:pt x="4" y="28"/>
                    </a:lnTo>
                    <a:lnTo>
                      <a:pt x="0" y="22"/>
                    </a:lnTo>
                    <a:lnTo>
                      <a:pt x="0" y="16"/>
                    </a:lnTo>
                    <a:lnTo>
                      <a:pt x="0" y="10"/>
                    </a:lnTo>
                    <a:lnTo>
                      <a:pt x="4" y="6"/>
                    </a:lnTo>
                    <a:lnTo>
                      <a:pt x="10" y="2"/>
                    </a:lnTo>
                    <a:lnTo>
                      <a:pt x="16" y="0"/>
                    </a:lnTo>
                    <a:lnTo>
                      <a:pt x="22" y="2"/>
                    </a:lnTo>
                    <a:lnTo>
                      <a:pt x="26" y="6"/>
                    </a:lnTo>
                    <a:lnTo>
                      <a:pt x="30" y="10"/>
                    </a:lnTo>
                    <a:lnTo>
                      <a:pt x="32" y="16"/>
                    </a:lnTo>
                    <a:close/>
                  </a:path>
                </a:pathLst>
              </a:custGeom>
              <a:solidFill>
                <a:srgbClr val="BEC0C2"/>
              </a:solidFill>
              <a:ln w="9525">
                <a:noFill/>
                <a:round/>
                <a:headEnd/>
                <a:tailEnd/>
              </a:ln>
            </p:spPr>
            <p:txBody>
              <a:bodyPr/>
              <a:lstStyle/>
              <a:p>
                <a:endParaRPr lang="en-US" sz="1400"/>
              </a:p>
            </p:txBody>
          </p:sp>
          <p:sp>
            <p:nvSpPr>
              <p:cNvPr id="1629202" name="Freeform 34"/>
              <p:cNvSpPr>
                <a:spLocks/>
              </p:cNvSpPr>
              <p:nvPr/>
            </p:nvSpPr>
            <p:spPr bwMode="auto">
              <a:xfrm>
                <a:off x="1947" y="1187"/>
                <a:ext cx="74" cy="194"/>
              </a:xfrm>
              <a:custGeom>
                <a:avLst/>
                <a:gdLst>
                  <a:gd name="T0" fmla="*/ 74 w 74"/>
                  <a:gd name="T1" fmla="*/ 8 h 194"/>
                  <a:gd name="T2" fmla="*/ 62 w 74"/>
                  <a:gd name="T3" fmla="*/ 0 h 194"/>
                  <a:gd name="T4" fmla="*/ 12 w 74"/>
                  <a:gd name="T5" fmla="*/ 0 h 194"/>
                  <a:gd name="T6" fmla="*/ 2 w 74"/>
                  <a:gd name="T7" fmla="*/ 8 h 194"/>
                  <a:gd name="T8" fmla="*/ 0 w 74"/>
                  <a:gd name="T9" fmla="*/ 12 h 194"/>
                  <a:gd name="T10" fmla="*/ 0 w 74"/>
                  <a:gd name="T11" fmla="*/ 78 h 194"/>
                  <a:gd name="T12" fmla="*/ 4 w 74"/>
                  <a:gd name="T13" fmla="*/ 88 h 194"/>
                  <a:gd name="T14" fmla="*/ 6 w 74"/>
                  <a:gd name="T15" fmla="*/ 88 h 194"/>
                  <a:gd name="T16" fmla="*/ 12 w 74"/>
                  <a:gd name="T17" fmla="*/ 86 h 194"/>
                  <a:gd name="T18" fmla="*/ 12 w 74"/>
                  <a:gd name="T19" fmla="*/ 26 h 194"/>
                  <a:gd name="T20" fmla="*/ 12 w 74"/>
                  <a:gd name="T21" fmla="*/ 26 h 194"/>
                  <a:gd name="T22" fmla="*/ 14 w 74"/>
                  <a:gd name="T23" fmla="*/ 24 h 194"/>
                  <a:gd name="T24" fmla="*/ 16 w 74"/>
                  <a:gd name="T25" fmla="*/ 26 h 194"/>
                  <a:gd name="T26" fmla="*/ 16 w 74"/>
                  <a:gd name="T27" fmla="*/ 96 h 194"/>
                  <a:gd name="T28" fmla="*/ 16 w 74"/>
                  <a:gd name="T29" fmla="*/ 184 h 194"/>
                  <a:gd name="T30" fmla="*/ 18 w 74"/>
                  <a:gd name="T31" fmla="*/ 190 h 194"/>
                  <a:gd name="T32" fmla="*/ 24 w 74"/>
                  <a:gd name="T33" fmla="*/ 194 h 194"/>
                  <a:gd name="T34" fmla="*/ 28 w 74"/>
                  <a:gd name="T35" fmla="*/ 192 h 194"/>
                  <a:gd name="T36" fmla="*/ 32 w 74"/>
                  <a:gd name="T37" fmla="*/ 188 h 194"/>
                  <a:gd name="T38" fmla="*/ 32 w 74"/>
                  <a:gd name="T39" fmla="*/ 96 h 194"/>
                  <a:gd name="T40" fmla="*/ 42 w 74"/>
                  <a:gd name="T41" fmla="*/ 184 h 194"/>
                  <a:gd name="T42" fmla="*/ 42 w 74"/>
                  <a:gd name="T43" fmla="*/ 188 h 194"/>
                  <a:gd name="T44" fmla="*/ 48 w 74"/>
                  <a:gd name="T45" fmla="*/ 192 h 194"/>
                  <a:gd name="T46" fmla="*/ 50 w 74"/>
                  <a:gd name="T47" fmla="*/ 194 h 194"/>
                  <a:gd name="T48" fmla="*/ 56 w 74"/>
                  <a:gd name="T49" fmla="*/ 190 h 194"/>
                  <a:gd name="T50" fmla="*/ 60 w 74"/>
                  <a:gd name="T51" fmla="*/ 184 h 194"/>
                  <a:gd name="T52" fmla="*/ 60 w 74"/>
                  <a:gd name="T53" fmla="*/ 92 h 194"/>
                  <a:gd name="T54" fmla="*/ 60 w 74"/>
                  <a:gd name="T55" fmla="*/ 26 h 194"/>
                  <a:gd name="T56" fmla="*/ 62 w 74"/>
                  <a:gd name="T57" fmla="*/ 24 h 194"/>
                  <a:gd name="T58" fmla="*/ 62 w 74"/>
                  <a:gd name="T59" fmla="*/ 26 h 194"/>
                  <a:gd name="T60" fmla="*/ 62 w 74"/>
                  <a:gd name="T61" fmla="*/ 78 h 194"/>
                  <a:gd name="T62" fmla="*/ 64 w 74"/>
                  <a:gd name="T63" fmla="*/ 86 h 194"/>
                  <a:gd name="T64" fmla="*/ 68 w 74"/>
                  <a:gd name="T65" fmla="*/ 88 h 194"/>
                  <a:gd name="T66" fmla="*/ 72 w 74"/>
                  <a:gd name="T67" fmla="*/ 88 h 194"/>
                  <a:gd name="T68" fmla="*/ 74 w 74"/>
                  <a:gd name="T69" fmla="*/ 78 h 194"/>
                  <a:gd name="T70" fmla="*/ 74 w 74"/>
                  <a:gd name="T71" fmla="*/ 12 h 194"/>
                  <a:gd name="T72" fmla="*/ 74 w 74"/>
                  <a:gd name="T73" fmla="*/ 8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94"/>
                  <a:gd name="T113" fmla="*/ 74 w 74"/>
                  <a:gd name="T114" fmla="*/ 194 h 1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94">
                    <a:moveTo>
                      <a:pt x="74" y="8"/>
                    </a:moveTo>
                    <a:lnTo>
                      <a:pt x="74" y="8"/>
                    </a:lnTo>
                    <a:lnTo>
                      <a:pt x="68" y="2"/>
                    </a:lnTo>
                    <a:lnTo>
                      <a:pt x="62" y="0"/>
                    </a:lnTo>
                    <a:lnTo>
                      <a:pt x="12" y="0"/>
                    </a:lnTo>
                    <a:lnTo>
                      <a:pt x="6" y="2"/>
                    </a:lnTo>
                    <a:lnTo>
                      <a:pt x="2" y="8"/>
                    </a:lnTo>
                    <a:lnTo>
                      <a:pt x="0" y="12"/>
                    </a:lnTo>
                    <a:lnTo>
                      <a:pt x="0" y="78"/>
                    </a:lnTo>
                    <a:lnTo>
                      <a:pt x="2" y="86"/>
                    </a:lnTo>
                    <a:lnTo>
                      <a:pt x="4" y="88"/>
                    </a:lnTo>
                    <a:lnTo>
                      <a:pt x="6" y="88"/>
                    </a:lnTo>
                    <a:lnTo>
                      <a:pt x="10" y="88"/>
                    </a:lnTo>
                    <a:lnTo>
                      <a:pt x="12" y="86"/>
                    </a:lnTo>
                    <a:lnTo>
                      <a:pt x="12" y="78"/>
                    </a:lnTo>
                    <a:lnTo>
                      <a:pt x="12" y="26"/>
                    </a:lnTo>
                    <a:lnTo>
                      <a:pt x="14" y="24"/>
                    </a:lnTo>
                    <a:lnTo>
                      <a:pt x="16" y="26"/>
                    </a:lnTo>
                    <a:lnTo>
                      <a:pt x="16" y="92"/>
                    </a:lnTo>
                    <a:lnTo>
                      <a:pt x="16" y="96"/>
                    </a:lnTo>
                    <a:lnTo>
                      <a:pt x="16" y="184"/>
                    </a:lnTo>
                    <a:lnTo>
                      <a:pt x="16" y="188"/>
                    </a:lnTo>
                    <a:lnTo>
                      <a:pt x="18" y="190"/>
                    </a:lnTo>
                    <a:lnTo>
                      <a:pt x="20" y="192"/>
                    </a:lnTo>
                    <a:lnTo>
                      <a:pt x="24" y="194"/>
                    </a:lnTo>
                    <a:lnTo>
                      <a:pt x="28" y="192"/>
                    </a:lnTo>
                    <a:lnTo>
                      <a:pt x="30" y="190"/>
                    </a:lnTo>
                    <a:lnTo>
                      <a:pt x="32" y="188"/>
                    </a:lnTo>
                    <a:lnTo>
                      <a:pt x="32" y="184"/>
                    </a:lnTo>
                    <a:lnTo>
                      <a:pt x="32" y="96"/>
                    </a:lnTo>
                    <a:lnTo>
                      <a:pt x="42" y="96"/>
                    </a:lnTo>
                    <a:lnTo>
                      <a:pt x="42" y="184"/>
                    </a:lnTo>
                    <a:lnTo>
                      <a:pt x="42" y="188"/>
                    </a:lnTo>
                    <a:lnTo>
                      <a:pt x="44" y="190"/>
                    </a:lnTo>
                    <a:lnTo>
                      <a:pt x="48" y="192"/>
                    </a:lnTo>
                    <a:lnTo>
                      <a:pt x="50" y="194"/>
                    </a:lnTo>
                    <a:lnTo>
                      <a:pt x="54" y="192"/>
                    </a:lnTo>
                    <a:lnTo>
                      <a:pt x="56" y="190"/>
                    </a:lnTo>
                    <a:lnTo>
                      <a:pt x="58" y="188"/>
                    </a:lnTo>
                    <a:lnTo>
                      <a:pt x="60" y="184"/>
                    </a:lnTo>
                    <a:lnTo>
                      <a:pt x="60" y="96"/>
                    </a:lnTo>
                    <a:lnTo>
                      <a:pt x="60" y="92"/>
                    </a:lnTo>
                    <a:lnTo>
                      <a:pt x="60" y="26"/>
                    </a:lnTo>
                    <a:lnTo>
                      <a:pt x="62" y="24"/>
                    </a:lnTo>
                    <a:lnTo>
                      <a:pt x="62" y="26"/>
                    </a:lnTo>
                    <a:lnTo>
                      <a:pt x="62" y="78"/>
                    </a:lnTo>
                    <a:lnTo>
                      <a:pt x="64" y="86"/>
                    </a:lnTo>
                    <a:lnTo>
                      <a:pt x="66" y="88"/>
                    </a:lnTo>
                    <a:lnTo>
                      <a:pt x="68" y="88"/>
                    </a:lnTo>
                    <a:lnTo>
                      <a:pt x="72" y="88"/>
                    </a:lnTo>
                    <a:lnTo>
                      <a:pt x="74" y="86"/>
                    </a:lnTo>
                    <a:lnTo>
                      <a:pt x="74" y="78"/>
                    </a:lnTo>
                    <a:lnTo>
                      <a:pt x="74" y="12"/>
                    </a:lnTo>
                    <a:lnTo>
                      <a:pt x="74" y="8"/>
                    </a:lnTo>
                    <a:close/>
                  </a:path>
                </a:pathLst>
              </a:custGeom>
              <a:solidFill>
                <a:srgbClr val="BEC0C2"/>
              </a:solidFill>
              <a:ln w="9525">
                <a:noFill/>
                <a:round/>
                <a:headEnd/>
                <a:tailEnd/>
              </a:ln>
            </p:spPr>
            <p:txBody>
              <a:bodyPr/>
              <a:lstStyle/>
              <a:p>
                <a:endParaRPr lang="en-US" sz="1400"/>
              </a:p>
            </p:txBody>
          </p:sp>
        </p:grpSp>
        <p:grpSp>
          <p:nvGrpSpPr>
            <p:cNvPr id="1629203" name="Group 35"/>
            <p:cNvGrpSpPr>
              <a:grpSpLocks/>
            </p:cNvGrpSpPr>
            <p:nvPr/>
          </p:nvGrpSpPr>
          <p:grpSpPr bwMode="auto">
            <a:xfrm>
              <a:off x="947" y="2424"/>
              <a:ext cx="109" cy="323"/>
              <a:chOff x="1759" y="1293"/>
              <a:chExt cx="76" cy="226"/>
            </a:xfrm>
          </p:grpSpPr>
          <p:sp>
            <p:nvSpPr>
              <p:cNvPr id="1629204" name="Freeform 36"/>
              <p:cNvSpPr>
                <a:spLocks/>
              </p:cNvSpPr>
              <p:nvPr/>
            </p:nvSpPr>
            <p:spPr bwMode="auto">
              <a:xfrm>
                <a:off x="1781" y="1293"/>
                <a:ext cx="32" cy="32"/>
              </a:xfrm>
              <a:custGeom>
                <a:avLst/>
                <a:gdLst>
                  <a:gd name="T0" fmla="*/ 32 w 32"/>
                  <a:gd name="T1" fmla="*/ 16 h 32"/>
                  <a:gd name="T2" fmla="*/ 32 w 32"/>
                  <a:gd name="T3" fmla="*/ 16 h 32"/>
                  <a:gd name="T4" fmla="*/ 30 w 32"/>
                  <a:gd name="T5" fmla="*/ 22 h 32"/>
                  <a:gd name="T6" fmla="*/ 26 w 32"/>
                  <a:gd name="T7" fmla="*/ 26 h 32"/>
                  <a:gd name="T8" fmla="*/ 22 w 32"/>
                  <a:gd name="T9" fmla="*/ 30 h 32"/>
                  <a:gd name="T10" fmla="*/ 16 w 32"/>
                  <a:gd name="T11" fmla="*/ 32 h 32"/>
                  <a:gd name="T12" fmla="*/ 16 w 32"/>
                  <a:gd name="T13" fmla="*/ 32 h 32"/>
                  <a:gd name="T14" fmla="*/ 10 w 32"/>
                  <a:gd name="T15" fmla="*/ 30 h 32"/>
                  <a:gd name="T16" fmla="*/ 4 w 32"/>
                  <a:gd name="T17" fmla="*/ 26 h 32"/>
                  <a:gd name="T18" fmla="*/ 2 w 32"/>
                  <a:gd name="T19" fmla="*/ 22 h 32"/>
                  <a:gd name="T20" fmla="*/ 0 w 32"/>
                  <a:gd name="T21" fmla="*/ 16 h 32"/>
                  <a:gd name="T22" fmla="*/ 0 w 32"/>
                  <a:gd name="T23" fmla="*/ 16 h 32"/>
                  <a:gd name="T24" fmla="*/ 2 w 32"/>
                  <a:gd name="T25" fmla="*/ 10 h 32"/>
                  <a:gd name="T26" fmla="*/ 4 w 32"/>
                  <a:gd name="T27" fmla="*/ 4 h 32"/>
                  <a:gd name="T28" fmla="*/ 10 w 32"/>
                  <a:gd name="T29" fmla="*/ 2 h 32"/>
                  <a:gd name="T30" fmla="*/ 16 w 32"/>
                  <a:gd name="T31" fmla="*/ 0 h 32"/>
                  <a:gd name="T32" fmla="*/ 16 w 32"/>
                  <a:gd name="T33" fmla="*/ 0 h 32"/>
                  <a:gd name="T34" fmla="*/ 22 w 32"/>
                  <a:gd name="T35" fmla="*/ 2 h 32"/>
                  <a:gd name="T36" fmla="*/ 26 w 32"/>
                  <a:gd name="T37" fmla="*/ 4 h 32"/>
                  <a:gd name="T38" fmla="*/ 30 w 32"/>
                  <a:gd name="T39" fmla="*/ 10 h 32"/>
                  <a:gd name="T40" fmla="*/ 32 w 32"/>
                  <a:gd name="T41" fmla="*/ 16 h 32"/>
                  <a:gd name="T42" fmla="*/ 32 w 32"/>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32"/>
                  <a:gd name="T68" fmla="*/ 32 w 32"/>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32">
                    <a:moveTo>
                      <a:pt x="32" y="16"/>
                    </a:moveTo>
                    <a:lnTo>
                      <a:pt x="32" y="16"/>
                    </a:lnTo>
                    <a:lnTo>
                      <a:pt x="30" y="22"/>
                    </a:lnTo>
                    <a:lnTo>
                      <a:pt x="26" y="26"/>
                    </a:lnTo>
                    <a:lnTo>
                      <a:pt x="22" y="30"/>
                    </a:lnTo>
                    <a:lnTo>
                      <a:pt x="16" y="32"/>
                    </a:lnTo>
                    <a:lnTo>
                      <a:pt x="10" y="30"/>
                    </a:lnTo>
                    <a:lnTo>
                      <a:pt x="4" y="26"/>
                    </a:lnTo>
                    <a:lnTo>
                      <a:pt x="2" y="22"/>
                    </a:lnTo>
                    <a:lnTo>
                      <a:pt x="0" y="16"/>
                    </a:lnTo>
                    <a:lnTo>
                      <a:pt x="2" y="10"/>
                    </a:lnTo>
                    <a:lnTo>
                      <a:pt x="4" y="4"/>
                    </a:lnTo>
                    <a:lnTo>
                      <a:pt x="10" y="2"/>
                    </a:lnTo>
                    <a:lnTo>
                      <a:pt x="16" y="0"/>
                    </a:lnTo>
                    <a:lnTo>
                      <a:pt x="22" y="2"/>
                    </a:lnTo>
                    <a:lnTo>
                      <a:pt x="26" y="4"/>
                    </a:lnTo>
                    <a:lnTo>
                      <a:pt x="30" y="10"/>
                    </a:lnTo>
                    <a:lnTo>
                      <a:pt x="32" y="16"/>
                    </a:lnTo>
                    <a:close/>
                  </a:path>
                </a:pathLst>
              </a:custGeom>
              <a:solidFill>
                <a:srgbClr val="008FC5"/>
              </a:solidFill>
              <a:ln w="9525">
                <a:noFill/>
                <a:round/>
                <a:headEnd/>
                <a:tailEnd/>
              </a:ln>
            </p:spPr>
            <p:txBody>
              <a:bodyPr/>
              <a:lstStyle/>
              <a:p>
                <a:endParaRPr lang="en-US" sz="1400"/>
              </a:p>
            </p:txBody>
          </p:sp>
          <p:sp>
            <p:nvSpPr>
              <p:cNvPr id="1629205" name="Freeform 37"/>
              <p:cNvSpPr>
                <a:spLocks/>
              </p:cNvSpPr>
              <p:nvPr/>
            </p:nvSpPr>
            <p:spPr bwMode="auto">
              <a:xfrm>
                <a:off x="1759" y="1327"/>
                <a:ext cx="76" cy="192"/>
              </a:xfrm>
              <a:custGeom>
                <a:avLst/>
                <a:gdLst>
                  <a:gd name="T0" fmla="*/ 74 w 76"/>
                  <a:gd name="T1" fmla="*/ 6 h 192"/>
                  <a:gd name="T2" fmla="*/ 64 w 76"/>
                  <a:gd name="T3" fmla="*/ 0 h 192"/>
                  <a:gd name="T4" fmla="*/ 12 w 76"/>
                  <a:gd name="T5" fmla="*/ 0 h 192"/>
                  <a:gd name="T6" fmla="*/ 2 w 76"/>
                  <a:gd name="T7" fmla="*/ 6 h 192"/>
                  <a:gd name="T8" fmla="*/ 0 w 76"/>
                  <a:gd name="T9" fmla="*/ 12 h 192"/>
                  <a:gd name="T10" fmla="*/ 0 w 76"/>
                  <a:gd name="T11" fmla="*/ 78 h 192"/>
                  <a:gd name="T12" fmla="*/ 4 w 76"/>
                  <a:gd name="T13" fmla="*/ 86 h 192"/>
                  <a:gd name="T14" fmla="*/ 8 w 76"/>
                  <a:gd name="T15" fmla="*/ 88 h 192"/>
                  <a:gd name="T16" fmla="*/ 12 w 76"/>
                  <a:gd name="T17" fmla="*/ 84 h 192"/>
                  <a:gd name="T18" fmla="*/ 12 w 76"/>
                  <a:gd name="T19" fmla="*/ 26 h 192"/>
                  <a:gd name="T20" fmla="*/ 12 w 76"/>
                  <a:gd name="T21" fmla="*/ 26 h 192"/>
                  <a:gd name="T22" fmla="*/ 14 w 76"/>
                  <a:gd name="T23" fmla="*/ 24 h 192"/>
                  <a:gd name="T24" fmla="*/ 16 w 76"/>
                  <a:gd name="T25" fmla="*/ 26 h 192"/>
                  <a:gd name="T26" fmla="*/ 16 w 76"/>
                  <a:gd name="T27" fmla="*/ 94 h 192"/>
                  <a:gd name="T28" fmla="*/ 16 w 76"/>
                  <a:gd name="T29" fmla="*/ 182 h 192"/>
                  <a:gd name="T30" fmla="*/ 18 w 76"/>
                  <a:gd name="T31" fmla="*/ 190 h 192"/>
                  <a:gd name="T32" fmla="*/ 24 w 76"/>
                  <a:gd name="T33" fmla="*/ 192 h 192"/>
                  <a:gd name="T34" fmla="*/ 28 w 76"/>
                  <a:gd name="T35" fmla="*/ 192 h 192"/>
                  <a:gd name="T36" fmla="*/ 32 w 76"/>
                  <a:gd name="T37" fmla="*/ 186 h 192"/>
                  <a:gd name="T38" fmla="*/ 34 w 76"/>
                  <a:gd name="T39" fmla="*/ 94 h 192"/>
                  <a:gd name="T40" fmla="*/ 42 w 76"/>
                  <a:gd name="T41" fmla="*/ 182 h 192"/>
                  <a:gd name="T42" fmla="*/ 44 w 76"/>
                  <a:gd name="T43" fmla="*/ 186 h 192"/>
                  <a:gd name="T44" fmla="*/ 48 w 76"/>
                  <a:gd name="T45" fmla="*/ 192 h 192"/>
                  <a:gd name="T46" fmla="*/ 52 w 76"/>
                  <a:gd name="T47" fmla="*/ 192 h 192"/>
                  <a:gd name="T48" fmla="*/ 58 w 76"/>
                  <a:gd name="T49" fmla="*/ 190 h 192"/>
                  <a:gd name="T50" fmla="*/ 60 w 76"/>
                  <a:gd name="T51" fmla="*/ 182 h 192"/>
                  <a:gd name="T52" fmla="*/ 60 w 76"/>
                  <a:gd name="T53" fmla="*/ 92 h 192"/>
                  <a:gd name="T54" fmla="*/ 60 w 76"/>
                  <a:gd name="T55" fmla="*/ 26 h 192"/>
                  <a:gd name="T56" fmla="*/ 62 w 76"/>
                  <a:gd name="T57" fmla="*/ 24 h 192"/>
                  <a:gd name="T58" fmla="*/ 62 w 76"/>
                  <a:gd name="T59" fmla="*/ 26 h 192"/>
                  <a:gd name="T60" fmla="*/ 64 w 76"/>
                  <a:gd name="T61" fmla="*/ 78 h 192"/>
                  <a:gd name="T62" fmla="*/ 64 w 76"/>
                  <a:gd name="T63" fmla="*/ 84 h 192"/>
                  <a:gd name="T64" fmla="*/ 68 w 76"/>
                  <a:gd name="T65" fmla="*/ 88 h 192"/>
                  <a:gd name="T66" fmla="*/ 72 w 76"/>
                  <a:gd name="T67" fmla="*/ 86 h 192"/>
                  <a:gd name="T68" fmla="*/ 76 w 76"/>
                  <a:gd name="T69" fmla="*/ 78 h 192"/>
                  <a:gd name="T70" fmla="*/ 76 w 76"/>
                  <a:gd name="T71" fmla="*/ 12 h 192"/>
                  <a:gd name="T72" fmla="*/ 74 w 76"/>
                  <a:gd name="T73" fmla="*/ 6 h 1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
                  <a:gd name="T112" fmla="*/ 0 h 192"/>
                  <a:gd name="T113" fmla="*/ 76 w 76"/>
                  <a:gd name="T114" fmla="*/ 192 h 1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 h="192">
                    <a:moveTo>
                      <a:pt x="74" y="6"/>
                    </a:moveTo>
                    <a:lnTo>
                      <a:pt x="74" y="6"/>
                    </a:lnTo>
                    <a:lnTo>
                      <a:pt x="70" y="2"/>
                    </a:lnTo>
                    <a:lnTo>
                      <a:pt x="64" y="0"/>
                    </a:lnTo>
                    <a:lnTo>
                      <a:pt x="12" y="0"/>
                    </a:lnTo>
                    <a:lnTo>
                      <a:pt x="6" y="2"/>
                    </a:lnTo>
                    <a:lnTo>
                      <a:pt x="2" y="6"/>
                    </a:lnTo>
                    <a:lnTo>
                      <a:pt x="0" y="12"/>
                    </a:lnTo>
                    <a:lnTo>
                      <a:pt x="0" y="78"/>
                    </a:lnTo>
                    <a:lnTo>
                      <a:pt x="2" y="84"/>
                    </a:lnTo>
                    <a:lnTo>
                      <a:pt x="4" y="86"/>
                    </a:lnTo>
                    <a:lnTo>
                      <a:pt x="8" y="88"/>
                    </a:lnTo>
                    <a:lnTo>
                      <a:pt x="10" y="86"/>
                    </a:lnTo>
                    <a:lnTo>
                      <a:pt x="12" y="84"/>
                    </a:lnTo>
                    <a:lnTo>
                      <a:pt x="12" y="78"/>
                    </a:lnTo>
                    <a:lnTo>
                      <a:pt x="12" y="26"/>
                    </a:lnTo>
                    <a:lnTo>
                      <a:pt x="14" y="24"/>
                    </a:lnTo>
                    <a:lnTo>
                      <a:pt x="16" y="26"/>
                    </a:lnTo>
                    <a:lnTo>
                      <a:pt x="16" y="92"/>
                    </a:lnTo>
                    <a:lnTo>
                      <a:pt x="16" y="94"/>
                    </a:lnTo>
                    <a:lnTo>
                      <a:pt x="16" y="182"/>
                    </a:lnTo>
                    <a:lnTo>
                      <a:pt x="16" y="186"/>
                    </a:lnTo>
                    <a:lnTo>
                      <a:pt x="18" y="190"/>
                    </a:lnTo>
                    <a:lnTo>
                      <a:pt x="22" y="192"/>
                    </a:lnTo>
                    <a:lnTo>
                      <a:pt x="24" y="192"/>
                    </a:lnTo>
                    <a:lnTo>
                      <a:pt x="28" y="192"/>
                    </a:lnTo>
                    <a:lnTo>
                      <a:pt x="30" y="190"/>
                    </a:lnTo>
                    <a:lnTo>
                      <a:pt x="32" y="186"/>
                    </a:lnTo>
                    <a:lnTo>
                      <a:pt x="34" y="182"/>
                    </a:lnTo>
                    <a:lnTo>
                      <a:pt x="34" y="94"/>
                    </a:lnTo>
                    <a:lnTo>
                      <a:pt x="42" y="94"/>
                    </a:lnTo>
                    <a:lnTo>
                      <a:pt x="42" y="182"/>
                    </a:lnTo>
                    <a:lnTo>
                      <a:pt x="44" y="186"/>
                    </a:lnTo>
                    <a:lnTo>
                      <a:pt x="46" y="190"/>
                    </a:lnTo>
                    <a:lnTo>
                      <a:pt x="48" y="192"/>
                    </a:lnTo>
                    <a:lnTo>
                      <a:pt x="52" y="192"/>
                    </a:lnTo>
                    <a:lnTo>
                      <a:pt x="54" y="192"/>
                    </a:lnTo>
                    <a:lnTo>
                      <a:pt x="58" y="190"/>
                    </a:lnTo>
                    <a:lnTo>
                      <a:pt x="60" y="186"/>
                    </a:lnTo>
                    <a:lnTo>
                      <a:pt x="60" y="182"/>
                    </a:lnTo>
                    <a:lnTo>
                      <a:pt x="60" y="94"/>
                    </a:lnTo>
                    <a:lnTo>
                      <a:pt x="60" y="92"/>
                    </a:lnTo>
                    <a:lnTo>
                      <a:pt x="60" y="26"/>
                    </a:lnTo>
                    <a:lnTo>
                      <a:pt x="62" y="24"/>
                    </a:lnTo>
                    <a:lnTo>
                      <a:pt x="62" y="26"/>
                    </a:lnTo>
                    <a:lnTo>
                      <a:pt x="64" y="26"/>
                    </a:lnTo>
                    <a:lnTo>
                      <a:pt x="64" y="78"/>
                    </a:lnTo>
                    <a:lnTo>
                      <a:pt x="64" y="84"/>
                    </a:lnTo>
                    <a:lnTo>
                      <a:pt x="66" y="86"/>
                    </a:lnTo>
                    <a:lnTo>
                      <a:pt x="68" y="88"/>
                    </a:lnTo>
                    <a:lnTo>
                      <a:pt x="72" y="86"/>
                    </a:lnTo>
                    <a:lnTo>
                      <a:pt x="74" y="84"/>
                    </a:lnTo>
                    <a:lnTo>
                      <a:pt x="76" y="78"/>
                    </a:lnTo>
                    <a:lnTo>
                      <a:pt x="76" y="12"/>
                    </a:lnTo>
                    <a:lnTo>
                      <a:pt x="74" y="6"/>
                    </a:lnTo>
                    <a:close/>
                  </a:path>
                </a:pathLst>
              </a:custGeom>
              <a:solidFill>
                <a:srgbClr val="008FC5"/>
              </a:solidFill>
              <a:ln w="9525">
                <a:noFill/>
                <a:round/>
                <a:headEnd/>
                <a:tailEnd/>
              </a:ln>
            </p:spPr>
            <p:txBody>
              <a:bodyPr/>
              <a:lstStyle/>
              <a:p>
                <a:endParaRPr lang="en-US" sz="1400"/>
              </a:p>
            </p:txBody>
          </p:sp>
        </p:grpSp>
        <p:grpSp>
          <p:nvGrpSpPr>
            <p:cNvPr id="1629206" name="Group 38"/>
            <p:cNvGrpSpPr>
              <a:grpSpLocks/>
            </p:cNvGrpSpPr>
            <p:nvPr/>
          </p:nvGrpSpPr>
          <p:grpSpPr bwMode="auto">
            <a:xfrm>
              <a:off x="1127" y="2424"/>
              <a:ext cx="105" cy="323"/>
              <a:chOff x="1885" y="1293"/>
              <a:chExt cx="74" cy="226"/>
            </a:xfrm>
          </p:grpSpPr>
          <p:sp>
            <p:nvSpPr>
              <p:cNvPr id="1629207" name="Freeform 39"/>
              <p:cNvSpPr>
                <a:spLocks/>
              </p:cNvSpPr>
              <p:nvPr/>
            </p:nvSpPr>
            <p:spPr bwMode="auto">
              <a:xfrm>
                <a:off x="1907" y="1293"/>
                <a:ext cx="30" cy="32"/>
              </a:xfrm>
              <a:custGeom>
                <a:avLst/>
                <a:gdLst>
                  <a:gd name="T0" fmla="*/ 30 w 30"/>
                  <a:gd name="T1" fmla="*/ 16 h 32"/>
                  <a:gd name="T2" fmla="*/ 30 w 30"/>
                  <a:gd name="T3" fmla="*/ 16 h 32"/>
                  <a:gd name="T4" fmla="*/ 30 w 30"/>
                  <a:gd name="T5" fmla="*/ 22 h 32"/>
                  <a:gd name="T6" fmla="*/ 26 w 30"/>
                  <a:gd name="T7" fmla="*/ 26 h 32"/>
                  <a:gd name="T8" fmla="*/ 22 w 30"/>
                  <a:gd name="T9" fmla="*/ 30 h 32"/>
                  <a:gd name="T10" fmla="*/ 14 w 30"/>
                  <a:gd name="T11" fmla="*/ 32 h 32"/>
                  <a:gd name="T12" fmla="*/ 14 w 30"/>
                  <a:gd name="T13" fmla="*/ 32 h 32"/>
                  <a:gd name="T14" fmla="*/ 8 w 30"/>
                  <a:gd name="T15" fmla="*/ 30 h 32"/>
                  <a:gd name="T16" fmla="*/ 4 w 30"/>
                  <a:gd name="T17" fmla="*/ 26 h 32"/>
                  <a:gd name="T18" fmla="*/ 0 w 30"/>
                  <a:gd name="T19" fmla="*/ 22 h 32"/>
                  <a:gd name="T20" fmla="*/ 0 w 30"/>
                  <a:gd name="T21" fmla="*/ 16 h 32"/>
                  <a:gd name="T22" fmla="*/ 0 w 30"/>
                  <a:gd name="T23" fmla="*/ 16 h 32"/>
                  <a:gd name="T24" fmla="*/ 0 w 30"/>
                  <a:gd name="T25" fmla="*/ 10 h 32"/>
                  <a:gd name="T26" fmla="*/ 4 w 30"/>
                  <a:gd name="T27" fmla="*/ 4 h 32"/>
                  <a:gd name="T28" fmla="*/ 8 w 30"/>
                  <a:gd name="T29" fmla="*/ 2 h 32"/>
                  <a:gd name="T30" fmla="*/ 14 w 30"/>
                  <a:gd name="T31" fmla="*/ 0 h 32"/>
                  <a:gd name="T32" fmla="*/ 14 w 30"/>
                  <a:gd name="T33" fmla="*/ 0 h 32"/>
                  <a:gd name="T34" fmla="*/ 22 w 30"/>
                  <a:gd name="T35" fmla="*/ 2 h 32"/>
                  <a:gd name="T36" fmla="*/ 26 w 30"/>
                  <a:gd name="T37" fmla="*/ 4 h 32"/>
                  <a:gd name="T38" fmla="*/ 30 w 30"/>
                  <a:gd name="T39" fmla="*/ 10 h 32"/>
                  <a:gd name="T40" fmla="*/ 30 w 30"/>
                  <a:gd name="T41" fmla="*/ 16 h 32"/>
                  <a:gd name="T42" fmla="*/ 30 w 30"/>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
                  <a:gd name="T67" fmla="*/ 0 h 32"/>
                  <a:gd name="T68" fmla="*/ 30 w 30"/>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 h="32">
                    <a:moveTo>
                      <a:pt x="30" y="16"/>
                    </a:moveTo>
                    <a:lnTo>
                      <a:pt x="30" y="16"/>
                    </a:lnTo>
                    <a:lnTo>
                      <a:pt x="30" y="22"/>
                    </a:lnTo>
                    <a:lnTo>
                      <a:pt x="26" y="26"/>
                    </a:lnTo>
                    <a:lnTo>
                      <a:pt x="22" y="30"/>
                    </a:lnTo>
                    <a:lnTo>
                      <a:pt x="14" y="32"/>
                    </a:lnTo>
                    <a:lnTo>
                      <a:pt x="8" y="30"/>
                    </a:lnTo>
                    <a:lnTo>
                      <a:pt x="4" y="26"/>
                    </a:lnTo>
                    <a:lnTo>
                      <a:pt x="0" y="22"/>
                    </a:lnTo>
                    <a:lnTo>
                      <a:pt x="0" y="16"/>
                    </a:lnTo>
                    <a:lnTo>
                      <a:pt x="0" y="10"/>
                    </a:lnTo>
                    <a:lnTo>
                      <a:pt x="4" y="4"/>
                    </a:lnTo>
                    <a:lnTo>
                      <a:pt x="8" y="2"/>
                    </a:lnTo>
                    <a:lnTo>
                      <a:pt x="14" y="0"/>
                    </a:lnTo>
                    <a:lnTo>
                      <a:pt x="22" y="2"/>
                    </a:lnTo>
                    <a:lnTo>
                      <a:pt x="26" y="4"/>
                    </a:lnTo>
                    <a:lnTo>
                      <a:pt x="30" y="10"/>
                    </a:lnTo>
                    <a:lnTo>
                      <a:pt x="30" y="16"/>
                    </a:lnTo>
                    <a:close/>
                  </a:path>
                </a:pathLst>
              </a:custGeom>
              <a:solidFill>
                <a:schemeClr val="bg1"/>
              </a:solidFill>
              <a:ln w="9525">
                <a:noFill/>
                <a:round/>
                <a:headEnd/>
                <a:tailEnd/>
              </a:ln>
            </p:spPr>
            <p:txBody>
              <a:bodyPr/>
              <a:lstStyle/>
              <a:p>
                <a:endParaRPr lang="en-US" sz="1400"/>
              </a:p>
            </p:txBody>
          </p:sp>
          <p:sp>
            <p:nvSpPr>
              <p:cNvPr id="1629208" name="Freeform 40"/>
              <p:cNvSpPr>
                <a:spLocks/>
              </p:cNvSpPr>
              <p:nvPr/>
            </p:nvSpPr>
            <p:spPr bwMode="auto">
              <a:xfrm>
                <a:off x="1885" y="1327"/>
                <a:ext cx="74" cy="192"/>
              </a:xfrm>
              <a:custGeom>
                <a:avLst/>
                <a:gdLst>
                  <a:gd name="T0" fmla="*/ 72 w 74"/>
                  <a:gd name="T1" fmla="*/ 6 h 192"/>
                  <a:gd name="T2" fmla="*/ 62 w 74"/>
                  <a:gd name="T3" fmla="*/ 0 h 192"/>
                  <a:gd name="T4" fmla="*/ 12 w 74"/>
                  <a:gd name="T5" fmla="*/ 0 h 192"/>
                  <a:gd name="T6" fmla="*/ 2 w 74"/>
                  <a:gd name="T7" fmla="*/ 6 h 192"/>
                  <a:gd name="T8" fmla="*/ 0 w 74"/>
                  <a:gd name="T9" fmla="*/ 12 h 192"/>
                  <a:gd name="T10" fmla="*/ 0 w 74"/>
                  <a:gd name="T11" fmla="*/ 78 h 192"/>
                  <a:gd name="T12" fmla="*/ 4 w 74"/>
                  <a:gd name="T13" fmla="*/ 86 h 192"/>
                  <a:gd name="T14" fmla="*/ 6 w 74"/>
                  <a:gd name="T15" fmla="*/ 88 h 192"/>
                  <a:gd name="T16" fmla="*/ 10 w 74"/>
                  <a:gd name="T17" fmla="*/ 84 h 192"/>
                  <a:gd name="T18" fmla="*/ 12 w 74"/>
                  <a:gd name="T19" fmla="*/ 26 h 192"/>
                  <a:gd name="T20" fmla="*/ 12 w 74"/>
                  <a:gd name="T21" fmla="*/ 26 h 192"/>
                  <a:gd name="T22" fmla="*/ 14 w 74"/>
                  <a:gd name="T23" fmla="*/ 24 h 192"/>
                  <a:gd name="T24" fmla="*/ 14 w 74"/>
                  <a:gd name="T25" fmla="*/ 26 h 192"/>
                  <a:gd name="T26" fmla="*/ 14 w 74"/>
                  <a:gd name="T27" fmla="*/ 94 h 192"/>
                  <a:gd name="T28" fmla="*/ 14 w 74"/>
                  <a:gd name="T29" fmla="*/ 182 h 192"/>
                  <a:gd name="T30" fmla="*/ 18 w 74"/>
                  <a:gd name="T31" fmla="*/ 190 h 192"/>
                  <a:gd name="T32" fmla="*/ 24 w 74"/>
                  <a:gd name="T33" fmla="*/ 192 h 192"/>
                  <a:gd name="T34" fmla="*/ 28 w 74"/>
                  <a:gd name="T35" fmla="*/ 192 h 192"/>
                  <a:gd name="T36" fmla="*/ 32 w 74"/>
                  <a:gd name="T37" fmla="*/ 186 h 192"/>
                  <a:gd name="T38" fmla="*/ 32 w 74"/>
                  <a:gd name="T39" fmla="*/ 94 h 192"/>
                  <a:gd name="T40" fmla="*/ 42 w 74"/>
                  <a:gd name="T41" fmla="*/ 182 h 192"/>
                  <a:gd name="T42" fmla="*/ 42 w 74"/>
                  <a:gd name="T43" fmla="*/ 186 h 192"/>
                  <a:gd name="T44" fmla="*/ 46 w 74"/>
                  <a:gd name="T45" fmla="*/ 192 h 192"/>
                  <a:gd name="T46" fmla="*/ 50 w 74"/>
                  <a:gd name="T47" fmla="*/ 192 h 192"/>
                  <a:gd name="T48" fmla="*/ 56 w 74"/>
                  <a:gd name="T49" fmla="*/ 190 h 192"/>
                  <a:gd name="T50" fmla="*/ 60 w 74"/>
                  <a:gd name="T51" fmla="*/ 182 h 192"/>
                  <a:gd name="T52" fmla="*/ 60 w 74"/>
                  <a:gd name="T53" fmla="*/ 92 h 192"/>
                  <a:gd name="T54" fmla="*/ 60 w 74"/>
                  <a:gd name="T55" fmla="*/ 26 h 192"/>
                  <a:gd name="T56" fmla="*/ 60 w 74"/>
                  <a:gd name="T57" fmla="*/ 24 h 192"/>
                  <a:gd name="T58" fmla="*/ 62 w 74"/>
                  <a:gd name="T59" fmla="*/ 26 h 192"/>
                  <a:gd name="T60" fmla="*/ 62 w 74"/>
                  <a:gd name="T61" fmla="*/ 78 h 192"/>
                  <a:gd name="T62" fmla="*/ 64 w 74"/>
                  <a:gd name="T63" fmla="*/ 84 h 192"/>
                  <a:gd name="T64" fmla="*/ 68 w 74"/>
                  <a:gd name="T65" fmla="*/ 88 h 192"/>
                  <a:gd name="T66" fmla="*/ 70 w 74"/>
                  <a:gd name="T67" fmla="*/ 86 h 192"/>
                  <a:gd name="T68" fmla="*/ 74 w 74"/>
                  <a:gd name="T69" fmla="*/ 78 h 192"/>
                  <a:gd name="T70" fmla="*/ 74 w 74"/>
                  <a:gd name="T71" fmla="*/ 12 h 192"/>
                  <a:gd name="T72" fmla="*/ 72 w 74"/>
                  <a:gd name="T73" fmla="*/ 6 h 1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92"/>
                  <a:gd name="T113" fmla="*/ 74 w 74"/>
                  <a:gd name="T114" fmla="*/ 192 h 1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92">
                    <a:moveTo>
                      <a:pt x="72" y="6"/>
                    </a:moveTo>
                    <a:lnTo>
                      <a:pt x="72" y="6"/>
                    </a:lnTo>
                    <a:lnTo>
                      <a:pt x="68" y="2"/>
                    </a:lnTo>
                    <a:lnTo>
                      <a:pt x="62" y="0"/>
                    </a:lnTo>
                    <a:lnTo>
                      <a:pt x="12" y="0"/>
                    </a:lnTo>
                    <a:lnTo>
                      <a:pt x="6" y="2"/>
                    </a:lnTo>
                    <a:lnTo>
                      <a:pt x="2" y="6"/>
                    </a:lnTo>
                    <a:lnTo>
                      <a:pt x="0" y="12"/>
                    </a:lnTo>
                    <a:lnTo>
                      <a:pt x="0" y="78"/>
                    </a:lnTo>
                    <a:lnTo>
                      <a:pt x="2" y="84"/>
                    </a:lnTo>
                    <a:lnTo>
                      <a:pt x="4" y="86"/>
                    </a:lnTo>
                    <a:lnTo>
                      <a:pt x="6" y="88"/>
                    </a:lnTo>
                    <a:lnTo>
                      <a:pt x="10" y="86"/>
                    </a:lnTo>
                    <a:lnTo>
                      <a:pt x="10" y="84"/>
                    </a:lnTo>
                    <a:lnTo>
                      <a:pt x="12" y="78"/>
                    </a:lnTo>
                    <a:lnTo>
                      <a:pt x="12" y="26"/>
                    </a:lnTo>
                    <a:lnTo>
                      <a:pt x="14" y="24"/>
                    </a:lnTo>
                    <a:lnTo>
                      <a:pt x="14" y="26"/>
                    </a:lnTo>
                    <a:lnTo>
                      <a:pt x="14" y="92"/>
                    </a:lnTo>
                    <a:lnTo>
                      <a:pt x="14" y="94"/>
                    </a:lnTo>
                    <a:lnTo>
                      <a:pt x="14" y="182"/>
                    </a:lnTo>
                    <a:lnTo>
                      <a:pt x="16" y="186"/>
                    </a:lnTo>
                    <a:lnTo>
                      <a:pt x="18" y="190"/>
                    </a:lnTo>
                    <a:lnTo>
                      <a:pt x="20" y="192"/>
                    </a:lnTo>
                    <a:lnTo>
                      <a:pt x="24" y="192"/>
                    </a:lnTo>
                    <a:lnTo>
                      <a:pt x="28" y="192"/>
                    </a:lnTo>
                    <a:lnTo>
                      <a:pt x="30" y="190"/>
                    </a:lnTo>
                    <a:lnTo>
                      <a:pt x="32" y="186"/>
                    </a:lnTo>
                    <a:lnTo>
                      <a:pt x="32" y="182"/>
                    </a:lnTo>
                    <a:lnTo>
                      <a:pt x="32" y="94"/>
                    </a:lnTo>
                    <a:lnTo>
                      <a:pt x="42" y="94"/>
                    </a:lnTo>
                    <a:lnTo>
                      <a:pt x="42" y="182"/>
                    </a:lnTo>
                    <a:lnTo>
                      <a:pt x="42" y="186"/>
                    </a:lnTo>
                    <a:lnTo>
                      <a:pt x="44" y="190"/>
                    </a:lnTo>
                    <a:lnTo>
                      <a:pt x="46" y="192"/>
                    </a:lnTo>
                    <a:lnTo>
                      <a:pt x="50" y="192"/>
                    </a:lnTo>
                    <a:lnTo>
                      <a:pt x="54" y="192"/>
                    </a:lnTo>
                    <a:lnTo>
                      <a:pt x="56" y="190"/>
                    </a:lnTo>
                    <a:lnTo>
                      <a:pt x="58" y="186"/>
                    </a:lnTo>
                    <a:lnTo>
                      <a:pt x="60" y="182"/>
                    </a:lnTo>
                    <a:lnTo>
                      <a:pt x="60" y="94"/>
                    </a:lnTo>
                    <a:lnTo>
                      <a:pt x="60" y="92"/>
                    </a:lnTo>
                    <a:lnTo>
                      <a:pt x="60" y="26"/>
                    </a:lnTo>
                    <a:lnTo>
                      <a:pt x="60" y="24"/>
                    </a:lnTo>
                    <a:lnTo>
                      <a:pt x="62" y="26"/>
                    </a:lnTo>
                    <a:lnTo>
                      <a:pt x="62" y="78"/>
                    </a:lnTo>
                    <a:lnTo>
                      <a:pt x="64" y="84"/>
                    </a:lnTo>
                    <a:lnTo>
                      <a:pt x="64" y="86"/>
                    </a:lnTo>
                    <a:lnTo>
                      <a:pt x="68" y="88"/>
                    </a:lnTo>
                    <a:lnTo>
                      <a:pt x="70" y="86"/>
                    </a:lnTo>
                    <a:lnTo>
                      <a:pt x="72" y="84"/>
                    </a:lnTo>
                    <a:lnTo>
                      <a:pt x="74" y="78"/>
                    </a:lnTo>
                    <a:lnTo>
                      <a:pt x="74" y="12"/>
                    </a:lnTo>
                    <a:lnTo>
                      <a:pt x="72" y="6"/>
                    </a:lnTo>
                    <a:close/>
                  </a:path>
                </a:pathLst>
              </a:custGeom>
              <a:solidFill>
                <a:schemeClr val="bg1"/>
              </a:solidFill>
              <a:ln w="9525">
                <a:noFill/>
                <a:round/>
                <a:headEnd/>
                <a:tailEnd/>
              </a:ln>
            </p:spPr>
            <p:txBody>
              <a:bodyPr/>
              <a:lstStyle/>
              <a:p>
                <a:endParaRPr lang="en-US" sz="1400"/>
              </a:p>
            </p:txBody>
          </p:sp>
        </p:grpSp>
        <p:sp>
          <p:nvSpPr>
            <p:cNvPr id="1629209" name="Rectangle 24"/>
            <p:cNvSpPr>
              <a:spLocks noChangeArrowheads="1"/>
            </p:cNvSpPr>
            <p:nvPr/>
          </p:nvSpPr>
          <p:spPr bwMode="auto">
            <a:xfrm>
              <a:off x="297" y="1012"/>
              <a:ext cx="1612" cy="202"/>
            </a:xfrm>
            <a:prstGeom prst="rect">
              <a:avLst/>
            </a:prstGeom>
            <a:solidFill>
              <a:srgbClr val="003366">
                <a:alpha val="98822"/>
              </a:srgbClr>
            </a:solidFill>
            <a:ln w="19050" algn="ctr">
              <a:noFill/>
              <a:miter lim="800000"/>
              <a:headEnd/>
              <a:tailEnd/>
            </a:ln>
          </p:spPr>
          <p:txBody>
            <a:bodyPr anchor="ctr"/>
            <a:lstStyle/>
            <a:p>
              <a:pPr algn="ctr"/>
              <a:r>
                <a:rPr lang="en-US">
                  <a:solidFill>
                    <a:schemeClr val="bg1"/>
                  </a:solidFill>
                </a:rPr>
                <a:t>Operate current</a:t>
              </a:r>
            </a:p>
          </p:txBody>
        </p:sp>
      </p:grpSp>
      <p:grpSp>
        <p:nvGrpSpPr>
          <p:cNvPr id="1629210" name="Group 26"/>
          <p:cNvGrpSpPr>
            <a:grpSpLocks/>
          </p:cNvGrpSpPr>
          <p:nvPr/>
        </p:nvGrpSpPr>
        <p:grpSpPr bwMode="auto">
          <a:xfrm>
            <a:off x="6305550" y="2025650"/>
            <a:ext cx="2559050" cy="2787650"/>
            <a:chOff x="3972" y="1276"/>
            <a:chExt cx="1612" cy="1756"/>
          </a:xfrm>
        </p:grpSpPr>
        <p:sp>
          <p:nvSpPr>
            <p:cNvPr id="1629211" name="Rectangle 6"/>
            <p:cNvSpPr>
              <a:spLocks noChangeArrowheads="1"/>
            </p:cNvSpPr>
            <p:nvPr/>
          </p:nvSpPr>
          <p:spPr bwMode="auto">
            <a:xfrm>
              <a:off x="3972" y="1276"/>
              <a:ext cx="1612" cy="1756"/>
            </a:xfrm>
            <a:prstGeom prst="rect">
              <a:avLst/>
            </a:prstGeom>
            <a:solidFill>
              <a:schemeClr val="hlink"/>
            </a:solidFill>
            <a:ln w="15875">
              <a:solidFill>
                <a:schemeClr val="hlink"/>
              </a:solidFill>
              <a:miter lim="800000"/>
              <a:headEnd/>
              <a:tailEnd/>
            </a:ln>
          </p:spPr>
          <p:txBody>
            <a:bodyPr wrap="none" anchor="ctr"/>
            <a:lstStyle/>
            <a:p>
              <a:endParaRPr lang="en-US" sz="1400"/>
            </a:p>
          </p:txBody>
        </p:sp>
        <p:sp>
          <p:nvSpPr>
            <p:cNvPr id="1629212" name="Text Box 9"/>
            <p:cNvSpPr txBox="1">
              <a:spLocks noChangeArrowheads="1"/>
            </p:cNvSpPr>
            <p:nvPr/>
          </p:nvSpPr>
          <p:spPr bwMode="auto">
            <a:xfrm>
              <a:off x="4104" y="1944"/>
              <a:ext cx="1335" cy="633"/>
            </a:xfrm>
            <a:prstGeom prst="rect">
              <a:avLst/>
            </a:prstGeom>
            <a:noFill/>
            <a:ln w="9525">
              <a:noFill/>
              <a:miter lim="800000"/>
              <a:headEnd/>
              <a:tailEnd/>
            </a:ln>
          </p:spPr>
          <p:txBody>
            <a:bodyPr>
              <a:spAutoFit/>
            </a:bodyPr>
            <a:lstStyle/>
            <a:p>
              <a:pPr>
                <a:spcBef>
                  <a:spcPct val="0"/>
                </a:spcBef>
              </a:pPr>
              <a:r>
                <a:rPr lang="en-US" sz="1800">
                  <a:solidFill>
                    <a:schemeClr val="bg1"/>
                  </a:solidFill>
                  <a:latin typeface="Futura Hv" pitchFamily="34" charset="0"/>
                </a:rPr>
                <a:t>Desired state</a:t>
              </a:r>
              <a:endParaRPr lang="en-US" sz="1800">
                <a:solidFill>
                  <a:schemeClr val="bg1"/>
                </a:solidFill>
                <a:latin typeface="Futura Hv" pitchFamily="34" charset="0"/>
                <a:cs typeface="Arial" charset="0"/>
              </a:endParaRPr>
            </a:p>
            <a:p>
              <a:pPr>
                <a:spcBef>
                  <a:spcPct val="0"/>
                </a:spcBef>
              </a:pPr>
              <a:r>
                <a:rPr lang="en-US" sz="1400">
                  <a:solidFill>
                    <a:schemeClr val="bg1"/>
                  </a:solidFill>
                  <a:cs typeface="Arial" charset="0"/>
                </a:rPr>
                <a:t>Architect -- meet </a:t>
              </a:r>
              <a:r>
                <a:rPr lang="en-US" sz="1400">
                  <a:solidFill>
                    <a:schemeClr val="bg1"/>
                  </a:solidFill>
                  <a:latin typeface="Futura Hv" pitchFamily="34" charset="0"/>
                  <a:cs typeface="Arial" charset="0"/>
                </a:rPr>
                <a:t>your</a:t>
              </a:r>
              <a:r>
                <a:rPr lang="en-US" sz="1400">
                  <a:solidFill>
                    <a:schemeClr val="bg1"/>
                  </a:solidFill>
                  <a:cs typeface="Arial" charset="0"/>
                </a:rPr>
                <a:t> objectives</a:t>
              </a:r>
            </a:p>
            <a:p>
              <a:pPr>
                <a:spcBef>
                  <a:spcPct val="0"/>
                </a:spcBef>
              </a:pPr>
              <a:r>
                <a:rPr lang="en-US" sz="1400">
                  <a:solidFill>
                    <a:schemeClr val="bg1"/>
                  </a:solidFill>
                  <a:cs typeface="Arial" charset="0"/>
                </a:rPr>
                <a:t>Validate results</a:t>
              </a:r>
            </a:p>
          </p:txBody>
        </p:sp>
        <p:sp>
          <p:nvSpPr>
            <p:cNvPr id="1629213" name="Text Box 21"/>
            <p:cNvSpPr txBox="1">
              <a:spLocks noChangeArrowheads="1"/>
            </p:cNvSpPr>
            <p:nvPr/>
          </p:nvSpPr>
          <p:spPr bwMode="auto">
            <a:xfrm>
              <a:off x="4070" y="2783"/>
              <a:ext cx="1399" cy="192"/>
            </a:xfrm>
            <a:prstGeom prst="rect">
              <a:avLst/>
            </a:prstGeom>
            <a:noFill/>
            <a:ln w="9525">
              <a:noFill/>
              <a:miter lim="800000"/>
              <a:headEnd/>
              <a:tailEnd/>
            </a:ln>
          </p:spPr>
          <p:txBody>
            <a:bodyPr wrap="none">
              <a:spAutoFit/>
            </a:bodyPr>
            <a:lstStyle/>
            <a:p>
              <a:pPr>
                <a:spcBef>
                  <a:spcPct val="0"/>
                </a:spcBef>
              </a:pPr>
              <a:r>
                <a:rPr lang="en-US" sz="1400">
                  <a:solidFill>
                    <a:schemeClr val="bg1"/>
                  </a:solidFill>
                  <a:cs typeface="Arial" charset="0"/>
                </a:rPr>
                <a:t>People-Process-Technology</a:t>
              </a:r>
            </a:p>
          </p:txBody>
        </p:sp>
        <p:sp>
          <p:nvSpPr>
            <p:cNvPr id="1629214" name="Oval 41"/>
            <p:cNvSpPr>
              <a:spLocks noChangeArrowheads="1"/>
            </p:cNvSpPr>
            <p:nvPr/>
          </p:nvSpPr>
          <p:spPr bwMode="auto">
            <a:xfrm>
              <a:off x="4625" y="1346"/>
              <a:ext cx="510" cy="506"/>
            </a:xfrm>
            <a:prstGeom prst="ellipse">
              <a:avLst/>
            </a:prstGeom>
            <a:noFill/>
            <a:ln w="12700">
              <a:solidFill>
                <a:schemeClr val="tx1"/>
              </a:solidFill>
              <a:round/>
              <a:headEnd/>
              <a:tailEnd/>
            </a:ln>
          </p:spPr>
          <p:txBody>
            <a:bodyPr wrap="none" anchor="ctr"/>
            <a:lstStyle/>
            <a:p>
              <a:endParaRPr lang="en-US" sz="1400"/>
            </a:p>
          </p:txBody>
        </p:sp>
        <p:grpSp>
          <p:nvGrpSpPr>
            <p:cNvPr id="1629215" name="Group 42"/>
            <p:cNvGrpSpPr>
              <a:grpSpLocks/>
            </p:cNvGrpSpPr>
            <p:nvPr/>
          </p:nvGrpSpPr>
          <p:grpSpPr bwMode="auto">
            <a:xfrm>
              <a:off x="4654" y="1367"/>
              <a:ext cx="107" cy="325"/>
              <a:chOff x="1697" y="1153"/>
              <a:chExt cx="76" cy="228"/>
            </a:xfrm>
          </p:grpSpPr>
          <p:sp>
            <p:nvSpPr>
              <p:cNvPr id="1629216" name="Freeform 43"/>
              <p:cNvSpPr>
                <a:spLocks/>
              </p:cNvSpPr>
              <p:nvPr/>
            </p:nvSpPr>
            <p:spPr bwMode="auto">
              <a:xfrm>
                <a:off x="1719" y="1153"/>
                <a:ext cx="32" cy="32"/>
              </a:xfrm>
              <a:custGeom>
                <a:avLst/>
                <a:gdLst>
                  <a:gd name="T0" fmla="*/ 32 w 32"/>
                  <a:gd name="T1" fmla="*/ 16 h 32"/>
                  <a:gd name="T2" fmla="*/ 32 w 32"/>
                  <a:gd name="T3" fmla="*/ 16 h 32"/>
                  <a:gd name="T4" fmla="*/ 30 w 32"/>
                  <a:gd name="T5" fmla="*/ 22 h 32"/>
                  <a:gd name="T6" fmla="*/ 28 w 32"/>
                  <a:gd name="T7" fmla="*/ 28 h 32"/>
                  <a:gd name="T8" fmla="*/ 22 w 32"/>
                  <a:gd name="T9" fmla="*/ 30 h 32"/>
                  <a:gd name="T10" fmla="*/ 16 w 32"/>
                  <a:gd name="T11" fmla="*/ 32 h 32"/>
                  <a:gd name="T12" fmla="*/ 16 w 32"/>
                  <a:gd name="T13" fmla="*/ 32 h 32"/>
                  <a:gd name="T14" fmla="*/ 10 w 32"/>
                  <a:gd name="T15" fmla="*/ 30 h 32"/>
                  <a:gd name="T16" fmla="*/ 6 w 32"/>
                  <a:gd name="T17" fmla="*/ 28 h 32"/>
                  <a:gd name="T18" fmla="*/ 2 w 32"/>
                  <a:gd name="T19" fmla="*/ 22 h 32"/>
                  <a:gd name="T20" fmla="*/ 0 w 32"/>
                  <a:gd name="T21" fmla="*/ 16 h 32"/>
                  <a:gd name="T22" fmla="*/ 0 w 32"/>
                  <a:gd name="T23" fmla="*/ 16 h 32"/>
                  <a:gd name="T24" fmla="*/ 2 w 32"/>
                  <a:gd name="T25" fmla="*/ 10 h 32"/>
                  <a:gd name="T26" fmla="*/ 6 w 32"/>
                  <a:gd name="T27" fmla="*/ 6 h 32"/>
                  <a:gd name="T28" fmla="*/ 10 w 32"/>
                  <a:gd name="T29" fmla="*/ 2 h 32"/>
                  <a:gd name="T30" fmla="*/ 16 w 32"/>
                  <a:gd name="T31" fmla="*/ 0 h 32"/>
                  <a:gd name="T32" fmla="*/ 16 w 32"/>
                  <a:gd name="T33" fmla="*/ 0 h 32"/>
                  <a:gd name="T34" fmla="*/ 22 w 32"/>
                  <a:gd name="T35" fmla="*/ 2 h 32"/>
                  <a:gd name="T36" fmla="*/ 28 w 32"/>
                  <a:gd name="T37" fmla="*/ 6 h 32"/>
                  <a:gd name="T38" fmla="*/ 30 w 32"/>
                  <a:gd name="T39" fmla="*/ 10 h 32"/>
                  <a:gd name="T40" fmla="*/ 32 w 32"/>
                  <a:gd name="T41" fmla="*/ 16 h 32"/>
                  <a:gd name="T42" fmla="*/ 32 w 32"/>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32"/>
                  <a:gd name="T68" fmla="*/ 32 w 32"/>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32">
                    <a:moveTo>
                      <a:pt x="32" y="16"/>
                    </a:moveTo>
                    <a:lnTo>
                      <a:pt x="32" y="16"/>
                    </a:lnTo>
                    <a:lnTo>
                      <a:pt x="30" y="22"/>
                    </a:lnTo>
                    <a:lnTo>
                      <a:pt x="28" y="28"/>
                    </a:lnTo>
                    <a:lnTo>
                      <a:pt x="22" y="30"/>
                    </a:lnTo>
                    <a:lnTo>
                      <a:pt x="16" y="32"/>
                    </a:lnTo>
                    <a:lnTo>
                      <a:pt x="10" y="30"/>
                    </a:lnTo>
                    <a:lnTo>
                      <a:pt x="6" y="28"/>
                    </a:lnTo>
                    <a:lnTo>
                      <a:pt x="2" y="22"/>
                    </a:lnTo>
                    <a:lnTo>
                      <a:pt x="0" y="16"/>
                    </a:lnTo>
                    <a:lnTo>
                      <a:pt x="2" y="10"/>
                    </a:lnTo>
                    <a:lnTo>
                      <a:pt x="6" y="6"/>
                    </a:lnTo>
                    <a:lnTo>
                      <a:pt x="10" y="2"/>
                    </a:lnTo>
                    <a:lnTo>
                      <a:pt x="16" y="0"/>
                    </a:lnTo>
                    <a:lnTo>
                      <a:pt x="22" y="2"/>
                    </a:lnTo>
                    <a:lnTo>
                      <a:pt x="28" y="6"/>
                    </a:lnTo>
                    <a:lnTo>
                      <a:pt x="30" y="10"/>
                    </a:lnTo>
                    <a:lnTo>
                      <a:pt x="32" y="16"/>
                    </a:lnTo>
                    <a:close/>
                  </a:path>
                </a:pathLst>
              </a:custGeom>
              <a:solidFill>
                <a:srgbClr val="010101"/>
              </a:solidFill>
              <a:ln w="9525">
                <a:noFill/>
                <a:round/>
                <a:headEnd/>
                <a:tailEnd/>
              </a:ln>
            </p:spPr>
            <p:txBody>
              <a:bodyPr/>
              <a:lstStyle/>
              <a:p>
                <a:endParaRPr lang="en-US" sz="1400"/>
              </a:p>
            </p:txBody>
          </p:sp>
          <p:sp>
            <p:nvSpPr>
              <p:cNvPr id="1629217" name="Freeform 44"/>
              <p:cNvSpPr>
                <a:spLocks/>
              </p:cNvSpPr>
              <p:nvPr/>
            </p:nvSpPr>
            <p:spPr bwMode="auto">
              <a:xfrm>
                <a:off x="1697" y="1187"/>
                <a:ext cx="76" cy="194"/>
              </a:xfrm>
              <a:custGeom>
                <a:avLst/>
                <a:gdLst>
                  <a:gd name="T0" fmla="*/ 74 w 76"/>
                  <a:gd name="T1" fmla="*/ 8 h 194"/>
                  <a:gd name="T2" fmla="*/ 64 w 76"/>
                  <a:gd name="T3" fmla="*/ 0 h 194"/>
                  <a:gd name="T4" fmla="*/ 14 w 76"/>
                  <a:gd name="T5" fmla="*/ 0 h 194"/>
                  <a:gd name="T6" fmla="*/ 2 w 76"/>
                  <a:gd name="T7" fmla="*/ 8 h 194"/>
                  <a:gd name="T8" fmla="*/ 0 w 76"/>
                  <a:gd name="T9" fmla="*/ 12 h 194"/>
                  <a:gd name="T10" fmla="*/ 0 w 76"/>
                  <a:gd name="T11" fmla="*/ 78 h 194"/>
                  <a:gd name="T12" fmla="*/ 4 w 76"/>
                  <a:gd name="T13" fmla="*/ 88 h 194"/>
                  <a:gd name="T14" fmla="*/ 8 w 76"/>
                  <a:gd name="T15" fmla="*/ 88 h 194"/>
                  <a:gd name="T16" fmla="*/ 12 w 76"/>
                  <a:gd name="T17" fmla="*/ 86 h 194"/>
                  <a:gd name="T18" fmla="*/ 12 w 76"/>
                  <a:gd name="T19" fmla="*/ 26 h 194"/>
                  <a:gd name="T20" fmla="*/ 14 w 76"/>
                  <a:gd name="T21" fmla="*/ 26 h 194"/>
                  <a:gd name="T22" fmla="*/ 14 w 76"/>
                  <a:gd name="T23" fmla="*/ 24 h 194"/>
                  <a:gd name="T24" fmla="*/ 16 w 76"/>
                  <a:gd name="T25" fmla="*/ 26 h 194"/>
                  <a:gd name="T26" fmla="*/ 16 w 76"/>
                  <a:gd name="T27" fmla="*/ 96 h 194"/>
                  <a:gd name="T28" fmla="*/ 16 w 76"/>
                  <a:gd name="T29" fmla="*/ 184 h 194"/>
                  <a:gd name="T30" fmla="*/ 18 w 76"/>
                  <a:gd name="T31" fmla="*/ 190 h 194"/>
                  <a:gd name="T32" fmla="*/ 24 w 76"/>
                  <a:gd name="T33" fmla="*/ 194 h 194"/>
                  <a:gd name="T34" fmla="*/ 28 w 76"/>
                  <a:gd name="T35" fmla="*/ 192 h 194"/>
                  <a:gd name="T36" fmla="*/ 32 w 76"/>
                  <a:gd name="T37" fmla="*/ 188 h 194"/>
                  <a:gd name="T38" fmla="*/ 34 w 76"/>
                  <a:gd name="T39" fmla="*/ 96 h 194"/>
                  <a:gd name="T40" fmla="*/ 42 w 76"/>
                  <a:gd name="T41" fmla="*/ 184 h 194"/>
                  <a:gd name="T42" fmla="*/ 44 w 76"/>
                  <a:gd name="T43" fmla="*/ 188 h 194"/>
                  <a:gd name="T44" fmla="*/ 48 w 76"/>
                  <a:gd name="T45" fmla="*/ 192 h 194"/>
                  <a:gd name="T46" fmla="*/ 52 w 76"/>
                  <a:gd name="T47" fmla="*/ 194 h 194"/>
                  <a:gd name="T48" fmla="*/ 58 w 76"/>
                  <a:gd name="T49" fmla="*/ 190 h 194"/>
                  <a:gd name="T50" fmla="*/ 60 w 76"/>
                  <a:gd name="T51" fmla="*/ 184 h 194"/>
                  <a:gd name="T52" fmla="*/ 60 w 76"/>
                  <a:gd name="T53" fmla="*/ 92 h 194"/>
                  <a:gd name="T54" fmla="*/ 60 w 76"/>
                  <a:gd name="T55" fmla="*/ 26 h 194"/>
                  <a:gd name="T56" fmla="*/ 62 w 76"/>
                  <a:gd name="T57" fmla="*/ 24 h 194"/>
                  <a:gd name="T58" fmla="*/ 64 w 76"/>
                  <a:gd name="T59" fmla="*/ 26 h 194"/>
                  <a:gd name="T60" fmla="*/ 64 w 76"/>
                  <a:gd name="T61" fmla="*/ 78 h 194"/>
                  <a:gd name="T62" fmla="*/ 64 w 76"/>
                  <a:gd name="T63" fmla="*/ 86 h 194"/>
                  <a:gd name="T64" fmla="*/ 68 w 76"/>
                  <a:gd name="T65" fmla="*/ 88 h 194"/>
                  <a:gd name="T66" fmla="*/ 72 w 76"/>
                  <a:gd name="T67" fmla="*/ 88 h 194"/>
                  <a:gd name="T68" fmla="*/ 76 w 76"/>
                  <a:gd name="T69" fmla="*/ 78 h 194"/>
                  <a:gd name="T70" fmla="*/ 76 w 76"/>
                  <a:gd name="T71" fmla="*/ 12 h 194"/>
                  <a:gd name="T72" fmla="*/ 74 w 76"/>
                  <a:gd name="T73" fmla="*/ 8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
                  <a:gd name="T112" fmla="*/ 0 h 194"/>
                  <a:gd name="T113" fmla="*/ 76 w 76"/>
                  <a:gd name="T114" fmla="*/ 194 h 1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 h="194">
                    <a:moveTo>
                      <a:pt x="74" y="8"/>
                    </a:moveTo>
                    <a:lnTo>
                      <a:pt x="74" y="8"/>
                    </a:lnTo>
                    <a:lnTo>
                      <a:pt x="70" y="2"/>
                    </a:lnTo>
                    <a:lnTo>
                      <a:pt x="64" y="0"/>
                    </a:lnTo>
                    <a:lnTo>
                      <a:pt x="14" y="0"/>
                    </a:lnTo>
                    <a:lnTo>
                      <a:pt x="6" y="2"/>
                    </a:lnTo>
                    <a:lnTo>
                      <a:pt x="2" y="8"/>
                    </a:lnTo>
                    <a:lnTo>
                      <a:pt x="0" y="12"/>
                    </a:lnTo>
                    <a:lnTo>
                      <a:pt x="0" y="78"/>
                    </a:lnTo>
                    <a:lnTo>
                      <a:pt x="2" y="86"/>
                    </a:lnTo>
                    <a:lnTo>
                      <a:pt x="4" y="88"/>
                    </a:lnTo>
                    <a:lnTo>
                      <a:pt x="8" y="88"/>
                    </a:lnTo>
                    <a:lnTo>
                      <a:pt x="10" y="88"/>
                    </a:lnTo>
                    <a:lnTo>
                      <a:pt x="12" y="86"/>
                    </a:lnTo>
                    <a:lnTo>
                      <a:pt x="12" y="78"/>
                    </a:lnTo>
                    <a:lnTo>
                      <a:pt x="12" y="26"/>
                    </a:lnTo>
                    <a:lnTo>
                      <a:pt x="14" y="26"/>
                    </a:lnTo>
                    <a:lnTo>
                      <a:pt x="14" y="24"/>
                    </a:lnTo>
                    <a:lnTo>
                      <a:pt x="16" y="26"/>
                    </a:lnTo>
                    <a:lnTo>
                      <a:pt x="16" y="92"/>
                    </a:lnTo>
                    <a:lnTo>
                      <a:pt x="16" y="96"/>
                    </a:lnTo>
                    <a:lnTo>
                      <a:pt x="16" y="184"/>
                    </a:lnTo>
                    <a:lnTo>
                      <a:pt x="16" y="188"/>
                    </a:lnTo>
                    <a:lnTo>
                      <a:pt x="18" y="190"/>
                    </a:lnTo>
                    <a:lnTo>
                      <a:pt x="22" y="192"/>
                    </a:lnTo>
                    <a:lnTo>
                      <a:pt x="24" y="194"/>
                    </a:lnTo>
                    <a:lnTo>
                      <a:pt x="28" y="192"/>
                    </a:lnTo>
                    <a:lnTo>
                      <a:pt x="32" y="190"/>
                    </a:lnTo>
                    <a:lnTo>
                      <a:pt x="32" y="188"/>
                    </a:lnTo>
                    <a:lnTo>
                      <a:pt x="34" y="184"/>
                    </a:lnTo>
                    <a:lnTo>
                      <a:pt x="34" y="96"/>
                    </a:lnTo>
                    <a:lnTo>
                      <a:pt x="42" y="96"/>
                    </a:lnTo>
                    <a:lnTo>
                      <a:pt x="42" y="184"/>
                    </a:lnTo>
                    <a:lnTo>
                      <a:pt x="44" y="188"/>
                    </a:lnTo>
                    <a:lnTo>
                      <a:pt x="46" y="190"/>
                    </a:lnTo>
                    <a:lnTo>
                      <a:pt x="48" y="192"/>
                    </a:lnTo>
                    <a:lnTo>
                      <a:pt x="52" y="194"/>
                    </a:lnTo>
                    <a:lnTo>
                      <a:pt x="54" y="192"/>
                    </a:lnTo>
                    <a:lnTo>
                      <a:pt x="58" y="190"/>
                    </a:lnTo>
                    <a:lnTo>
                      <a:pt x="60" y="188"/>
                    </a:lnTo>
                    <a:lnTo>
                      <a:pt x="60" y="184"/>
                    </a:lnTo>
                    <a:lnTo>
                      <a:pt x="60" y="96"/>
                    </a:lnTo>
                    <a:lnTo>
                      <a:pt x="60" y="92"/>
                    </a:lnTo>
                    <a:lnTo>
                      <a:pt x="60" y="26"/>
                    </a:lnTo>
                    <a:lnTo>
                      <a:pt x="62" y="24"/>
                    </a:lnTo>
                    <a:lnTo>
                      <a:pt x="64" y="26"/>
                    </a:lnTo>
                    <a:lnTo>
                      <a:pt x="64" y="78"/>
                    </a:lnTo>
                    <a:lnTo>
                      <a:pt x="64" y="86"/>
                    </a:lnTo>
                    <a:lnTo>
                      <a:pt x="66" y="88"/>
                    </a:lnTo>
                    <a:lnTo>
                      <a:pt x="68" y="88"/>
                    </a:lnTo>
                    <a:lnTo>
                      <a:pt x="72" y="88"/>
                    </a:lnTo>
                    <a:lnTo>
                      <a:pt x="74" y="86"/>
                    </a:lnTo>
                    <a:lnTo>
                      <a:pt x="76" y="78"/>
                    </a:lnTo>
                    <a:lnTo>
                      <a:pt x="76" y="12"/>
                    </a:lnTo>
                    <a:lnTo>
                      <a:pt x="74" y="8"/>
                    </a:lnTo>
                    <a:close/>
                  </a:path>
                </a:pathLst>
              </a:custGeom>
              <a:solidFill>
                <a:srgbClr val="010101"/>
              </a:solidFill>
              <a:ln w="9525">
                <a:noFill/>
                <a:round/>
                <a:headEnd/>
                <a:tailEnd/>
              </a:ln>
            </p:spPr>
            <p:txBody>
              <a:bodyPr/>
              <a:lstStyle/>
              <a:p>
                <a:endParaRPr lang="en-US" sz="1400"/>
              </a:p>
            </p:txBody>
          </p:sp>
        </p:grpSp>
        <p:grpSp>
          <p:nvGrpSpPr>
            <p:cNvPr id="1629218" name="Group 45"/>
            <p:cNvGrpSpPr>
              <a:grpSpLocks/>
            </p:cNvGrpSpPr>
            <p:nvPr/>
          </p:nvGrpSpPr>
          <p:grpSpPr bwMode="auto">
            <a:xfrm>
              <a:off x="4833" y="1367"/>
              <a:ext cx="106" cy="325"/>
              <a:chOff x="1823" y="1153"/>
              <a:chExt cx="74" cy="228"/>
            </a:xfrm>
          </p:grpSpPr>
          <p:sp>
            <p:nvSpPr>
              <p:cNvPr id="1629219" name="Freeform 46"/>
              <p:cNvSpPr>
                <a:spLocks/>
              </p:cNvSpPr>
              <p:nvPr/>
            </p:nvSpPr>
            <p:spPr bwMode="auto">
              <a:xfrm>
                <a:off x="1845" y="1153"/>
                <a:ext cx="30" cy="32"/>
              </a:xfrm>
              <a:custGeom>
                <a:avLst/>
                <a:gdLst>
                  <a:gd name="T0" fmla="*/ 30 w 30"/>
                  <a:gd name="T1" fmla="*/ 16 h 32"/>
                  <a:gd name="T2" fmla="*/ 30 w 30"/>
                  <a:gd name="T3" fmla="*/ 16 h 32"/>
                  <a:gd name="T4" fmla="*/ 30 w 30"/>
                  <a:gd name="T5" fmla="*/ 22 h 32"/>
                  <a:gd name="T6" fmla="*/ 26 w 30"/>
                  <a:gd name="T7" fmla="*/ 28 h 32"/>
                  <a:gd name="T8" fmla="*/ 20 w 30"/>
                  <a:gd name="T9" fmla="*/ 30 h 32"/>
                  <a:gd name="T10" fmla="*/ 14 w 30"/>
                  <a:gd name="T11" fmla="*/ 32 h 32"/>
                  <a:gd name="T12" fmla="*/ 14 w 30"/>
                  <a:gd name="T13" fmla="*/ 32 h 32"/>
                  <a:gd name="T14" fmla="*/ 8 w 30"/>
                  <a:gd name="T15" fmla="*/ 30 h 32"/>
                  <a:gd name="T16" fmla="*/ 4 w 30"/>
                  <a:gd name="T17" fmla="*/ 28 h 32"/>
                  <a:gd name="T18" fmla="*/ 0 w 30"/>
                  <a:gd name="T19" fmla="*/ 22 h 32"/>
                  <a:gd name="T20" fmla="*/ 0 w 30"/>
                  <a:gd name="T21" fmla="*/ 16 h 32"/>
                  <a:gd name="T22" fmla="*/ 0 w 30"/>
                  <a:gd name="T23" fmla="*/ 16 h 32"/>
                  <a:gd name="T24" fmla="*/ 0 w 30"/>
                  <a:gd name="T25" fmla="*/ 10 h 32"/>
                  <a:gd name="T26" fmla="*/ 4 w 30"/>
                  <a:gd name="T27" fmla="*/ 6 h 32"/>
                  <a:gd name="T28" fmla="*/ 8 w 30"/>
                  <a:gd name="T29" fmla="*/ 2 h 32"/>
                  <a:gd name="T30" fmla="*/ 14 w 30"/>
                  <a:gd name="T31" fmla="*/ 0 h 32"/>
                  <a:gd name="T32" fmla="*/ 14 w 30"/>
                  <a:gd name="T33" fmla="*/ 0 h 32"/>
                  <a:gd name="T34" fmla="*/ 20 w 30"/>
                  <a:gd name="T35" fmla="*/ 2 h 32"/>
                  <a:gd name="T36" fmla="*/ 26 w 30"/>
                  <a:gd name="T37" fmla="*/ 6 h 32"/>
                  <a:gd name="T38" fmla="*/ 30 w 30"/>
                  <a:gd name="T39" fmla="*/ 10 h 32"/>
                  <a:gd name="T40" fmla="*/ 30 w 30"/>
                  <a:gd name="T41" fmla="*/ 16 h 32"/>
                  <a:gd name="T42" fmla="*/ 30 w 30"/>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
                  <a:gd name="T67" fmla="*/ 0 h 32"/>
                  <a:gd name="T68" fmla="*/ 30 w 30"/>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 h="32">
                    <a:moveTo>
                      <a:pt x="30" y="16"/>
                    </a:moveTo>
                    <a:lnTo>
                      <a:pt x="30" y="16"/>
                    </a:lnTo>
                    <a:lnTo>
                      <a:pt x="30" y="22"/>
                    </a:lnTo>
                    <a:lnTo>
                      <a:pt x="26" y="28"/>
                    </a:lnTo>
                    <a:lnTo>
                      <a:pt x="20" y="30"/>
                    </a:lnTo>
                    <a:lnTo>
                      <a:pt x="14" y="32"/>
                    </a:lnTo>
                    <a:lnTo>
                      <a:pt x="8" y="30"/>
                    </a:lnTo>
                    <a:lnTo>
                      <a:pt x="4" y="28"/>
                    </a:lnTo>
                    <a:lnTo>
                      <a:pt x="0" y="22"/>
                    </a:lnTo>
                    <a:lnTo>
                      <a:pt x="0" y="16"/>
                    </a:lnTo>
                    <a:lnTo>
                      <a:pt x="0" y="10"/>
                    </a:lnTo>
                    <a:lnTo>
                      <a:pt x="4" y="6"/>
                    </a:lnTo>
                    <a:lnTo>
                      <a:pt x="8" y="2"/>
                    </a:lnTo>
                    <a:lnTo>
                      <a:pt x="14" y="0"/>
                    </a:lnTo>
                    <a:lnTo>
                      <a:pt x="20" y="2"/>
                    </a:lnTo>
                    <a:lnTo>
                      <a:pt x="26" y="6"/>
                    </a:lnTo>
                    <a:lnTo>
                      <a:pt x="30" y="10"/>
                    </a:lnTo>
                    <a:lnTo>
                      <a:pt x="30" y="16"/>
                    </a:lnTo>
                    <a:close/>
                  </a:path>
                </a:pathLst>
              </a:custGeom>
              <a:solidFill>
                <a:srgbClr val="919396"/>
              </a:solidFill>
              <a:ln w="9525">
                <a:noFill/>
                <a:round/>
                <a:headEnd/>
                <a:tailEnd/>
              </a:ln>
            </p:spPr>
            <p:txBody>
              <a:bodyPr/>
              <a:lstStyle/>
              <a:p>
                <a:endParaRPr lang="en-US" sz="1400"/>
              </a:p>
            </p:txBody>
          </p:sp>
          <p:sp>
            <p:nvSpPr>
              <p:cNvPr id="1629220" name="Freeform 47"/>
              <p:cNvSpPr>
                <a:spLocks/>
              </p:cNvSpPr>
              <p:nvPr/>
            </p:nvSpPr>
            <p:spPr bwMode="auto">
              <a:xfrm>
                <a:off x="1823" y="1187"/>
                <a:ext cx="74" cy="194"/>
              </a:xfrm>
              <a:custGeom>
                <a:avLst/>
                <a:gdLst>
                  <a:gd name="T0" fmla="*/ 72 w 74"/>
                  <a:gd name="T1" fmla="*/ 8 h 194"/>
                  <a:gd name="T2" fmla="*/ 62 w 74"/>
                  <a:gd name="T3" fmla="*/ 0 h 194"/>
                  <a:gd name="T4" fmla="*/ 12 w 74"/>
                  <a:gd name="T5" fmla="*/ 0 h 194"/>
                  <a:gd name="T6" fmla="*/ 2 w 74"/>
                  <a:gd name="T7" fmla="*/ 8 h 194"/>
                  <a:gd name="T8" fmla="*/ 0 w 74"/>
                  <a:gd name="T9" fmla="*/ 12 h 194"/>
                  <a:gd name="T10" fmla="*/ 0 w 74"/>
                  <a:gd name="T11" fmla="*/ 78 h 194"/>
                  <a:gd name="T12" fmla="*/ 4 w 74"/>
                  <a:gd name="T13" fmla="*/ 88 h 194"/>
                  <a:gd name="T14" fmla="*/ 6 w 74"/>
                  <a:gd name="T15" fmla="*/ 88 h 194"/>
                  <a:gd name="T16" fmla="*/ 10 w 74"/>
                  <a:gd name="T17" fmla="*/ 86 h 194"/>
                  <a:gd name="T18" fmla="*/ 12 w 74"/>
                  <a:gd name="T19" fmla="*/ 26 h 194"/>
                  <a:gd name="T20" fmla="*/ 12 w 74"/>
                  <a:gd name="T21" fmla="*/ 26 h 194"/>
                  <a:gd name="T22" fmla="*/ 14 w 74"/>
                  <a:gd name="T23" fmla="*/ 24 h 194"/>
                  <a:gd name="T24" fmla="*/ 14 w 74"/>
                  <a:gd name="T25" fmla="*/ 26 h 194"/>
                  <a:gd name="T26" fmla="*/ 14 w 74"/>
                  <a:gd name="T27" fmla="*/ 96 h 194"/>
                  <a:gd name="T28" fmla="*/ 14 w 74"/>
                  <a:gd name="T29" fmla="*/ 184 h 194"/>
                  <a:gd name="T30" fmla="*/ 18 w 74"/>
                  <a:gd name="T31" fmla="*/ 190 h 194"/>
                  <a:gd name="T32" fmla="*/ 24 w 74"/>
                  <a:gd name="T33" fmla="*/ 194 h 194"/>
                  <a:gd name="T34" fmla="*/ 26 w 74"/>
                  <a:gd name="T35" fmla="*/ 192 h 194"/>
                  <a:gd name="T36" fmla="*/ 32 w 74"/>
                  <a:gd name="T37" fmla="*/ 188 h 194"/>
                  <a:gd name="T38" fmla="*/ 32 w 74"/>
                  <a:gd name="T39" fmla="*/ 96 h 194"/>
                  <a:gd name="T40" fmla="*/ 42 w 74"/>
                  <a:gd name="T41" fmla="*/ 184 h 194"/>
                  <a:gd name="T42" fmla="*/ 42 w 74"/>
                  <a:gd name="T43" fmla="*/ 188 h 194"/>
                  <a:gd name="T44" fmla="*/ 46 w 74"/>
                  <a:gd name="T45" fmla="*/ 192 h 194"/>
                  <a:gd name="T46" fmla="*/ 50 w 74"/>
                  <a:gd name="T47" fmla="*/ 194 h 194"/>
                  <a:gd name="T48" fmla="*/ 56 w 74"/>
                  <a:gd name="T49" fmla="*/ 190 h 194"/>
                  <a:gd name="T50" fmla="*/ 58 w 74"/>
                  <a:gd name="T51" fmla="*/ 184 h 194"/>
                  <a:gd name="T52" fmla="*/ 58 w 74"/>
                  <a:gd name="T53" fmla="*/ 92 h 194"/>
                  <a:gd name="T54" fmla="*/ 58 w 74"/>
                  <a:gd name="T55" fmla="*/ 26 h 194"/>
                  <a:gd name="T56" fmla="*/ 60 w 74"/>
                  <a:gd name="T57" fmla="*/ 24 h 194"/>
                  <a:gd name="T58" fmla="*/ 62 w 74"/>
                  <a:gd name="T59" fmla="*/ 26 h 194"/>
                  <a:gd name="T60" fmla="*/ 62 w 74"/>
                  <a:gd name="T61" fmla="*/ 78 h 194"/>
                  <a:gd name="T62" fmla="*/ 62 w 74"/>
                  <a:gd name="T63" fmla="*/ 86 h 194"/>
                  <a:gd name="T64" fmla="*/ 68 w 74"/>
                  <a:gd name="T65" fmla="*/ 88 h 194"/>
                  <a:gd name="T66" fmla="*/ 70 w 74"/>
                  <a:gd name="T67" fmla="*/ 88 h 194"/>
                  <a:gd name="T68" fmla="*/ 74 w 74"/>
                  <a:gd name="T69" fmla="*/ 78 h 194"/>
                  <a:gd name="T70" fmla="*/ 74 w 74"/>
                  <a:gd name="T71" fmla="*/ 12 h 194"/>
                  <a:gd name="T72" fmla="*/ 72 w 74"/>
                  <a:gd name="T73" fmla="*/ 8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94"/>
                  <a:gd name="T113" fmla="*/ 74 w 74"/>
                  <a:gd name="T114" fmla="*/ 194 h 1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94">
                    <a:moveTo>
                      <a:pt x="72" y="8"/>
                    </a:moveTo>
                    <a:lnTo>
                      <a:pt x="72" y="8"/>
                    </a:lnTo>
                    <a:lnTo>
                      <a:pt x="68" y="2"/>
                    </a:lnTo>
                    <a:lnTo>
                      <a:pt x="62" y="0"/>
                    </a:lnTo>
                    <a:lnTo>
                      <a:pt x="12" y="0"/>
                    </a:lnTo>
                    <a:lnTo>
                      <a:pt x="6" y="2"/>
                    </a:lnTo>
                    <a:lnTo>
                      <a:pt x="2" y="8"/>
                    </a:lnTo>
                    <a:lnTo>
                      <a:pt x="0" y="12"/>
                    </a:lnTo>
                    <a:lnTo>
                      <a:pt x="0" y="78"/>
                    </a:lnTo>
                    <a:lnTo>
                      <a:pt x="0" y="86"/>
                    </a:lnTo>
                    <a:lnTo>
                      <a:pt x="4" y="88"/>
                    </a:lnTo>
                    <a:lnTo>
                      <a:pt x="6" y="88"/>
                    </a:lnTo>
                    <a:lnTo>
                      <a:pt x="10" y="88"/>
                    </a:lnTo>
                    <a:lnTo>
                      <a:pt x="10" y="86"/>
                    </a:lnTo>
                    <a:lnTo>
                      <a:pt x="12" y="78"/>
                    </a:lnTo>
                    <a:lnTo>
                      <a:pt x="12" y="26"/>
                    </a:lnTo>
                    <a:lnTo>
                      <a:pt x="14" y="24"/>
                    </a:lnTo>
                    <a:lnTo>
                      <a:pt x="14" y="26"/>
                    </a:lnTo>
                    <a:lnTo>
                      <a:pt x="14" y="92"/>
                    </a:lnTo>
                    <a:lnTo>
                      <a:pt x="14" y="96"/>
                    </a:lnTo>
                    <a:lnTo>
                      <a:pt x="14" y="184"/>
                    </a:lnTo>
                    <a:lnTo>
                      <a:pt x="16" y="188"/>
                    </a:lnTo>
                    <a:lnTo>
                      <a:pt x="18" y="190"/>
                    </a:lnTo>
                    <a:lnTo>
                      <a:pt x="20" y="192"/>
                    </a:lnTo>
                    <a:lnTo>
                      <a:pt x="24" y="194"/>
                    </a:lnTo>
                    <a:lnTo>
                      <a:pt x="26" y="192"/>
                    </a:lnTo>
                    <a:lnTo>
                      <a:pt x="30" y="190"/>
                    </a:lnTo>
                    <a:lnTo>
                      <a:pt x="32" y="188"/>
                    </a:lnTo>
                    <a:lnTo>
                      <a:pt x="32" y="184"/>
                    </a:lnTo>
                    <a:lnTo>
                      <a:pt x="32" y="96"/>
                    </a:lnTo>
                    <a:lnTo>
                      <a:pt x="42" y="96"/>
                    </a:lnTo>
                    <a:lnTo>
                      <a:pt x="42" y="184"/>
                    </a:lnTo>
                    <a:lnTo>
                      <a:pt x="42" y="188"/>
                    </a:lnTo>
                    <a:lnTo>
                      <a:pt x="44" y="190"/>
                    </a:lnTo>
                    <a:lnTo>
                      <a:pt x="46" y="192"/>
                    </a:lnTo>
                    <a:lnTo>
                      <a:pt x="50" y="194"/>
                    </a:lnTo>
                    <a:lnTo>
                      <a:pt x="54" y="192"/>
                    </a:lnTo>
                    <a:lnTo>
                      <a:pt x="56" y="190"/>
                    </a:lnTo>
                    <a:lnTo>
                      <a:pt x="58" y="188"/>
                    </a:lnTo>
                    <a:lnTo>
                      <a:pt x="58" y="184"/>
                    </a:lnTo>
                    <a:lnTo>
                      <a:pt x="58" y="96"/>
                    </a:lnTo>
                    <a:lnTo>
                      <a:pt x="58" y="92"/>
                    </a:lnTo>
                    <a:lnTo>
                      <a:pt x="58" y="26"/>
                    </a:lnTo>
                    <a:lnTo>
                      <a:pt x="60" y="26"/>
                    </a:lnTo>
                    <a:lnTo>
                      <a:pt x="60" y="24"/>
                    </a:lnTo>
                    <a:lnTo>
                      <a:pt x="62" y="26"/>
                    </a:lnTo>
                    <a:lnTo>
                      <a:pt x="62" y="78"/>
                    </a:lnTo>
                    <a:lnTo>
                      <a:pt x="62" y="86"/>
                    </a:lnTo>
                    <a:lnTo>
                      <a:pt x="64" y="88"/>
                    </a:lnTo>
                    <a:lnTo>
                      <a:pt x="68" y="88"/>
                    </a:lnTo>
                    <a:lnTo>
                      <a:pt x="70" y="88"/>
                    </a:lnTo>
                    <a:lnTo>
                      <a:pt x="72" y="86"/>
                    </a:lnTo>
                    <a:lnTo>
                      <a:pt x="74" y="78"/>
                    </a:lnTo>
                    <a:lnTo>
                      <a:pt x="74" y="12"/>
                    </a:lnTo>
                    <a:lnTo>
                      <a:pt x="72" y="8"/>
                    </a:lnTo>
                    <a:close/>
                  </a:path>
                </a:pathLst>
              </a:custGeom>
              <a:solidFill>
                <a:srgbClr val="919396"/>
              </a:solidFill>
              <a:ln w="9525">
                <a:noFill/>
                <a:round/>
                <a:headEnd/>
                <a:tailEnd/>
              </a:ln>
            </p:spPr>
            <p:txBody>
              <a:bodyPr/>
              <a:lstStyle/>
              <a:p>
                <a:endParaRPr lang="en-US" sz="1400"/>
              </a:p>
            </p:txBody>
          </p:sp>
        </p:grpSp>
        <p:grpSp>
          <p:nvGrpSpPr>
            <p:cNvPr id="1629221" name="Group 48"/>
            <p:cNvGrpSpPr>
              <a:grpSpLocks/>
            </p:cNvGrpSpPr>
            <p:nvPr/>
          </p:nvGrpSpPr>
          <p:grpSpPr bwMode="auto">
            <a:xfrm>
              <a:off x="5009" y="1367"/>
              <a:ext cx="106" cy="325"/>
              <a:chOff x="1947" y="1153"/>
              <a:chExt cx="74" cy="228"/>
            </a:xfrm>
          </p:grpSpPr>
          <p:sp>
            <p:nvSpPr>
              <p:cNvPr id="1629222" name="Freeform 49"/>
              <p:cNvSpPr>
                <a:spLocks/>
              </p:cNvSpPr>
              <p:nvPr/>
            </p:nvSpPr>
            <p:spPr bwMode="auto">
              <a:xfrm>
                <a:off x="1969" y="1153"/>
                <a:ext cx="32" cy="32"/>
              </a:xfrm>
              <a:custGeom>
                <a:avLst/>
                <a:gdLst>
                  <a:gd name="T0" fmla="*/ 32 w 32"/>
                  <a:gd name="T1" fmla="*/ 16 h 32"/>
                  <a:gd name="T2" fmla="*/ 32 w 32"/>
                  <a:gd name="T3" fmla="*/ 16 h 32"/>
                  <a:gd name="T4" fmla="*/ 30 w 32"/>
                  <a:gd name="T5" fmla="*/ 22 h 32"/>
                  <a:gd name="T6" fmla="*/ 26 w 32"/>
                  <a:gd name="T7" fmla="*/ 28 h 32"/>
                  <a:gd name="T8" fmla="*/ 22 w 32"/>
                  <a:gd name="T9" fmla="*/ 30 h 32"/>
                  <a:gd name="T10" fmla="*/ 16 w 32"/>
                  <a:gd name="T11" fmla="*/ 32 h 32"/>
                  <a:gd name="T12" fmla="*/ 16 w 32"/>
                  <a:gd name="T13" fmla="*/ 32 h 32"/>
                  <a:gd name="T14" fmla="*/ 10 w 32"/>
                  <a:gd name="T15" fmla="*/ 30 h 32"/>
                  <a:gd name="T16" fmla="*/ 4 w 32"/>
                  <a:gd name="T17" fmla="*/ 28 h 32"/>
                  <a:gd name="T18" fmla="*/ 0 w 32"/>
                  <a:gd name="T19" fmla="*/ 22 h 32"/>
                  <a:gd name="T20" fmla="*/ 0 w 32"/>
                  <a:gd name="T21" fmla="*/ 16 h 32"/>
                  <a:gd name="T22" fmla="*/ 0 w 32"/>
                  <a:gd name="T23" fmla="*/ 16 h 32"/>
                  <a:gd name="T24" fmla="*/ 0 w 32"/>
                  <a:gd name="T25" fmla="*/ 10 h 32"/>
                  <a:gd name="T26" fmla="*/ 4 w 32"/>
                  <a:gd name="T27" fmla="*/ 6 h 32"/>
                  <a:gd name="T28" fmla="*/ 10 w 32"/>
                  <a:gd name="T29" fmla="*/ 2 h 32"/>
                  <a:gd name="T30" fmla="*/ 16 w 32"/>
                  <a:gd name="T31" fmla="*/ 0 h 32"/>
                  <a:gd name="T32" fmla="*/ 16 w 32"/>
                  <a:gd name="T33" fmla="*/ 0 h 32"/>
                  <a:gd name="T34" fmla="*/ 22 w 32"/>
                  <a:gd name="T35" fmla="*/ 2 h 32"/>
                  <a:gd name="T36" fmla="*/ 26 w 32"/>
                  <a:gd name="T37" fmla="*/ 6 h 32"/>
                  <a:gd name="T38" fmla="*/ 30 w 32"/>
                  <a:gd name="T39" fmla="*/ 10 h 32"/>
                  <a:gd name="T40" fmla="*/ 32 w 32"/>
                  <a:gd name="T41" fmla="*/ 16 h 32"/>
                  <a:gd name="T42" fmla="*/ 32 w 32"/>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32"/>
                  <a:gd name="T68" fmla="*/ 32 w 32"/>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32">
                    <a:moveTo>
                      <a:pt x="32" y="16"/>
                    </a:moveTo>
                    <a:lnTo>
                      <a:pt x="32" y="16"/>
                    </a:lnTo>
                    <a:lnTo>
                      <a:pt x="30" y="22"/>
                    </a:lnTo>
                    <a:lnTo>
                      <a:pt x="26" y="28"/>
                    </a:lnTo>
                    <a:lnTo>
                      <a:pt x="22" y="30"/>
                    </a:lnTo>
                    <a:lnTo>
                      <a:pt x="16" y="32"/>
                    </a:lnTo>
                    <a:lnTo>
                      <a:pt x="10" y="30"/>
                    </a:lnTo>
                    <a:lnTo>
                      <a:pt x="4" y="28"/>
                    </a:lnTo>
                    <a:lnTo>
                      <a:pt x="0" y="22"/>
                    </a:lnTo>
                    <a:lnTo>
                      <a:pt x="0" y="16"/>
                    </a:lnTo>
                    <a:lnTo>
                      <a:pt x="0" y="10"/>
                    </a:lnTo>
                    <a:lnTo>
                      <a:pt x="4" y="6"/>
                    </a:lnTo>
                    <a:lnTo>
                      <a:pt x="10" y="2"/>
                    </a:lnTo>
                    <a:lnTo>
                      <a:pt x="16" y="0"/>
                    </a:lnTo>
                    <a:lnTo>
                      <a:pt x="22" y="2"/>
                    </a:lnTo>
                    <a:lnTo>
                      <a:pt x="26" y="6"/>
                    </a:lnTo>
                    <a:lnTo>
                      <a:pt x="30" y="10"/>
                    </a:lnTo>
                    <a:lnTo>
                      <a:pt x="32" y="16"/>
                    </a:lnTo>
                    <a:close/>
                  </a:path>
                </a:pathLst>
              </a:custGeom>
              <a:solidFill>
                <a:srgbClr val="BEC0C2"/>
              </a:solidFill>
              <a:ln w="9525">
                <a:noFill/>
                <a:round/>
                <a:headEnd/>
                <a:tailEnd/>
              </a:ln>
            </p:spPr>
            <p:txBody>
              <a:bodyPr/>
              <a:lstStyle/>
              <a:p>
                <a:endParaRPr lang="en-US" sz="1400"/>
              </a:p>
            </p:txBody>
          </p:sp>
          <p:sp>
            <p:nvSpPr>
              <p:cNvPr id="1629223" name="Freeform 50"/>
              <p:cNvSpPr>
                <a:spLocks/>
              </p:cNvSpPr>
              <p:nvPr/>
            </p:nvSpPr>
            <p:spPr bwMode="auto">
              <a:xfrm>
                <a:off x="1947" y="1187"/>
                <a:ext cx="74" cy="194"/>
              </a:xfrm>
              <a:custGeom>
                <a:avLst/>
                <a:gdLst>
                  <a:gd name="T0" fmla="*/ 74 w 74"/>
                  <a:gd name="T1" fmla="*/ 8 h 194"/>
                  <a:gd name="T2" fmla="*/ 62 w 74"/>
                  <a:gd name="T3" fmla="*/ 0 h 194"/>
                  <a:gd name="T4" fmla="*/ 12 w 74"/>
                  <a:gd name="T5" fmla="*/ 0 h 194"/>
                  <a:gd name="T6" fmla="*/ 2 w 74"/>
                  <a:gd name="T7" fmla="*/ 8 h 194"/>
                  <a:gd name="T8" fmla="*/ 0 w 74"/>
                  <a:gd name="T9" fmla="*/ 12 h 194"/>
                  <a:gd name="T10" fmla="*/ 0 w 74"/>
                  <a:gd name="T11" fmla="*/ 78 h 194"/>
                  <a:gd name="T12" fmla="*/ 4 w 74"/>
                  <a:gd name="T13" fmla="*/ 88 h 194"/>
                  <a:gd name="T14" fmla="*/ 6 w 74"/>
                  <a:gd name="T15" fmla="*/ 88 h 194"/>
                  <a:gd name="T16" fmla="*/ 12 w 74"/>
                  <a:gd name="T17" fmla="*/ 86 h 194"/>
                  <a:gd name="T18" fmla="*/ 12 w 74"/>
                  <a:gd name="T19" fmla="*/ 26 h 194"/>
                  <a:gd name="T20" fmla="*/ 12 w 74"/>
                  <a:gd name="T21" fmla="*/ 26 h 194"/>
                  <a:gd name="T22" fmla="*/ 14 w 74"/>
                  <a:gd name="T23" fmla="*/ 24 h 194"/>
                  <a:gd name="T24" fmla="*/ 16 w 74"/>
                  <a:gd name="T25" fmla="*/ 26 h 194"/>
                  <a:gd name="T26" fmla="*/ 16 w 74"/>
                  <a:gd name="T27" fmla="*/ 96 h 194"/>
                  <a:gd name="T28" fmla="*/ 16 w 74"/>
                  <a:gd name="T29" fmla="*/ 184 h 194"/>
                  <a:gd name="T30" fmla="*/ 18 w 74"/>
                  <a:gd name="T31" fmla="*/ 190 h 194"/>
                  <a:gd name="T32" fmla="*/ 24 w 74"/>
                  <a:gd name="T33" fmla="*/ 194 h 194"/>
                  <a:gd name="T34" fmla="*/ 28 w 74"/>
                  <a:gd name="T35" fmla="*/ 192 h 194"/>
                  <a:gd name="T36" fmla="*/ 32 w 74"/>
                  <a:gd name="T37" fmla="*/ 188 h 194"/>
                  <a:gd name="T38" fmla="*/ 32 w 74"/>
                  <a:gd name="T39" fmla="*/ 96 h 194"/>
                  <a:gd name="T40" fmla="*/ 42 w 74"/>
                  <a:gd name="T41" fmla="*/ 184 h 194"/>
                  <a:gd name="T42" fmla="*/ 42 w 74"/>
                  <a:gd name="T43" fmla="*/ 188 h 194"/>
                  <a:gd name="T44" fmla="*/ 48 w 74"/>
                  <a:gd name="T45" fmla="*/ 192 h 194"/>
                  <a:gd name="T46" fmla="*/ 50 w 74"/>
                  <a:gd name="T47" fmla="*/ 194 h 194"/>
                  <a:gd name="T48" fmla="*/ 56 w 74"/>
                  <a:gd name="T49" fmla="*/ 190 h 194"/>
                  <a:gd name="T50" fmla="*/ 60 w 74"/>
                  <a:gd name="T51" fmla="*/ 184 h 194"/>
                  <a:gd name="T52" fmla="*/ 60 w 74"/>
                  <a:gd name="T53" fmla="*/ 92 h 194"/>
                  <a:gd name="T54" fmla="*/ 60 w 74"/>
                  <a:gd name="T55" fmla="*/ 26 h 194"/>
                  <a:gd name="T56" fmla="*/ 62 w 74"/>
                  <a:gd name="T57" fmla="*/ 24 h 194"/>
                  <a:gd name="T58" fmla="*/ 62 w 74"/>
                  <a:gd name="T59" fmla="*/ 26 h 194"/>
                  <a:gd name="T60" fmla="*/ 62 w 74"/>
                  <a:gd name="T61" fmla="*/ 78 h 194"/>
                  <a:gd name="T62" fmla="*/ 64 w 74"/>
                  <a:gd name="T63" fmla="*/ 86 h 194"/>
                  <a:gd name="T64" fmla="*/ 68 w 74"/>
                  <a:gd name="T65" fmla="*/ 88 h 194"/>
                  <a:gd name="T66" fmla="*/ 72 w 74"/>
                  <a:gd name="T67" fmla="*/ 88 h 194"/>
                  <a:gd name="T68" fmla="*/ 74 w 74"/>
                  <a:gd name="T69" fmla="*/ 78 h 194"/>
                  <a:gd name="T70" fmla="*/ 74 w 74"/>
                  <a:gd name="T71" fmla="*/ 12 h 194"/>
                  <a:gd name="T72" fmla="*/ 74 w 74"/>
                  <a:gd name="T73" fmla="*/ 8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94"/>
                  <a:gd name="T113" fmla="*/ 74 w 74"/>
                  <a:gd name="T114" fmla="*/ 194 h 1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94">
                    <a:moveTo>
                      <a:pt x="74" y="8"/>
                    </a:moveTo>
                    <a:lnTo>
                      <a:pt x="74" y="8"/>
                    </a:lnTo>
                    <a:lnTo>
                      <a:pt x="68" y="2"/>
                    </a:lnTo>
                    <a:lnTo>
                      <a:pt x="62" y="0"/>
                    </a:lnTo>
                    <a:lnTo>
                      <a:pt x="12" y="0"/>
                    </a:lnTo>
                    <a:lnTo>
                      <a:pt x="6" y="2"/>
                    </a:lnTo>
                    <a:lnTo>
                      <a:pt x="2" y="8"/>
                    </a:lnTo>
                    <a:lnTo>
                      <a:pt x="0" y="12"/>
                    </a:lnTo>
                    <a:lnTo>
                      <a:pt x="0" y="78"/>
                    </a:lnTo>
                    <a:lnTo>
                      <a:pt x="2" y="86"/>
                    </a:lnTo>
                    <a:lnTo>
                      <a:pt x="4" y="88"/>
                    </a:lnTo>
                    <a:lnTo>
                      <a:pt x="6" y="88"/>
                    </a:lnTo>
                    <a:lnTo>
                      <a:pt x="10" y="88"/>
                    </a:lnTo>
                    <a:lnTo>
                      <a:pt x="12" y="86"/>
                    </a:lnTo>
                    <a:lnTo>
                      <a:pt x="12" y="78"/>
                    </a:lnTo>
                    <a:lnTo>
                      <a:pt x="12" y="26"/>
                    </a:lnTo>
                    <a:lnTo>
                      <a:pt x="14" y="24"/>
                    </a:lnTo>
                    <a:lnTo>
                      <a:pt x="16" y="26"/>
                    </a:lnTo>
                    <a:lnTo>
                      <a:pt x="16" y="92"/>
                    </a:lnTo>
                    <a:lnTo>
                      <a:pt x="16" y="96"/>
                    </a:lnTo>
                    <a:lnTo>
                      <a:pt x="16" y="184"/>
                    </a:lnTo>
                    <a:lnTo>
                      <a:pt x="16" y="188"/>
                    </a:lnTo>
                    <a:lnTo>
                      <a:pt x="18" y="190"/>
                    </a:lnTo>
                    <a:lnTo>
                      <a:pt x="20" y="192"/>
                    </a:lnTo>
                    <a:lnTo>
                      <a:pt x="24" y="194"/>
                    </a:lnTo>
                    <a:lnTo>
                      <a:pt x="28" y="192"/>
                    </a:lnTo>
                    <a:lnTo>
                      <a:pt x="30" y="190"/>
                    </a:lnTo>
                    <a:lnTo>
                      <a:pt x="32" y="188"/>
                    </a:lnTo>
                    <a:lnTo>
                      <a:pt x="32" y="184"/>
                    </a:lnTo>
                    <a:lnTo>
                      <a:pt x="32" y="96"/>
                    </a:lnTo>
                    <a:lnTo>
                      <a:pt x="42" y="96"/>
                    </a:lnTo>
                    <a:lnTo>
                      <a:pt x="42" y="184"/>
                    </a:lnTo>
                    <a:lnTo>
                      <a:pt x="42" y="188"/>
                    </a:lnTo>
                    <a:lnTo>
                      <a:pt x="44" y="190"/>
                    </a:lnTo>
                    <a:lnTo>
                      <a:pt x="48" y="192"/>
                    </a:lnTo>
                    <a:lnTo>
                      <a:pt x="50" y="194"/>
                    </a:lnTo>
                    <a:lnTo>
                      <a:pt x="54" y="192"/>
                    </a:lnTo>
                    <a:lnTo>
                      <a:pt x="56" y="190"/>
                    </a:lnTo>
                    <a:lnTo>
                      <a:pt x="58" y="188"/>
                    </a:lnTo>
                    <a:lnTo>
                      <a:pt x="60" y="184"/>
                    </a:lnTo>
                    <a:lnTo>
                      <a:pt x="60" y="96"/>
                    </a:lnTo>
                    <a:lnTo>
                      <a:pt x="60" y="92"/>
                    </a:lnTo>
                    <a:lnTo>
                      <a:pt x="60" y="26"/>
                    </a:lnTo>
                    <a:lnTo>
                      <a:pt x="62" y="24"/>
                    </a:lnTo>
                    <a:lnTo>
                      <a:pt x="62" y="26"/>
                    </a:lnTo>
                    <a:lnTo>
                      <a:pt x="62" y="78"/>
                    </a:lnTo>
                    <a:lnTo>
                      <a:pt x="64" y="86"/>
                    </a:lnTo>
                    <a:lnTo>
                      <a:pt x="66" y="88"/>
                    </a:lnTo>
                    <a:lnTo>
                      <a:pt x="68" y="88"/>
                    </a:lnTo>
                    <a:lnTo>
                      <a:pt x="72" y="88"/>
                    </a:lnTo>
                    <a:lnTo>
                      <a:pt x="74" y="86"/>
                    </a:lnTo>
                    <a:lnTo>
                      <a:pt x="74" y="78"/>
                    </a:lnTo>
                    <a:lnTo>
                      <a:pt x="74" y="12"/>
                    </a:lnTo>
                    <a:lnTo>
                      <a:pt x="74" y="8"/>
                    </a:lnTo>
                    <a:close/>
                  </a:path>
                </a:pathLst>
              </a:custGeom>
              <a:solidFill>
                <a:srgbClr val="BEC0C2"/>
              </a:solidFill>
              <a:ln w="9525">
                <a:noFill/>
                <a:round/>
                <a:headEnd/>
                <a:tailEnd/>
              </a:ln>
            </p:spPr>
            <p:txBody>
              <a:bodyPr/>
              <a:lstStyle/>
              <a:p>
                <a:endParaRPr lang="en-US" sz="1400"/>
              </a:p>
            </p:txBody>
          </p:sp>
        </p:grpSp>
        <p:grpSp>
          <p:nvGrpSpPr>
            <p:cNvPr id="1629224" name="Group 51"/>
            <p:cNvGrpSpPr>
              <a:grpSpLocks/>
            </p:cNvGrpSpPr>
            <p:nvPr/>
          </p:nvGrpSpPr>
          <p:grpSpPr bwMode="auto">
            <a:xfrm>
              <a:off x="4742" y="1566"/>
              <a:ext cx="109" cy="324"/>
              <a:chOff x="1759" y="1293"/>
              <a:chExt cx="76" cy="226"/>
            </a:xfrm>
          </p:grpSpPr>
          <p:sp>
            <p:nvSpPr>
              <p:cNvPr id="1629225" name="Freeform 52"/>
              <p:cNvSpPr>
                <a:spLocks/>
              </p:cNvSpPr>
              <p:nvPr/>
            </p:nvSpPr>
            <p:spPr bwMode="auto">
              <a:xfrm>
                <a:off x="1781" y="1293"/>
                <a:ext cx="32" cy="32"/>
              </a:xfrm>
              <a:custGeom>
                <a:avLst/>
                <a:gdLst>
                  <a:gd name="T0" fmla="*/ 32 w 32"/>
                  <a:gd name="T1" fmla="*/ 16 h 32"/>
                  <a:gd name="T2" fmla="*/ 32 w 32"/>
                  <a:gd name="T3" fmla="*/ 16 h 32"/>
                  <a:gd name="T4" fmla="*/ 30 w 32"/>
                  <a:gd name="T5" fmla="*/ 22 h 32"/>
                  <a:gd name="T6" fmla="*/ 26 w 32"/>
                  <a:gd name="T7" fmla="*/ 26 h 32"/>
                  <a:gd name="T8" fmla="*/ 22 w 32"/>
                  <a:gd name="T9" fmla="*/ 30 h 32"/>
                  <a:gd name="T10" fmla="*/ 16 w 32"/>
                  <a:gd name="T11" fmla="*/ 32 h 32"/>
                  <a:gd name="T12" fmla="*/ 16 w 32"/>
                  <a:gd name="T13" fmla="*/ 32 h 32"/>
                  <a:gd name="T14" fmla="*/ 10 w 32"/>
                  <a:gd name="T15" fmla="*/ 30 h 32"/>
                  <a:gd name="T16" fmla="*/ 4 w 32"/>
                  <a:gd name="T17" fmla="*/ 26 h 32"/>
                  <a:gd name="T18" fmla="*/ 2 w 32"/>
                  <a:gd name="T19" fmla="*/ 22 h 32"/>
                  <a:gd name="T20" fmla="*/ 0 w 32"/>
                  <a:gd name="T21" fmla="*/ 16 h 32"/>
                  <a:gd name="T22" fmla="*/ 0 w 32"/>
                  <a:gd name="T23" fmla="*/ 16 h 32"/>
                  <a:gd name="T24" fmla="*/ 2 w 32"/>
                  <a:gd name="T25" fmla="*/ 10 h 32"/>
                  <a:gd name="T26" fmla="*/ 4 w 32"/>
                  <a:gd name="T27" fmla="*/ 4 h 32"/>
                  <a:gd name="T28" fmla="*/ 10 w 32"/>
                  <a:gd name="T29" fmla="*/ 2 h 32"/>
                  <a:gd name="T30" fmla="*/ 16 w 32"/>
                  <a:gd name="T31" fmla="*/ 0 h 32"/>
                  <a:gd name="T32" fmla="*/ 16 w 32"/>
                  <a:gd name="T33" fmla="*/ 0 h 32"/>
                  <a:gd name="T34" fmla="*/ 22 w 32"/>
                  <a:gd name="T35" fmla="*/ 2 h 32"/>
                  <a:gd name="T36" fmla="*/ 26 w 32"/>
                  <a:gd name="T37" fmla="*/ 4 h 32"/>
                  <a:gd name="T38" fmla="*/ 30 w 32"/>
                  <a:gd name="T39" fmla="*/ 10 h 32"/>
                  <a:gd name="T40" fmla="*/ 32 w 32"/>
                  <a:gd name="T41" fmla="*/ 16 h 32"/>
                  <a:gd name="T42" fmla="*/ 32 w 32"/>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32"/>
                  <a:gd name="T68" fmla="*/ 32 w 32"/>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32">
                    <a:moveTo>
                      <a:pt x="32" y="16"/>
                    </a:moveTo>
                    <a:lnTo>
                      <a:pt x="32" y="16"/>
                    </a:lnTo>
                    <a:lnTo>
                      <a:pt x="30" y="22"/>
                    </a:lnTo>
                    <a:lnTo>
                      <a:pt x="26" y="26"/>
                    </a:lnTo>
                    <a:lnTo>
                      <a:pt x="22" y="30"/>
                    </a:lnTo>
                    <a:lnTo>
                      <a:pt x="16" y="32"/>
                    </a:lnTo>
                    <a:lnTo>
                      <a:pt x="10" y="30"/>
                    </a:lnTo>
                    <a:lnTo>
                      <a:pt x="4" y="26"/>
                    </a:lnTo>
                    <a:lnTo>
                      <a:pt x="2" y="22"/>
                    </a:lnTo>
                    <a:lnTo>
                      <a:pt x="0" y="16"/>
                    </a:lnTo>
                    <a:lnTo>
                      <a:pt x="2" y="10"/>
                    </a:lnTo>
                    <a:lnTo>
                      <a:pt x="4" y="4"/>
                    </a:lnTo>
                    <a:lnTo>
                      <a:pt x="10" y="2"/>
                    </a:lnTo>
                    <a:lnTo>
                      <a:pt x="16" y="0"/>
                    </a:lnTo>
                    <a:lnTo>
                      <a:pt x="22" y="2"/>
                    </a:lnTo>
                    <a:lnTo>
                      <a:pt x="26" y="4"/>
                    </a:lnTo>
                    <a:lnTo>
                      <a:pt x="30" y="10"/>
                    </a:lnTo>
                    <a:lnTo>
                      <a:pt x="32" y="16"/>
                    </a:lnTo>
                    <a:close/>
                  </a:path>
                </a:pathLst>
              </a:custGeom>
              <a:solidFill>
                <a:schemeClr val="bg1"/>
              </a:solidFill>
              <a:ln w="9525">
                <a:noFill/>
                <a:round/>
                <a:headEnd/>
                <a:tailEnd/>
              </a:ln>
            </p:spPr>
            <p:txBody>
              <a:bodyPr/>
              <a:lstStyle/>
              <a:p>
                <a:endParaRPr lang="en-US" sz="1400"/>
              </a:p>
            </p:txBody>
          </p:sp>
          <p:sp>
            <p:nvSpPr>
              <p:cNvPr id="1629226" name="Freeform 53"/>
              <p:cNvSpPr>
                <a:spLocks/>
              </p:cNvSpPr>
              <p:nvPr/>
            </p:nvSpPr>
            <p:spPr bwMode="auto">
              <a:xfrm>
                <a:off x="1759" y="1327"/>
                <a:ext cx="76" cy="192"/>
              </a:xfrm>
              <a:custGeom>
                <a:avLst/>
                <a:gdLst>
                  <a:gd name="T0" fmla="*/ 74 w 76"/>
                  <a:gd name="T1" fmla="*/ 6 h 192"/>
                  <a:gd name="T2" fmla="*/ 64 w 76"/>
                  <a:gd name="T3" fmla="*/ 0 h 192"/>
                  <a:gd name="T4" fmla="*/ 12 w 76"/>
                  <a:gd name="T5" fmla="*/ 0 h 192"/>
                  <a:gd name="T6" fmla="*/ 2 w 76"/>
                  <a:gd name="T7" fmla="*/ 6 h 192"/>
                  <a:gd name="T8" fmla="*/ 0 w 76"/>
                  <a:gd name="T9" fmla="*/ 12 h 192"/>
                  <a:gd name="T10" fmla="*/ 0 w 76"/>
                  <a:gd name="T11" fmla="*/ 78 h 192"/>
                  <a:gd name="T12" fmla="*/ 4 w 76"/>
                  <a:gd name="T13" fmla="*/ 86 h 192"/>
                  <a:gd name="T14" fmla="*/ 8 w 76"/>
                  <a:gd name="T15" fmla="*/ 88 h 192"/>
                  <a:gd name="T16" fmla="*/ 12 w 76"/>
                  <a:gd name="T17" fmla="*/ 84 h 192"/>
                  <a:gd name="T18" fmla="*/ 12 w 76"/>
                  <a:gd name="T19" fmla="*/ 26 h 192"/>
                  <a:gd name="T20" fmla="*/ 12 w 76"/>
                  <a:gd name="T21" fmla="*/ 26 h 192"/>
                  <a:gd name="T22" fmla="*/ 14 w 76"/>
                  <a:gd name="T23" fmla="*/ 24 h 192"/>
                  <a:gd name="T24" fmla="*/ 16 w 76"/>
                  <a:gd name="T25" fmla="*/ 26 h 192"/>
                  <a:gd name="T26" fmla="*/ 16 w 76"/>
                  <a:gd name="T27" fmla="*/ 94 h 192"/>
                  <a:gd name="T28" fmla="*/ 16 w 76"/>
                  <a:gd name="T29" fmla="*/ 182 h 192"/>
                  <a:gd name="T30" fmla="*/ 18 w 76"/>
                  <a:gd name="T31" fmla="*/ 190 h 192"/>
                  <a:gd name="T32" fmla="*/ 24 w 76"/>
                  <a:gd name="T33" fmla="*/ 192 h 192"/>
                  <a:gd name="T34" fmla="*/ 28 w 76"/>
                  <a:gd name="T35" fmla="*/ 192 h 192"/>
                  <a:gd name="T36" fmla="*/ 32 w 76"/>
                  <a:gd name="T37" fmla="*/ 186 h 192"/>
                  <a:gd name="T38" fmla="*/ 34 w 76"/>
                  <a:gd name="T39" fmla="*/ 94 h 192"/>
                  <a:gd name="T40" fmla="*/ 42 w 76"/>
                  <a:gd name="T41" fmla="*/ 182 h 192"/>
                  <a:gd name="T42" fmla="*/ 44 w 76"/>
                  <a:gd name="T43" fmla="*/ 186 h 192"/>
                  <a:gd name="T44" fmla="*/ 48 w 76"/>
                  <a:gd name="T45" fmla="*/ 192 h 192"/>
                  <a:gd name="T46" fmla="*/ 52 w 76"/>
                  <a:gd name="T47" fmla="*/ 192 h 192"/>
                  <a:gd name="T48" fmla="*/ 58 w 76"/>
                  <a:gd name="T49" fmla="*/ 190 h 192"/>
                  <a:gd name="T50" fmla="*/ 60 w 76"/>
                  <a:gd name="T51" fmla="*/ 182 h 192"/>
                  <a:gd name="T52" fmla="*/ 60 w 76"/>
                  <a:gd name="T53" fmla="*/ 92 h 192"/>
                  <a:gd name="T54" fmla="*/ 60 w 76"/>
                  <a:gd name="T55" fmla="*/ 26 h 192"/>
                  <a:gd name="T56" fmla="*/ 62 w 76"/>
                  <a:gd name="T57" fmla="*/ 24 h 192"/>
                  <a:gd name="T58" fmla="*/ 62 w 76"/>
                  <a:gd name="T59" fmla="*/ 26 h 192"/>
                  <a:gd name="T60" fmla="*/ 64 w 76"/>
                  <a:gd name="T61" fmla="*/ 78 h 192"/>
                  <a:gd name="T62" fmla="*/ 64 w 76"/>
                  <a:gd name="T63" fmla="*/ 84 h 192"/>
                  <a:gd name="T64" fmla="*/ 68 w 76"/>
                  <a:gd name="T65" fmla="*/ 88 h 192"/>
                  <a:gd name="T66" fmla="*/ 72 w 76"/>
                  <a:gd name="T67" fmla="*/ 86 h 192"/>
                  <a:gd name="T68" fmla="*/ 76 w 76"/>
                  <a:gd name="T69" fmla="*/ 78 h 192"/>
                  <a:gd name="T70" fmla="*/ 76 w 76"/>
                  <a:gd name="T71" fmla="*/ 12 h 192"/>
                  <a:gd name="T72" fmla="*/ 74 w 76"/>
                  <a:gd name="T73" fmla="*/ 6 h 1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
                  <a:gd name="T112" fmla="*/ 0 h 192"/>
                  <a:gd name="T113" fmla="*/ 76 w 76"/>
                  <a:gd name="T114" fmla="*/ 192 h 1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 h="192">
                    <a:moveTo>
                      <a:pt x="74" y="6"/>
                    </a:moveTo>
                    <a:lnTo>
                      <a:pt x="74" y="6"/>
                    </a:lnTo>
                    <a:lnTo>
                      <a:pt x="70" y="2"/>
                    </a:lnTo>
                    <a:lnTo>
                      <a:pt x="64" y="0"/>
                    </a:lnTo>
                    <a:lnTo>
                      <a:pt x="12" y="0"/>
                    </a:lnTo>
                    <a:lnTo>
                      <a:pt x="6" y="2"/>
                    </a:lnTo>
                    <a:lnTo>
                      <a:pt x="2" y="6"/>
                    </a:lnTo>
                    <a:lnTo>
                      <a:pt x="0" y="12"/>
                    </a:lnTo>
                    <a:lnTo>
                      <a:pt x="0" y="78"/>
                    </a:lnTo>
                    <a:lnTo>
                      <a:pt x="2" y="84"/>
                    </a:lnTo>
                    <a:lnTo>
                      <a:pt x="4" y="86"/>
                    </a:lnTo>
                    <a:lnTo>
                      <a:pt x="8" y="88"/>
                    </a:lnTo>
                    <a:lnTo>
                      <a:pt x="10" y="86"/>
                    </a:lnTo>
                    <a:lnTo>
                      <a:pt x="12" y="84"/>
                    </a:lnTo>
                    <a:lnTo>
                      <a:pt x="12" y="78"/>
                    </a:lnTo>
                    <a:lnTo>
                      <a:pt x="12" y="26"/>
                    </a:lnTo>
                    <a:lnTo>
                      <a:pt x="14" y="24"/>
                    </a:lnTo>
                    <a:lnTo>
                      <a:pt x="16" y="26"/>
                    </a:lnTo>
                    <a:lnTo>
                      <a:pt x="16" y="92"/>
                    </a:lnTo>
                    <a:lnTo>
                      <a:pt x="16" y="94"/>
                    </a:lnTo>
                    <a:lnTo>
                      <a:pt x="16" y="182"/>
                    </a:lnTo>
                    <a:lnTo>
                      <a:pt x="16" y="186"/>
                    </a:lnTo>
                    <a:lnTo>
                      <a:pt x="18" y="190"/>
                    </a:lnTo>
                    <a:lnTo>
                      <a:pt x="22" y="192"/>
                    </a:lnTo>
                    <a:lnTo>
                      <a:pt x="24" y="192"/>
                    </a:lnTo>
                    <a:lnTo>
                      <a:pt x="28" y="192"/>
                    </a:lnTo>
                    <a:lnTo>
                      <a:pt x="30" y="190"/>
                    </a:lnTo>
                    <a:lnTo>
                      <a:pt x="32" y="186"/>
                    </a:lnTo>
                    <a:lnTo>
                      <a:pt x="34" y="182"/>
                    </a:lnTo>
                    <a:lnTo>
                      <a:pt x="34" y="94"/>
                    </a:lnTo>
                    <a:lnTo>
                      <a:pt x="42" y="94"/>
                    </a:lnTo>
                    <a:lnTo>
                      <a:pt x="42" y="182"/>
                    </a:lnTo>
                    <a:lnTo>
                      <a:pt x="44" y="186"/>
                    </a:lnTo>
                    <a:lnTo>
                      <a:pt x="46" y="190"/>
                    </a:lnTo>
                    <a:lnTo>
                      <a:pt x="48" y="192"/>
                    </a:lnTo>
                    <a:lnTo>
                      <a:pt x="52" y="192"/>
                    </a:lnTo>
                    <a:lnTo>
                      <a:pt x="54" y="192"/>
                    </a:lnTo>
                    <a:lnTo>
                      <a:pt x="58" y="190"/>
                    </a:lnTo>
                    <a:lnTo>
                      <a:pt x="60" y="186"/>
                    </a:lnTo>
                    <a:lnTo>
                      <a:pt x="60" y="182"/>
                    </a:lnTo>
                    <a:lnTo>
                      <a:pt x="60" y="94"/>
                    </a:lnTo>
                    <a:lnTo>
                      <a:pt x="60" y="92"/>
                    </a:lnTo>
                    <a:lnTo>
                      <a:pt x="60" y="26"/>
                    </a:lnTo>
                    <a:lnTo>
                      <a:pt x="62" y="24"/>
                    </a:lnTo>
                    <a:lnTo>
                      <a:pt x="62" y="26"/>
                    </a:lnTo>
                    <a:lnTo>
                      <a:pt x="64" y="26"/>
                    </a:lnTo>
                    <a:lnTo>
                      <a:pt x="64" y="78"/>
                    </a:lnTo>
                    <a:lnTo>
                      <a:pt x="64" y="84"/>
                    </a:lnTo>
                    <a:lnTo>
                      <a:pt x="66" y="86"/>
                    </a:lnTo>
                    <a:lnTo>
                      <a:pt x="68" y="88"/>
                    </a:lnTo>
                    <a:lnTo>
                      <a:pt x="72" y="86"/>
                    </a:lnTo>
                    <a:lnTo>
                      <a:pt x="74" y="84"/>
                    </a:lnTo>
                    <a:lnTo>
                      <a:pt x="76" y="78"/>
                    </a:lnTo>
                    <a:lnTo>
                      <a:pt x="76" y="12"/>
                    </a:lnTo>
                    <a:lnTo>
                      <a:pt x="74" y="6"/>
                    </a:lnTo>
                    <a:close/>
                  </a:path>
                </a:pathLst>
              </a:custGeom>
              <a:solidFill>
                <a:schemeClr val="bg1"/>
              </a:solidFill>
              <a:ln w="9525">
                <a:noFill/>
                <a:round/>
                <a:headEnd/>
                <a:tailEnd/>
              </a:ln>
            </p:spPr>
            <p:txBody>
              <a:bodyPr/>
              <a:lstStyle/>
              <a:p>
                <a:endParaRPr lang="en-US" sz="1400"/>
              </a:p>
            </p:txBody>
          </p:sp>
        </p:grpSp>
        <p:grpSp>
          <p:nvGrpSpPr>
            <p:cNvPr id="1629227" name="Group 54"/>
            <p:cNvGrpSpPr>
              <a:grpSpLocks/>
            </p:cNvGrpSpPr>
            <p:nvPr/>
          </p:nvGrpSpPr>
          <p:grpSpPr bwMode="auto">
            <a:xfrm>
              <a:off x="4921" y="1566"/>
              <a:ext cx="106" cy="324"/>
              <a:chOff x="1885" y="1293"/>
              <a:chExt cx="74" cy="226"/>
            </a:xfrm>
          </p:grpSpPr>
          <p:sp>
            <p:nvSpPr>
              <p:cNvPr id="1629228" name="Freeform 55"/>
              <p:cNvSpPr>
                <a:spLocks/>
              </p:cNvSpPr>
              <p:nvPr/>
            </p:nvSpPr>
            <p:spPr bwMode="auto">
              <a:xfrm>
                <a:off x="1907" y="1293"/>
                <a:ext cx="30" cy="32"/>
              </a:xfrm>
              <a:custGeom>
                <a:avLst/>
                <a:gdLst>
                  <a:gd name="T0" fmla="*/ 30 w 30"/>
                  <a:gd name="T1" fmla="*/ 16 h 32"/>
                  <a:gd name="T2" fmla="*/ 30 w 30"/>
                  <a:gd name="T3" fmla="*/ 16 h 32"/>
                  <a:gd name="T4" fmla="*/ 30 w 30"/>
                  <a:gd name="T5" fmla="*/ 22 h 32"/>
                  <a:gd name="T6" fmla="*/ 26 w 30"/>
                  <a:gd name="T7" fmla="*/ 26 h 32"/>
                  <a:gd name="T8" fmla="*/ 22 w 30"/>
                  <a:gd name="T9" fmla="*/ 30 h 32"/>
                  <a:gd name="T10" fmla="*/ 14 w 30"/>
                  <a:gd name="T11" fmla="*/ 32 h 32"/>
                  <a:gd name="T12" fmla="*/ 14 w 30"/>
                  <a:gd name="T13" fmla="*/ 32 h 32"/>
                  <a:gd name="T14" fmla="*/ 8 w 30"/>
                  <a:gd name="T15" fmla="*/ 30 h 32"/>
                  <a:gd name="T16" fmla="*/ 4 w 30"/>
                  <a:gd name="T17" fmla="*/ 26 h 32"/>
                  <a:gd name="T18" fmla="*/ 0 w 30"/>
                  <a:gd name="T19" fmla="*/ 22 h 32"/>
                  <a:gd name="T20" fmla="*/ 0 w 30"/>
                  <a:gd name="T21" fmla="*/ 16 h 32"/>
                  <a:gd name="T22" fmla="*/ 0 w 30"/>
                  <a:gd name="T23" fmla="*/ 16 h 32"/>
                  <a:gd name="T24" fmla="*/ 0 w 30"/>
                  <a:gd name="T25" fmla="*/ 10 h 32"/>
                  <a:gd name="T26" fmla="*/ 4 w 30"/>
                  <a:gd name="T27" fmla="*/ 4 h 32"/>
                  <a:gd name="T28" fmla="*/ 8 w 30"/>
                  <a:gd name="T29" fmla="*/ 2 h 32"/>
                  <a:gd name="T30" fmla="*/ 14 w 30"/>
                  <a:gd name="T31" fmla="*/ 0 h 32"/>
                  <a:gd name="T32" fmla="*/ 14 w 30"/>
                  <a:gd name="T33" fmla="*/ 0 h 32"/>
                  <a:gd name="T34" fmla="*/ 22 w 30"/>
                  <a:gd name="T35" fmla="*/ 2 h 32"/>
                  <a:gd name="T36" fmla="*/ 26 w 30"/>
                  <a:gd name="T37" fmla="*/ 4 h 32"/>
                  <a:gd name="T38" fmla="*/ 30 w 30"/>
                  <a:gd name="T39" fmla="*/ 10 h 32"/>
                  <a:gd name="T40" fmla="*/ 30 w 30"/>
                  <a:gd name="T41" fmla="*/ 16 h 32"/>
                  <a:gd name="T42" fmla="*/ 30 w 30"/>
                  <a:gd name="T43" fmla="*/ 16 h 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
                  <a:gd name="T67" fmla="*/ 0 h 32"/>
                  <a:gd name="T68" fmla="*/ 30 w 30"/>
                  <a:gd name="T69" fmla="*/ 32 h 3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 h="32">
                    <a:moveTo>
                      <a:pt x="30" y="16"/>
                    </a:moveTo>
                    <a:lnTo>
                      <a:pt x="30" y="16"/>
                    </a:lnTo>
                    <a:lnTo>
                      <a:pt x="30" y="22"/>
                    </a:lnTo>
                    <a:lnTo>
                      <a:pt x="26" y="26"/>
                    </a:lnTo>
                    <a:lnTo>
                      <a:pt x="22" y="30"/>
                    </a:lnTo>
                    <a:lnTo>
                      <a:pt x="14" y="32"/>
                    </a:lnTo>
                    <a:lnTo>
                      <a:pt x="8" y="30"/>
                    </a:lnTo>
                    <a:lnTo>
                      <a:pt x="4" y="26"/>
                    </a:lnTo>
                    <a:lnTo>
                      <a:pt x="0" y="22"/>
                    </a:lnTo>
                    <a:lnTo>
                      <a:pt x="0" y="16"/>
                    </a:lnTo>
                    <a:lnTo>
                      <a:pt x="0" y="10"/>
                    </a:lnTo>
                    <a:lnTo>
                      <a:pt x="4" y="4"/>
                    </a:lnTo>
                    <a:lnTo>
                      <a:pt x="8" y="2"/>
                    </a:lnTo>
                    <a:lnTo>
                      <a:pt x="14" y="0"/>
                    </a:lnTo>
                    <a:lnTo>
                      <a:pt x="22" y="2"/>
                    </a:lnTo>
                    <a:lnTo>
                      <a:pt x="26" y="4"/>
                    </a:lnTo>
                    <a:lnTo>
                      <a:pt x="30" y="10"/>
                    </a:lnTo>
                    <a:lnTo>
                      <a:pt x="30" y="16"/>
                    </a:lnTo>
                    <a:close/>
                  </a:path>
                </a:pathLst>
              </a:custGeom>
              <a:solidFill>
                <a:srgbClr val="EF973F">
                  <a:alpha val="74901"/>
                </a:srgbClr>
              </a:solidFill>
              <a:ln w="9525">
                <a:noFill/>
                <a:round/>
                <a:headEnd/>
                <a:tailEnd/>
              </a:ln>
            </p:spPr>
            <p:txBody>
              <a:bodyPr/>
              <a:lstStyle/>
              <a:p>
                <a:endParaRPr lang="en-US" sz="1400"/>
              </a:p>
            </p:txBody>
          </p:sp>
          <p:sp>
            <p:nvSpPr>
              <p:cNvPr id="1629229" name="Freeform 56"/>
              <p:cNvSpPr>
                <a:spLocks/>
              </p:cNvSpPr>
              <p:nvPr/>
            </p:nvSpPr>
            <p:spPr bwMode="auto">
              <a:xfrm>
                <a:off x="1885" y="1327"/>
                <a:ext cx="74" cy="192"/>
              </a:xfrm>
              <a:custGeom>
                <a:avLst/>
                <a:gdLst>
                  <a:gd name="T0" fmla="*/ 72 w 74"/>
                  <a:gd name="T1" fmla="*/ 6 h 192"/>
                  <a:gd name="T2" fmla="*/ 62 w 74"/>
                  <a:gd name="T3" fmla="*/ 0 h 192"/>
                  <a:gd name="T4" fmla="*/ 12 w 74"/>
                  <a:gd name="T5" fmla="*/ 0 h 192"/>
                  <a:gd name="T6" fmla="*/ 2 w 74"/>
                  <a:gd name="T7" fmla="*/ 6 h 192"/>
                  <a:gd name="T8" fmla="*/ 0 w 74"/>
                  <a:gd name="T9" fmla="*/ 12 h 192"/>
                  <a:gd name="T10" fmla="*/ 0 w 74"/>
                  <a:gd name="T11" fmla="*/ 78 h 192"/>
                  <a:gd name="T12" fmla="*/ 4 w 74"/>
                  <a:gd name="T13" fmla="*/ 86 h 192"/>
                  <a:gd name="T14" fmla="*/ 6 w 74"/>
                  <a:gd name="T15" fmla="*/ 88 h 192"/>
                  <a:gd name="T16" fmla="*/ 10 w 74"/>
                  <a:gd name="T17" fmla="*/ 84 h 192"/>
                  <a:gd name="T18" fmla="*/ 12 w 74"/>
                  <a:gd name="T19" fmla="*/ 26 h 192"/>
                  <a:gd name="T20" fmla="*/ 12 w 74"/>
                  <a:gd name="T21" fmla="*/ 26 h 192"/>
                  <a:gd name="T22" fmla="*/ 14 w 74"/>
                  <a:gd name="T23" fmla="*/ 24 h 192"/>
                  <a:gd name="T24" fmla="*/ 14 w 74"/>
                  <a:gd name="T25" fmla="*/ 26 h 192"/>
                  <a:gd name="T26" fmla="*/ 14 w 74"/>
                  <a:gd name="T27" fmla="*/ 94 h 192"/>
                  <a:gd name="T28" fmla="*/ 14 w 74"/>
                  <a:gd name="T29" fmla="*/ 182 h 192"/>
                  <a:gd name="T30" fmla="*/ 18 w 74"/>
                  <a:gd name="T31" fmla="*/ 190 h 192"/>
                  <a:gd name="T32" fmla="*/ 24 w 74"/>
                  <a:gd name="T33" fmla="*/ 192 h 192"/>
                  <a:gd name="T34" fmla="*/ 28 w 74"/>
                  <a:gd name="T35" fmla="*/ 192 h 192"/>
                  <a:gd name="T36" fmla="*/ 32 w 74"/>
                  <a:gd name="T37" fmla="*/ 186 h 192"/>
                  <a:gd name="T38" fmla="*/ 32 w 74"/>
                  <a:gd name="T39" fmla="*/ 94 h 192"/>
                  <a:gd name="T40" fmla="*/ 42 w 74"/>
                  <a:gd name="T41" fmla="*/ 182 h 192"/>
                  <a:gd name="T42" fmla="*/ 42 w 74"/>
                  <a:gd name="T43" fmla="*/ 186 h 192"/>
                  <a:gd name="T44" fmla="*/ 46 w 74"/>
                  <a:gd name="T45" fmla="*/ 192 h 192"/>
                  <a:gd name="T46" fmla="*/ 50 w 74"/>
                  <a:gd name="T47" fmla="*/ 192 h 192"/>
                  <a:gd name="T48" fmla="*/ 56 w 74"/>
                  <a:gd name="T49" fmla="*/ 190 h 192"/>
                  <a:gd name="T50" fmla="*/ 60 w 74"/>
                  <a:gd name="T51" fmla="*/ 182 h 192"/>
                  <a:gd name="T52" fmla="*/ 60 w 74"/>
                  <a:gd name="T53" fmla="*/ 92 h 192"/>
                  <a:gd name="T54" fmla="*/ 60 w 74"/>
                  <a:gd name="T55" fmla="*/ 26 h 192"/>
                  <a:gd name="T56" fmla="*/ 60 w 74"/>
                  <a:gd name="T57" fmla="*/ 24 h 192"/>
                  <a:gd name="T58" fmla="*/ 62 w 74"/>
                  <a:gd name="T59" fmla="*/ 26 h 192"/>
                  <a:gd name="T60" fmla="*/ 62 w 74"/>
                  <a:gd name="T61" fmla="*/ 78 h 192"/>
                  <a:gd name="T62" fmla="*/ 64 w 74"/>
                  <a:gd name="T63" fmla="*/ 84 h 192"/>
                  <a:gd name="T64" fmla="*/ 68 w 74"/>
                  <a:gd name="T65" fmla="*/ 88 h 192"/>
                  <a:gd name="T66" fmla="*/ 70 w 74"/>
                  <a:gd name="T67" fmla="*/ 86 h 192"/>
                  <a:gd name="T68" fmla="*/ 74 w 74"/>
                  <a:gd name="T69" fmla="*/ 78 h 192"/>
                  <a:gd name="T70" fmla="*/ 74 w 74"/>
                  <a:gd name="T71" fmla="*/ 12 h 192"/>
                  <a:gd name="T72" fmla="*/ 72 w 74"/>
                  <a:gd name="T73" fmla="*/ 6 h 1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192"/>
                  <a:gd name="T113" fmla="*/ 74 w 74"/>
                  <a:gd name="T114" fmla="*/ 192 h 1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192">
                    <a:moveTo>
                      <a:pt x="72" y="6"/>
                    </a:moveTo>
                    <a:lnTo>
                      <a:pt x="72" y="6"/>
                    </a:lnTo>
                    <a:lnTo>
                      <a:pt x="68" y="2"/>
                    </a:lnTo>
                    <a:lnTo>
                      <a:pt x="62" y="0"/>
                    </a:lnTo>
                    <a:lnTo>
                      <a:pt x="12" y="0"/>
                    </a:lnTo>
                    <a:lnTo>
                      <a:pt x="6" y="2"/>
                    </a:lnTo>
                    <a:lnTo>
                      <a:pt x="2" y="6"/>
                    </a:lnTo>
                    <a:lnTo>
                      <a:pt x="0" y="12"/>
                    </a:lnTo>
                    <a:lnTo>
                      <a:pt x="0" y="78"/>
                    </a:lnTo>
                    <a:lnTo>
                      <a:pt x="2" y="84"/>
                    </a:lnTo>
                    <a:lnTo>
                      <a:pt x="4" y="86"/>
                    </a:lnTo>
                    <a:lnTo>
                      <a:pt x="6" y="88"/>
                    </a:lnTo>
                    <a:lnTo>
                      <a:pt x="10" y="86"/>
                    </a:lnTo>
                    <a:lnTo>
                      <a:pt x="10" y="84"/>
                    </a:lnTo>
                    <a:lnTo>
                      <a:pt x="12" y="78"/>
                    </a:lnTo>
                    <a:lnTo>
                      <a:pt x="12" y="26"/>
                    </a:lnTo>
                    <a:lnTo>
                      <a:pt x="14" y="24"/>
                    </a:lnTo>
                    <a:lnTo>
                      <a:pt x="14" y="26"/>
                    </a:lnTo>
                    <a:lnTo>
                      <a:pt x="14" y="92"/>
                    </a:lnTo>
                    <a:lnTo>
                      <a:pt x="14" y="94"/>
                    </a:lnTo>
                    <a:lnTo>
                      <a:pt x="14" y="182"/>
                    </a:lnTo>
                    <a:lnTo>
                      <a:pt x="16" y="186"/>
                    </a:lnTo>
                    <a:lnTo>
                      <a:pt x="18" y="190"/>
                    </a:lnTo>
                    <a:lnTo>
                      <a:pt x="20" y="192"/>
                    </a:lnTo>
                    <a:lnTo>
                      <a:pt x="24" y="192"/>
                    </a:lnTo>
                    <a:lnTo>
                      <a:pt x="28" y="192"/>
                    </a:lnTo>
                    <a:lnTo>
                      <a:pt x="30" y="190"/>
                    </a:lnTo>
                    <a:lnTo>
                      <a:pt x="32" y="186"/>
                    </a:lnTo>
                    <a:lnTo>
                      <a:pt x="32" y="182"/>
                    </a:lnTo>
                    <a:lnTo>
                      <a:pt x="32" y="94"/>
                    </a:lnTo>
                    <a:lnTo>
                      <a:pt x="42" y="94"/>
                    </a:lnTo>
                    <a:lnTo>
                      <a:pt x="42" y="182"/>
                    </a:lnTo>
                    <a:lnTo>
                      <a:pt x="42" y="186"/>
                    </a:lnTo>
                    <a:lnTo>
                      <a:pt x="44" y="190"/>
                    </a:lnTo>
                    <a:lnTo>
                      <a:pt x="46" y="192"/>
                    </a:lnTo>
                    <a:lnTo>
                      <a:pt x="50" y="192"/>
                    </a:lnTo>
                    <a:lnTo>
                      <a:pt x="54" y="192"/>
                    </a:lnTo>
                    <a:lnTo>
                      <a:pt x="56" y="190"/>
                    </a:lnTo>
                    <a:lnTo>
                      <a:pt x="58" y="186"/>
                    </a:lnTo>
                    <a:lnTo>
                      <a:pt x="60" y="182"/>
                    </a:lnTo>
                    <a:lnTo>
                      <a:pt x="60" y="94"/>
                    </a:lnTo>
                    <a:lnTo>
                      <a:pt x="60" y="92"/>
                    </a:lnTo>
                    <a:lnTo>
                      <a:pt x="60" y="26"/>
                    </a:lnTo>
                    <a:lnTo>
                      <a:pt x="60" y="24"/>
                    </a:lnTo>
                    <a:lnTo>
                      <a:pt x="62" y="26"/>
                    </a:lnTo>
                    <a:lnTo>
                      <a:pt x="62" y="78"/>
                    </a:lnTo>
                    <a:lnTo>
                      <a:pt x="64" y="84"/>
                    </a:lnTo>
                    <a:lnTo>
                      <a:pt x="64" y="86"/>
                    </a:lnTo>
                    <a:lnTo>
                      <a:pt x="68" y="88"/>
                    </a:lnTo>
                    <a:lnTo>
                      <a:pt x="70" y="86"/>
                    </a:lnTo>
                    <a:lnTo>
                      <a:pt x="72" y="84"/>
                    </a:lnTo>
                    <a:lnTo>
                      <a:pt x="74" y="78"/>
                    </a:lnTo>
                    <a:lnTo>
                      <a:pt x="74" y="12"/>
                    </a:lnTo>
                    <a:lnTo>
                      <a:pt x="72" y="6"/>
                    </a:lnTo>
                    <a:close/>
                  </a:path>
                </a:pathLst>
              </a:custGeom>
              <a:solidFill>
                <a:srgbClr val="EF973F">
                  <a:alpha val="74901"/>
                </a:srgbClr>
              </a:solidFill>
              <a:ln w="9525">
                <a:noFill/>
                <a:round/>
                <a:headEnd/>
                <a:tailEnd/>
              </a:ln>
            </p:spPr>
            <p:txBody>
              <a:bodyPr/>
              <a:lstStyle/>
              <a:p>
                <a:endParaRPr lang="en-US" sz="1400"/>
              </a:p>
            </p:txBody>
          </p:sp>
        </p:grpSp>
      </p:grpSp>
      <p:sp>
        <p:nvSpPr>
          <p:cNvPr id="1629230" name="Rectangle 24"/>
          <p:cNvSpPr>
            <a:spLocks noChangeArrowheads="1"/>
          </p:cNvSpPr>
          <p:nvPr/>
        </p:nvSpPr>
        <p:spPr bwMode="auto">
          <a:xfrm>
            <a:off x="6296025" y="1606550"/>
            <a:ext cx="2568575" cy="320675"/>
          </a:xfrm>
          <a:prstGeom prst="rect">
            <a:avLst/>
          </a:prstGeom>
          <a:solidFill>
            <a:srgbClr val="003366">
              <a:alpha val="98822"/>
            </a:srgbClr>
          </a:solidFill>
          <a:ln w="19050" algn="ctr">
            <a:noFill/>
            <a:miter lim="800000"/>
            <a:headEnd/>
            <a:tailEnd/>
          </a:ln>
        </p:spPr>
        <p:txBody>
          <a:bodyPr anchor="ctr"/>
          <a:lstStyle/>
          <a:p>
            <a:pPr algn="ctr"/>
            <a:r>
              <a:rPr lang="en-US">
                <a:solidFill>
                  <a:schemeClr val="bg1"/>
                </a:solidFill>
              </a:rPr>
              <a:t>Operate new</a:t>
            </a:r>
          </a:p>
        </p:txBody>
      </p:sp>
      <p:grpSp>
        <p:nvGrpSpPr>
          <p:cNvPr id="1629231" name="Group 47"/>
          <p:cNvGrpSpPr>
            <a:grpSpLocks/>
          </p:cNvGrpSpPr>
          <p:nvPr/>
        </p:nvGrpSpPr>
        <p:grpSpPr bwMode="auto">
          <a:xfrm>
            <a:off x="2143125" y="1606550"/>
            <a:ext cx="5226050" cy="3206750"/>
            <a:chOff x="1350" y="1012"/>
            <a:chExt cx="3292" cy="2020"/>
          </a:xfrm>
        </p:grpSpPr>
        <p:sp>
          <p:nvSpPr>
            <p:cNvPr id="1629232" name="Oval 11"/>
            <p:cNvSpPr>
              <a:spLocks noChangeArrowheads="1"/>
            </p:cNvSpPr>
            <p:nvPr/>
          </p:nvSpPr>
          <p:spPr bwMode="auto">
            <a:xfrm>
              <a:off x="1499" y="2447"/>
              <a:ext cx="138" cy="123"/>
            </a:xfrm>
            <a:prstGeom prst="ellipse">
              <a:avLst/>
            </a:prstGeom>
            <a:solidFill>
              <a:schemeClr val="accent1"/>
            </a:solidFill>
            <a:ln w="9525">
              <a:solidFill>
                <a:schemeClr val="tx1"/>
              </a:solidFill>
              <a:round/>
              <a:headEnd/>
              <a:tailEnd/>
            </a:ln>
          </p:spPr>
          <p:txBody>
            <a:bodyPr wrap="none" anchor="ctr"/>
            <a:lstStyle/>
            <a:p>
              <a:endParaRPr lang="en-US" sz="1400"/>
            </a:p>
          </p:txBody>
        </p:sp>
        <p:sp>
          <p:nvSpPr>
            <p:cNvPr id="1629233" name="Text Box 26"/>
            <p:cNvSpPr txBox="1">
              <a:spLocks noChangeArrowheads="1"/>
            </p:cNvSpPr>
            <p:nvPr/>
          </p:nvSpPr>
          <p:spPr bwMode="auto">
            <a:xfrm>
              <a:off x="1413" y="2559"/>
              <a:ext cx="487" cy="154"/>
            </a:xfrm>
            <a:prstGeom prst="rect">
              <a:avLst/>
            </a:prstGeom>
            <a:noFill/>
            <a:ln w="19050" algn="ctr">
              <a:noFill/>
              <a:miter lim="800000"/>
              <a:headEnd/>
              <a:tailEnd/>
            </a:ln>
          </p:spPr>
          <p:txBody>
            <a:bodyPr wrap="none">
              <a:spAutoFit/>
            </a:bodyPr>
            <a:lstStyle/>
            <a:p>
              <a:r>
                <a:rPr lang="en-US" sz="1000" i="1">
                  <a:solidFill>
                    <a:schemeClr val="bg1"/>
                  </a:solidFill>
                </a:rPr>
                <a:t>Maturity m</a:t>
              </a:r>
            </a:p>
          </p:txBody>
        </p:sp>
        <p:sp>
          <p:nvSpPr>
            <p:cNvPr id="1629234" name="Text Box 63"/>
            <p:cNvSpPr txBox="1">
              <a:spLocks noChangeArrowheads="1"/>
            </p:cNvSpPr>
            <p:nvPr/>
          </p:nvSpPr>
          <p:spPr bwMode="auto">
            <a:xfrm>
              <a:off x="4016" y="1664"/>
              <a:ext cx="601" cy="154"/>
            </a:xfrm>
            <a:prstGeom prst="rect">
              <a:avLst/>
            </a:prstGeom>
            <a:noFill/>
            <a:ln w="19050" algn="ctr">
              <a:noFill/>
              <a:miter lim="800000"/>
              <a:headEnd/>
              <a:tailEnd/>
            </a:ln>
          </p:spPr>
          <p:txBody>
            <a:bodyPr wrap="none">
              <a:spAutoFit/>
            </a:bodyPr>
            <a:lstStyle/>
            <a:p>
              <a:r>
                <a:rPr lang="en-US" sz="1000" i="1">
                  <a:solidFill>
                    <a:schemeClr val="bg1"/>
                  </a:solidFill>
                </a:rPr>
                <a:t>Maturity m +x</a:t>
              </a:r>
            </a:p>
          </p:txBody>
        </p:sp>
        <p:grpSp>
          <p:nvGrpSpPr>
            <p:cNvPr id="1629235" name="Group 51"/>
            <p:cNvGrpSpPr>
              <a:grpSpLocks/>
            </p:cNvGrpSpPr>
            <p:nvPr/>
          </p:nvGrpSpPr>
          <p:grpSpPr bwMode="auto">
            <a:xfrm>
              <a:off x="1350" y="1012"/>
              <a:ext cx="3292" cy="2020"/>
              <a:chOff x="1350" y="1012"/>
              <a:chExt cx="3292" cy="2020"/>
            </a:xfrm>
          </p:grpSpPr>
          <p:sp>
            <p:nvSpPr>
              <p:cNvPr id="1629236" name="Rectangle 5"/>
              <p:cNvSpPr>
                <a:spLocks noChangeArrowheads="1"/>
              </p:cNvSpPr>
              <p:nvPr/>
            </p:nvSpPr>
            <p:spPr bwMode="auto">
              <a:xfrm>
                <a:off x="1963" y="1276"/>
                <a:ext cx="1933" cy="1756"/>
              </a:xfrm>
              <a:prstGeom prst="rect">
                <a:avLst/>
              </a:prstGeom>
              <a:solidFill>
                <a:srgbClr val="808080"/>
              </a:solidFill>
              <a:ln w="15875">
                <a:solidFill>
                  <a:srgbClr val="808080"/>
                </a:solidFill>
                <a:miter lim="800000"/>
                <a:headEnd/>
                <a:tailEnd/>
              </a:ln>
            </p:spPr>
            <p:txBody>
              <a:bodyPr wrap="none" anchor="ctr"/>
              <a:lstStyle/>
              <a:p>
                <a:pPr algn="ctr">
                  <a:spcBef>
                    <a:spcPct val="0"/>
                  </a:spcBef>
                </a:pPr>
                <a:endParaRPr lang="en-US" sz="1800">
                  <a:solidFill>
                    <a:schemeClr val="bg2"/>
                  </a:solidFill>
                  <a:latin typeface="Arial" charset="0"/>
                  <a:cs typeface="Arial" charset="0"/>
                </a:endParaRPr>
              </a:p>
            </p:txBody>
          </p:sp>
          <p:cxnSp>
            <p:nvCxnSpPr>
              <p:cNvPr id="1629237" name="AutoShape 10"/>
              <p:cNvCxnSpPr>
                <a:cxnSpLocks noChangeShapeType="1"/>
              </p:cNvCxnSpPr>
              <p:nvPr/>
            </p:nvCxnSpPr>
            <p:spPr bwMode="auto">
              <a:xfrm flipV="1">
                <a:off x="1350" y="1572"/>
                <a:ext cx="3292" cy="931"/>
              </a:xfrm>
              <a:prstGeom prst="curvedConnector3">
                <a:avLst>
                  <a:gd name="adj1" fmla="val 50000"/>
                </a:avLst>
              </a:prstGeom>
              <a:noFill/>
              <a:ln w="9525">
                <a:solidFill>
                  <a:schemeClr val="tx1"/>
                </a:solidFill>
                <a:round/>
                <a:headEnd/>
                <a:tailEnd type="triangle" w="med" len="med"/>
              </a:ln>
            </p:spPr>
          </p:cxnSp>
          <p:sp>
            <p:nvSpPr>
              <p:cNvPr id="1629238" name="Oval 11"/>
              <p:cNvSpPr>
                <a:spLocks noChangeArrowheads="1"/>
              </p:cNvSpPr>
              <p:nvPr/>
            </p:nvSpPr>
            <p:spPr bwMode="auto">
              <a:xfrm>
                <a:off x="2045" y="2382"/>
                <a:ext cx="139" cy="125"/>
              </a:xfrm>
              <a:prstGeom prst="ellipse">
                <a:avLst/>
              </a:prstGeom>
              <a:solidFill>
                <a:schemeClr val="bg2"/>
              </a:solidFill>
              <a:ln w="9525">
                <a:solidFill>
                  <a:schemeClr val="tx1"/>
                </a:solidFill>
                <a:round/>
                <a:headEnd/>
                <a:tailEnd/>
              </a:ln>
            </p:spPr>
            <p:txBody>
              <a:bodyPr wrap="none" anchor="ctr"/>
              <a:lstStyle/>
              <a:p>
                <a:endParaRPr lang="en-US" sz="1400"/>
              </a:p>
            </p:txBody>
          </p:sp>
          <p:sp>
            <p:nvSpPr>
              <p:cNvPr id="1629239" name="Oval 12"/>
              <p:cNvSpPr>
                <a:spLocks noChangeArrowheads="1"/>
              </p:cNvSpPr>
              <p:nvPr/>
            </p:nvSpPr>
            <p:spPr bwMode="auto">
              <a:xfrm>
                <a:off x="2839" y="2134"/>
                <a:ext cx="139" cy="125"/>
              </a:xfrm>
              <a:prstGeom prst="ellipse">
                <a:avLst/>
              </a:prstGeom>
              <a:solidFill>
                <a:schemeClr val="bg2"/>
              </a:solidFill>
              <a:ln w="9525">
                <a:solidFill>
                  <a:schemeClr val="tx1"/>
                </a:solidFill>
                <a:round/>
                <a:headEnd/>
                <a:tailEnd/>
              </a:ln>
            </p:spPr>
            <p:txBody>
              <a:bodyPr wrap="none" anchor="ctr"/>
              <a:lstStyle/>
              <a:p>
                <a:endParaRPr lang="en-US" sz="1400"/>
              </a:p>
            </p:txBody>
          </p:sp>
          <p:sp>
            <p:nvSpPr>
              <p:cNvPr id="1629240" name="Oval 13"/>
              <p:cNvSpPr>
                <a:spLocks noChangeArrowheads="1"/>
              </p:cNvSpPr>
              <p:nvPr/>
            </p:nvSpPr>
            <p:spPr bwMode="auto">
              <a:xfrm>
                <a:off x="3290" y="1715"/>
                <a:ext cx="139" cy="124"/>
              </a:xfrm>
              <a:prstGeom prst="ellipse">
                <a:avLst/>
              </a:prstGeom>
              <a:solidFill>
                <a:schemeClr val="bg2"/>
              </a:solidFill>
              <a:ln w="9525">
                <a:solidFill>
                  <a:schemeClr val="tx1"/>
                </a:solidFill>
                <a:round/>
                <a:headEnd/>
                <a:tailEnd/>
              </a:ln>
            </p:spPr>
            <p:txBody>
              <a:bodyPr wrap="none" anchor="ctr"/>
              <a:lstStyle/>
              <a:p>
                <a:endParaRPr lang="en-US" sz="1400"/>
              </a:p>
            </p:txBody>
          </p:sp>
          <p:sp>
            <p:nvSpPr>
              <p:cNvPr id="1629241" name="Oval 14"/>
              <p:cNvSpPr>
                <a:spLocks noChangeArrowheads="1"/>
              </p:cNvSpPr>
              <p:nvPr/>
            </p:nvSpPr>
            <p:spPr bwMode="auto">
              <a:xfrm>
                <a:off x="3770" y="1581"/>
                <a:ext cx="139" cy="125"/>
              </a:xfrm>
              <a:prstGeom prst="ellipse">
                <a:avLst/>
              </a:prstGeom>
              <a:solidFill>
                <a:schemeClr val="bg2"/>
              </a:solidFill>
              <a:ln w="9525">
                <a:solidFill>
                  <a:schemeClr val="tx1"/>
                </a:solidFill>
                <a:round/>
                <a:headEnd/>
                <a:tailEnd/>
              </a:ln>
            </p:spPr>
            <p:txBody>
              <a:bodyPr wrap="none" anchor="ctr"/>
              <a:lstStyle/>
              <a:p>
                <a:endParaRPr lang="en-US" sz="1400"/>
              </a:p>
            </p:txBody>
          </p:sp>
          <p:sp>
            <p:nvSpPr>
              <p:cNvPr id="1629242" name="AutoShape 15"/>
              <p:cNvSpPr>
                <a:spLocks noChangeArrowheads="1"/>
              </p:cNvSpPr>
              <p:nvPr/>
            </p:nvSpPr>
            <p:spPr bwMode="auto">
              <a:xfrm>
                <a:off x="2117" y="1755"/>
                <a:ext cx="793" cy="109"/>
              </a:xfrm>
              <a:prstGeom prst="rightArrow">
                <a:avLst>
                  <a:gd name="adj1" fmla="val 48611"/>
                  <a:gd name="adj2" fmla="val 148873"/>
                </a:avLst>
              </a:prstGeom>
              <a:solidFill>
                <a:schemeClr val="tx2"/>
              </a:solidFill>
              <a:ln w="9525">
                <a:noFill/>
                <a:miter lim="800000"/>
                <a:headEnd/>
                <a:tailEnd/>
              </a:ln>
            </p:spPr>
            <p:txBody>
              <a:bodyPr wrap="none" anchor="ctr"/>
              <a:lstStyle/>
              <a:p>
                <a:endParaRPr lang="en-US" sz="1400"/>
              </a:p>
            </p:txBody>
          </p:sp>
          <p:sp>
            <p:nvSpPr>
              <p:cNvPr id="1629243" name="Line 16"/>
              <p:cNvSpPr>
                <a:spLocks noChangeShapeType="1"/>
              </p:cNvSpPr>
              <p:nvPr/>
            </p:nvSpPr>
            <p:spPr bwMode="auto">
              <a:xfrm flipH="1">
                <a:off x="2110" y="1462"/>
                <a:ext cx="8" cy="911"/>
              </a:xfrm>
              <a:prstGeom prst="line">
                <a:avLst/>
              </a:prstGeom>
              <a:noFill/>
              <a:ln w="9525">
                <a:solidFill>
                  <a:schemeClr val="tx1"/>
                </a:solidFill>
                <a:prstDash val="dash"/>
                <a:round/>
                <a:headEnd/>
                <a:tailEnd/>
              </a:ln>
            </p:spPr>
            <p:txBody>
              <a:bodyPr/>
              <a:lstStyle/>
              <a:p>
                <a:endParaRPr lang="en-US"/>
              </a:p>
            </p:txBody>
          </p:sp>
          <p:sp>
            <p:nvSpPr>
              <p:cNvPr id="1629244" name="Line 17"/>
              <p:cNvSpPr>
                <a:spLocks noChangeShapeType="1"/>
              </p:cNvSpPr>
              <p:nvPr/>
            </p:nvSpPr>
            <p:spPr bwMode="auto">
              <a:xfrm flipH="1">
                <a:off x="2906" y="1338"/>
                <a:ext cx="1" cy="800"/>
              </a:xfrm>
              <a:prstGeom prst="line">
                <a:avLst/>
              </a:prstGeom>
              <a:noFill/>
              <a:ln w="9525">
                <a:solidFill>
                  <a:schemeClr val="tx1"/>
                </a:solidFill>
                <a:prstDash val="dash"/>
                <a:round/>
                <a:headEnd/>
                <a:tailEnd/>
              </a:ln>
            </p:spPr>
            <p:txBody>
              <a:bodyPr/>
              <a:lstStyle/>
              <a:p>
                <a:endParaRPr lang="en-US"/>
              </a:p>
            </p:txBody>
          </p:sp>
          <p:sp>
            <p:nvSpPr>
              <p:cNvPr id="1629245" name="Line 18"/>
              <p:cNvSpPr>
                <a:spLocks noChangeShapeType="1"/>
              </p:cNvSpPr>
              <p:nvPr/>
            </p:nvSpPr>
            <p:spPr bwMode="auto">
              <a:xfrm>
                <a:off x="3353" y="1369"/>
                <a:ext cx="1" cy="323"/>
              </a:xfrm>
              <a:prstGeom prst="line">
                <a:avLst/>
              </a:prstGeom>
              <a:noFill/>
              <a:ln w="9525">
                <a:solidFill>
                  <a:schemeClr val="tx1"/>
                </a:solidFill>
                <a:prstDash val="dash"/>
                <a:round/>
                <a:headEnd/>
                <a:tailEnd/>
              </a:ln>
            </p:spPr>
            <p:txBody>
              <a:bodyPr/>
              <a:lstStyle/>
              <a:p>
                <a:endParaRPr lang="en-US"/>
              </a:p>
            </p:txBody>
          </p:sp>
          <p:sp>
            <p:nvSpPr>
              <p:cNvPr id="1629246" name="Text Box 19"/>
              <p:cNvSpPr txBox="1">
                <a:spLocks noChangeArrowheads="1"/>
              </p:cNvSpPr>
              <p:nvPr/>
            </p:nvSpPr>
            <p:spPr bwMode="auto">
              <a:xfrm>
                <a:off x="2099" y="1368"/>
                <a:ext cx="878" cy="214"/>
              </a:xfrm>
              <a:prstGeom prst="rect">
                <a:avLst/>
              </a:prstGeom>
              <a:noFill/>
              <a:ln w="9525">
                <a:noFill/>
                <a:miter lim="800000"/>
                <a:headEnd/>
                <a:tailEnd/>
              </a:ln>
            </p:spPr>
            <p:txBody>
              <a:bodyPr wrap="none">
                <a:spAutoFit/>
              </a:bodyPr>
              <a:lstStyle/>
              <a:p>
                <a:pPr>
                  <a:lnSpc>
                    <a:spcPct val="90000"/>
                  </a:lnSpc>
                  <a:spcBef>
                    <a:spcPct val="0"/>
                  </a:spcBef>
                </a:pPr>
                <a:r>
                  <a:rPr lang="en-US" sz="1800">
                    <a:solidFill>
                      <a:schemeClr val="bg1"/>
                    </a:solidFill>
                    <a:latin typeface="Futura Hv" pitchFamily="34" charset="0"/>
                    <a:cs typeface="Arial" charset="0"/>
                  </a:rPr>
                  <a:t>Sub-projects</a:t>
                </a:r>
              </a:p>
            </p:txBody>
          </p:sp>
          <p:sp>
            <p:nvSpPr>
              <p:cNvPr id="1629247" name="Line 22"/>
              <p:cNvSpPr>
                <a:spLocks noChangeShapeType="1"/>
              </p:cNvSpPr>
              <p:nvPr/>
            </p:nvSpPr>
            <p:spPr bwMode="auto">
              <a:xfrm>
                <a:off x="1953" y="2925"/>
                <a:ext cx="1981" cy="2"/>
              </a:xfrm>
              <a:prstGeom prst="line">
                <a:avLst/>
              </a:prstGeom>
              <a:noFill/>
              <a:ln w="15875">
                <a:solidFill>
                  <a:schemeClr val="tx1"/>
                </a:solidFill>
                <a:round/>
                <a:headEnd/>
                <a:tailEnd type="triangle" w="med" len="med"/>
              </a:ln>
            </p:spPr>
            <p:txBody>
              <a:bodyPr/>
              <a:lstStyle/>
              <a:p>
                <a:endParaRPr lang="en-US"/>
              </a:p>
            </p:txBody>
          </p:sp>
          <p:sp>
            <p:nvSpPr>
              <p:cNvPr id="1629248" name="Text Box 23"/>
              <p:cNvSpPr txBox="1">
                <a:spLocks noChangeArrowheads="1"/>
              </p:cNvSpPr>
              <p:nvPr/>
            </p:nvSpPr>
            <p:spPr bwMode="auto">
              <a:xfrm>
                <a:off x="2203" y="2701"/>
                <a:ext cx="1485" cy="192"/>
              </a:xfrm>
              <a:prstGeom prst="rect">
                <a:avLst/>
              </a:prstGeom>
              <a:noFill/>
              <a:ln w="9525">
                <a:noFill/>
                <a:miter lim="800000"/>
                <a:headEnd/>
                <a:tailEnd/>
              </a:ln>
            </p:spPr>
            <p:txBody>
              <a:bodyPr wrap="none">
                <a:spAutoFit/>
              </a:bodyPr>
              <a:lstStyle/>
              <a:p>
                <a:pPr>
                  <a:spcBef>
                    <a:spcPct val="0"/>
                  </a:spcBef>
                </a:pPr>
                <a:r>
                  <a:rPr lang="en-US" sz="1400">
                    <a:solidFill>
                      <a:schemeClr val="bg1"/>
                    </a:solidFill>
                    <a:cs typeface="Arial" charset="0"/>
                  </a:rPr>
                  <a:t>Plan, Design, Build, Migrate</a:t>
                </a:r>
              </a:p>
            </p:txBody>
          </p:sp>
          <p:sp>
            <p:nvSpPr>
              <p:cNvPr id="1629249" name="Rectangle 24"/>
              <p:cNvSpPr>
                <a:spLocks noChangeArrowheads="1"/>
              </p:cNvSpPr>
              <p:nvPr/>
            </p:nvSpPr>
            <p:spPr bwMode="auto">
              <a:xfrm>
                <a:off x="1966" y="1012"/>
                <a:ext cx="1925" cy="202"/>
              </a:xfrm>
              <a:prstGeom prst="rect">
                <a:avLst/>
              </a:prstGeom>
              <a:solidFill>
                <a:srgbClr val="003366">
                  <a:alpha val="98822"/>
                </a:srgbClr>
              </a:solidFill>
              <a:ln w="19050" algn="ctr">
                <a:noFill/>
                <a:miter lim="800000"/>
                <a:headEnd/>
                <a:tailEnd/>
              </a:ln>
            </p:spPr>
            <p:txBody>
              <a:bodyPr anchor="ctr"/>
              <a:lstStyle/>
              <a:p>
                <a:pPr algn="ctr"/>
                <a:r>
                  <a:rPr lang="en-US">
                    <a:solidFill>
                      <a:schemeClr val="bg1"/>
                    </a:solidFill>
                  </a:rPr>
                  <a:t>Build and transition</a:t>
                </a:r>
              </a:p>
            </p:txBody>
          </p:sp>
          <p:sp>
            <p:nvSpPr>
              <p:cNvPr id="1629250" name="Oval 11"/>
              <p:cNvSpPr>
                <a:spLocks noChangeArrowheads="1"/>
              </p:cNvSpPr>
              <p:nvPr/>
            </p:nvSpPr>
            <p:spPr bwMode="auto">
              <a:xfrm>
                <a:off x="4209" y="1530"/>
                <a:ext cx="139" cy="125"/>
              </a:xfrm>
              <a:prstGeom prst="ellipse">
                <a:avLst/>
              </a:prstGeom>
              <a:solidFill>
                <a:schemeClr val="hlink"/>
              </a:solidFill>
              <a:ln w="9525">
                <a:solidFill>
                  <a:schemeClr val="tx1"/>
                </a:solidFill>
                <a:round/>
                <a:headEnd/>
                <a:tailEnd/>
              </a:ln>
            </p:spPr>
            <p:txBody>
              <a:bodyPr wrap="none" anchor="ctr"/>
              <a:lstStyle/>
              <a:p>
                <a:endParaRPr lang="en-US" sz="1400"/>
              </a:p>
            </p:txBody>
          </p:sp>
          <p:sp>
            <p:nvSpPr>
              <p:cNvPr id="86081" name="Rectangle 65"/>
              <p:cNvSpPr>
                <a:spLocks noChangeArrowheads="1"/>
              </p:cNvSpPr>
              <p:nvPr/>
            </p:nvSpPr>
            <p:spPr bwMode="auto">
              <a:xfrm>
                <a:off x="2254" y="1883"/>
                <a:ext cx="326" cy="212"/>
              </a:xfrm>
              <a:prstGeom prst="rect">
                <a:avLst/>
              </a:prstGeom>
              <a:noFill/>
              <a:ln w="19050" algn="ctr">
                <a:noFill/>
                <a:miter lim="800000"/>
                <a:headEnd/>
                <a:tailEnd/>
              </a:ln>
            </p:spPr>
            <p:txBody>
              <a:bodyPr wrap="none">
                <a:spAutoFit/>
              </a:bodyPr>
              <a:lstStyle/>
              <a:p>
                <a:r>
                  <a:rPr lang="en-US">
                    <a:solidFill>
                      <a:schemeClr val="bg1"/>
                    </a:solidFill>
                  </a:rPr>
                  <a:t>ROI</a:t>
                </a:r>
              </a:p>
            </p:txBody>
          </p:sp>
        </p:grpSp>
      </p:grpSp>
      <p:sp>
        <p:nvSpPr>
          <p:cNvPr id="1629252" name="Rectangle 67"/>
          <p:cNvSpPr>
            <a:spLocks noGrp="1" noChangeArrowheads="1"/>
          </p:cNvSpPr>
          <p:nvPr>
            <p:ph type="title" idx="4294967295"/>
          </p:nvPr>
        </p:nvSpPr>
        <p:spPr>
          <a:noFill/>
        </p:spPr>
        <p:txBody>
          <a:bodyPr/>
          <a:lstStyle/>
          <a:p>
            <a:r>
              <a:rPr lang="en-US"/>
              <a:t>Transformation methodology;</a:t>
            </a:r>
            <a:br>
              <a:rPr lang="en-US"/>
            </a:br>
            <a:r>
              <a:rPr lang="en-US"/>
              <a:t>simple, modular, proven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91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292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292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92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6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animBg="1"/>
      <p:bldP spid="16292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lide Number Placeholder 1"/>
          <p:cNvSpPr>
            <a:spLocks noGrp="1"/>
          </p:cNvSpPr>
          <p:nvPr>
            <p:ph type="sldNum" sz="quarter" idx="10"/>
          </p:nvPr>
        </p:nvSpPr>
        <p:spPr/>
        <p:txBody>
          <a:bodyPr/>
          <a:lstStyle/>
          <a:p>
            <a:fld id="{6341F939-40A9-495E-8877-10E5DFB12FDF}" type="slidenum">
              <a:rPr lang="en-US"/>
              <a:pPr/>
              <a:t>22</a:t>
            </a:fld>
            <a:endParaRPr lang="en-US"/>
          </a:p>
        </p:txBody>
      </p:sp>
      <p:sp>
        <p:nvSpPr>
          <p:cNvPr id="90" name="Date Placeholder 2"/>
          <p:cNvSpPr>
            <a:spLocks noGrp="1"/>
          </p:cNvSpPr>
          <p:nvPr>
            <p:ph type="dt" sz="half" idx="11"/>
          </p:nvPr>
        </p:nvSpPr>
        <p:spPr/>
        <p:txBody>
          <a:bodyPr/>
          <a:lstStyle/>
          <a:p>
            <a:fld id="{C6C7650F-20B4-4F18-B36B-FE44EB539CD1}" type="datetime3">
              <a:rPr lang="en-US"/>
              <a:pPr/>
              <a:t>12 February 2008</a:t>
            </a:fld>
            <a:endParaRPr lang="en-US"/>
          </a:p>
        </p:txBody>
      </p:sp>
      <p:sp>
        <p:nvSpPr>
          <p:cNvPr id="163123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EE8774D6-1960-4230-81C4-AC1E316BFD10}" type="slidenum">
              <a:rPr lang="en-US" sz="900">
                <a:solidFill>
                  <a:srgbClr val="848589"/>
                </a:solidFill>
              </a:rPr>
              <a:pPr eaLnBrk="0" hangingPunct="0">
                <a:spcBef>
                  <a:spcPct val="0"/>
                </a:spcBef>
              </a:pPr>
              <a:t>22</a:t>
            </a:fld>
            <a:endParaRPr lang="en-US" sz="900">
              <a:solidFill>
                <a:srgbClr val="848589"/>
              </a:solidFill>
            </a:endParaRPr>
          </a:p>
        </p:txBody>
      </p:sp>
      <p:sp>
        <p:nvSpPr>
          <p:cNvPr id="163123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808CC77F-BAC7-49B5-9841-18DF162C8E3D}"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31236" name="Rectangle 33"/>
          <p:cNvSpPr>
            <a:spLocks noChangeArrowheads="1"/>
          </p:cNvSpPr>
          <p:nvPr/>
        </p:nvSpPr>
        <p:spPr bwMode="auto">
          <a:xfrm>
            <a:off x="2143125" y="5886450"/>
            <a:ext cx="903288" cy="762000"/>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Dedicated, Project-Based</a:t>
            </a:r>
            <a:endParaRPr lang="en-US" sz="1800">
              <a:ea typeface="ＭＳ 明朝" charset="-128"/>
              <a:cs typeface="Arial" charset="0"/>
            </a:endParaRPr>
          </a:p>
        </p:txBody>
      </p:sp>
      <p:sp>
        <p:nvSpPr>
          <p:cNvPr id="1631237" name="Rectangle 34"/>
          <p:cNvSpPr>
            <a:spLocks noChangeArrowheads="1"/>
          </p:cNvSpPr>
          <p:nvPr/>
        </p:nvSpPr>
        <p:spPr bwMode="auto">
          <a:xfrm>
            <a:off x="2143125" y="5154613"/>
            <a:ext cx="903288" cy="731837"/>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Standardized Technology</a:t>
            </a:r>
            <a:endParaRPr lang="en-US" sz="1800">
              <a:ea typeface="ＭＳ 明朝" charset="-128"/>
              <a:cs typeface="Arial" charset="0"/>
            </a:endParaRPr>
          </a:p>
        </p:txBody>
      </p:sp>
      <p:sp>
        <p:nvSpPr>
          <p:cNvPr id="1631238" name="Rectangle 35"/>
          <p:cNvSpPr>
            <a:spLocks noChangeArrowheads="1"/>
          </p:cNvSpPr>
          <p:nvPr/>
        </p:nvSpPr>
        <p:spPr bwMode="auto">
          <a:xfrm>
            <a:off x="2143125" y="4325938"/>
            <a:ext cx="903288"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 Consolidated, Virtualized, Shared Infrastructure</a:t>
            </a:r>
            <a:endParaRPr lang="en-US" sz="1800">
              <a:ea typeface="ＭＳ 明朝" charset="-128"/>
              <a:cs typeface="Arial" charset="0"/>
            </a:endParaRPr>
          </a:p>
        </p:txBody>
      </p:sp>
      <p:sp>
        <p:nvSpPr>
          <p:cNvPr id="1631239" name="Rectangle 36"/>
          <p:cNvSpPr>
            <a:spLocks noChangeArrowheads="1"/>
          </p:cNvSpPr>
          <p:nvPr/>
        </p:nvSpPr>
        <p:spPr bwMode="auto">
          <a:xfrm>
            <a:off x="2143125" y="3495675"/>
            <a:ext cx="903288" cy="830263"/>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SOA- Compliant Infrastructure Services</a:t>
            </a:r>
            <a:endParaRPr lang="en-US" sz="1800">
              <a:ea typeface="ＭＳ 明朝" charset="-128"/>
              <a:cs typeface="Arial" charset="0"/>
            </a:endParaRPr>
          </a:p>
        </p:txBody>
      </p:sp>
      <p:sp>
        <p:nvSpPr>
          <p:cNvPr id="1631240" name="Rectangle 37"/>
          <p:cNvSpPr>
            <a:spLocks noChangeArrowheads="1"/>
          </p:cNvSpPr>
          <p:nvPr/>
        </p:nvSpPr>
        <p:spPr bwMode="auto">
          <a:xfrm>
            <a:off x="2143125" y="2667000"/>
            <a:ext cx="903288"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Adaptive, Pooled, Automated  Infrastructure</a:t>
            </a:r>
            <a:endParaRPr lang="en-US" sz="1800">
              <a:ea typeface="ＭＳ 明朝" charset="-128"/>
              <a:cs typeface="Arial" charset="0"/>
            </a:endParaRPr>
          </a:p>
        </p:txBody>
      </p:sp>
      <p:sp>
        <p:nvSpPr>
          <p:cNvPr id="1631241" name="Rectangle 38"/>
          <p:cNvSpPr>
            <a:spLocks noChangeArrowheads="1"/>
          </p:cNvSpPr>
          <p:nvPr/>
        </p:nvSpPr>
        <p:spPr bwMode="auto">
          <a:xfrm>
            <a:off x="5345113" y="5886450"/>
            <a:ext cx="923925" cy="762000"/>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Technology Focused</a:t>
            </a:r>
            <a:endParaRPr lang="en-US" sz="1800">
              <a:ea typeface="ＭＳ 明朝" charset="-128"/>
              <a:cs typeface="Arial" charset="0"/>
            </a:endParaRPr>
          </a:p>
        </p:txBody>
      </p:sp>
      <p:sp>
        <p:nvSpPr>
          <p:cNvPr id="1631242" name="Rectangle 39"/>
          <p:cNvSpPr>
            <a:spLocks noChangeArrowheads="1"/>
          </p:cNvSpPr>
          <p:nvPr/>
        </p:nvSpPr>
        <p:spPr bwMode="auto">
          <a:xfrm>
            <a:off x="5345113" y="5154613"/>
            <a:ext cx="923925" cy="731837"/>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Departmental/ Teams</a:t>
            </a:r>
            <a:endParaRPr lang="en-US" sz="1800">
              <a:ea typeface="ＭＳ 明朝" charset="-128"/>
              <a:cs typeface="Arial" charset="0"/>
            </a:endParaRPr>
          </a:p>
        </p:txBody>
      </p:sp>
      <p:sp>
        <p:nvSpPr>
          <p:cNvPr id="1631243" name="Rectangle 40"/>
          <p:cNvSpPr>
            <a:spLocks noChangeArrowheads="1"/>
          </p:cNvSpPr>
          <p:nvPr/>
        </p:nvSpPr>
        <p:spPr bwMode="auto">
          <a:xfrm>
            <a:off x="5345113" y="4325938"/>
            <a:ext cx="923925"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Cross Functional  Expert Teams</a:t>
            </a:r>
            <a:endParaRPr lang="en-US" sz="1800">
              <a:ea typeface="ＭＳ 明朝" charset="-128"/>
              <a:cs typeface="Arial" charset="0"/>
            </a:endParaRPr>
          </a:p>
        </p:txBody>
      </p:sp>
      <p:sp>
        <p:nvSpPr>
          <p:cNvPr id="1631244" name="Rectangle 41"/>
          <p:cNvSpPr>
            <a:spLocks noChangeArrowheads="1"/>
          </p:cNvSpPr>
          <p:nvPr/>
        </p:nvSpPr>
        <p:spPr bwMode="auto">
          <a:xfrm>
            <a:off x="5345113" y="3495675"/>
            <a:ext cx="923925" cy="830263"/>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Service Focused</a:t>
            </a:r>
            <a:endParaRPr lang="en-US" sz="1800">
              <a:ea typeface="ＭＳ 明朝" charset="-128"/>
              <a:cs typeface="Arial" charset="0"/>
            </a:endParaRPr>
          </a:p>
        </p:txBody>
      </p:sp>
      <p:sp>
        <p:nvSpPr>
          <p:cNvPr id="1631245" name="Rectangle 42"/>
          <p:cNvSpPr>
            <a:spLocks noChangeArrowheads="1"/>
          </p:cNvSpPr>
          <p:nvPr/>
        </p:nvSpPr>
        <p:spPr bwMode="auto">
          <a:xfrm>
            <a:off x="5345113" y="2667000"/>
            <a:ext cx="923925"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Business Process Focused</a:t>
            </a:r>
            <a:endParaRPr lang="en-US" sz="1800">
              <a:ea typeface="ＭＳ 明朝" charset="-128"/>
              <a:cs typeface="Arial" charset="0"/>
            </a:endParaRPr>
          </a:p>
        </p:txBody>
      </p:sp>
      <p:sp>
        <p:nvSpPr>
          <p:cNvPr id="1631246" name="Rectangle 43"/>
          <p:cNvSpPr>
            <a:spLocks noChangeArrowheads="1"/>
          </p:cNvSpPr>
          <p:nvPr/>
        </p:nvSpPr>
        <p:spPr bwMode="auto">
          <a:xfrm>
            <a:off x="6935788" y="5757863"/>
            <a:ext cx="925512" cy="557212"/>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Manage to Project Resources &amp; Budget</a:t>
            </a:r>
            <a:endParaRPr lang="en-US" sz="1800">
              <a:ea typeface="ＭＳ 明朝" charset="-128"/>
              <a:cs typeface="Arial" charset="0"/>
            </a:endParaRPr>
          </a:p>
        </p:txBody>
      </p:sp>
      <p:sp>
        <p:nvSpPr>
          <p:cNvPr id="1631247" name="Rectangle 44"/>
          <p:cNvSpPr>
            <a:spLocks noChangeArrowheads="1"/>
          </p:cNvSpPr>
          <p:nvPr/>
        </p:nvSpPr>
        <p:spPr bwMode="auto">
          <a:xfrm>
            <a:off x="6935788" y="5154613"/>
            <a:ext cx="925512" cy="731837"/>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Centralized Policies, Supply Constrained</a:t>
            </a:r>
            <a:endParaRPr lang="en-US" sz="1800">
              <a:ea typeface="ＭＳ 明朝" charset="-128"/>
              <a:cs typeface="Arial" charset="0"/>
            </a:endParaRPr>
          </a:p>
        </p:txBody>
      </p:sp>
      <p:sp>
        <p:nvSpPr>
          <p:cNvPr id="1631248" name="Rectangle 45"/>
          <p:cNvSpPr>
            <a:spLocks noChangeArrowheads="1"/>
          </p:cNvSpPr>
          <p:nvPr/>
        </p:nvSpPr>
        <p:spPr bwMode="auto">
          <a:xfrm>
            <a:off x="6935788" y="4325938"/>
            <a:ext cx="925512"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Centralized Governance</a:t>
            </a:r>
            <a:endParaRPr lang="en-US" sz="1800">
              <a:ea typeface="ＭＳ 明朝" charset="-128"/>
              <a:cs typeface="Arial" charset="0"/>
            </a:endParaRPr>
          </a:p>
        </p:txBody>
      </p:sp>
      <p:sp>
        <p:nvSpPr>
          <p:cNvPr id="1631249" name="Rectangle 46"/>
          <p:cNvSpPr>
            <a:spLocks noChangeArrowheads="1"/>
          </p:cNvSpPr>
          <p:nvPr/>
        </p:nvSpPr>
        <p:spPr bwMode="auto">
          <a:xfrm>
            <a:off x="6935788" y="3495675"/>
            <a:ext cx="925512" cy="830263"/>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Supply Driven by Service Demand Forecast</a:t>
            </a:r>
            <a:endParaRPr lang="en-US" sz="1800">
              <a:ea typeface="ＭＳ 明朝" charset="-128"/>
              <a:cs typeface="Arial" charset="0"/>
            </a:endParaRPr>
          </a:p>
        </p:txBody>
      </p:sp>
      <p:sp>
        <p:nvSpPr>
          <p:cNvPr id="1631250" name="Rectangle 47"/>
          <p:cNvSpPr>
            <a:spLocks noChangeArrowheads="1"/>
          </p:cNvSpPr>
          <p:nvPr/>
        </p:nvSpPr>
        <p:spPr bwMode="auto">
          <a:xfrm>
            <a:off x="6935788" y="2667000"/>
            <a:ext cx="925512"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Real Time  Alignment of Supply to Demand</a:t>
            </a:r>
            <a:endParaRPr lang="en-US" sz="1800">
              <a:ea typeface="ＭＳ 明朝" charset="-128"/>
              <a:cs typeface="Arial" charset="0"/>
            </a:endParaRPr>
          </a:p>
        </p:txBody>
      </p:sp>
      <p:sp>
        <p:nvSpPr>
          <p:cNvPr id="1631251" name="Rectangle 48"/>
          <p:cNvSpPr>
            <a:spLocks noChangeArrowheads="1"/>
          </p:cNvSpPr>
          <p:nvPr/>
        </p:nvSpPr>
        <p:spPr bwMode="auto">
          <a:xfrm>
            <a:off x="3551238" y="5734050"/>
            <a:ext cx="1285875" cy="762000"/>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Project-Based Management Tools &amp; Information </a:t>
            </a:r>
          </a:p>
          <a:p>
            <a:pPr algn="ctr">
              <a:spcBef>
                <a:spcPct val="0"/>
              </a:spcBef>
            </a:pPr>
            <a:r>
              <a:rPr lang="en-US" sz="800">
                <a:ea typeface="ＭＳ 明朝" charset="-128"/>
                <a:cs typeface="Arial" charset="0"/>
              </a:rPr>
              <a:t>Ad Hoc IT Processes</a:t>
            </a:r>
            <a:endParaRPr lang="en-US" sz="1800">
              <a:ea typeface="ＭＳ 明朝" charset="-128"/>
              <a:cs typeface="Arial" charset="0"/>
            </a:endParaRPr>
          </a:p>
          <a:p>
            <a:pPr algn="ctr">
              <a:spcBef>
                <a:spcPct val="0"/>
              </a:spcBef>
            </a:pPr>
            <a:endParaRPr lang="en-US" sz="1800">
              <a:ea typeface="ＭＳ 明朝" charset="-128"/>
              <a:cs typeface="Arial" charset="0"/>
            </a:endParaRPr>
          </a:p>
        </p:txBody>
      </p:sp>
      <p:sp>
        <p:nvSpPr>
          <p:cNvPr id="1631252" name="Rectangle 49"/>
          <p:cNvSpPr>
            <a:spLocks noChangeArrowheads="1"/>
          </p:cNvSpPr>
          <p:nvPr/>
        </p:nvSpPr>
        <p:spPr bwMode="auto">
          <a:xfrm>
            <a:off x="3551238" y="4973638"/>
            <a:ext cx="1285875" cy="731837"/>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Standardized Tools Standard IT Processes, ITIL</a:t>
            </a:r>
            <a:endParaRPr lang="en-US" sz="1800">
              <a:ea typeface="ＭＳ 明朝" charset="-128"/>
              <a:cs typeface="Arial" charset="0"/>
            </a:endParaRPr>
          </a:p>
          <a:p>
            <a:pPr algn="ctr">
              <a:spcBef>
                <a:spcPct val="0"/>
              </a:spcBef>
            </a:pPr>
            <a:endParaRPr lang="en-US" sz="1800">
              <a:ea typeface="ＭＳ 明朝" charset="-128"/>
              <a:cs typeface="Arial" charset="0"/>
            </a:endParaRPr>
          </a:p>
        </p:txBody>
      </p:sp>
      <p:sp>
        <p:nvSpPr>
          <p:cNvPr id="1631253" name="Rectangle 50"/>
          <p:cNvSpPr>
            <a:spLocks noChangeArrowheads="1"/>
          </p:cNvSpPr>
          <p:nvPr/>
        </p:nvSpPr>
        <p:spPr bwMode="auto">
          <a:xfrm>
            <a:off x="3551238" y="4211638"/>
            <a:ext cx="1285875"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Integrated, Tools &amp; Information </a:t>
            </a:r>
          </a:p>
          <a:p>
            <a:pPr algn="ctr">
              <a:spcBef>
                <a:spcPct val="0"/>
              </a:spcBef>
            </a:pPr>
            <a:r>
              <a:rPr lang="en-US" sz="800">
                <a:ea typeface="ＭＳ 明朝" charset="-128"/>
                <a:cs typeface="Arial" charset="0"/>
              </a:rPr>
              <a:t>Collection Consolidated, Rationalized, IT Processes</a:t>
            </a:r>
            <a:endParaRPr lang="en-US" sz="1800">
              <a:ea typeface="ＭＳ 明朝" charset="-128"/>
              <a:cs typeface="Arial" charset="0"/>
            </a:endParaRPr>
          </a:p>
        </p:txBody>
      </p:sp>
      <p:sp>
        <p:nvSpPr>
          <p:cNvPr id="1631254" name="Rectangle 51"/>
          <p:cNvSpPr>
            <a:spLocks noChangeArrowheads="1"/>
          </p:cNvSpPr>
          <p:nvPr/>
        </p:nvSpPr>
        <p:spPr bwMode="auto">
          <a:xfrm>
            <a:off x="3551238" y="3448050"/>
            <a:ext cx="1285875" cy="830263"/>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Service-Based Management. </a:t>
            </a:r>
          </a:p>
          <a:p>
            <a:pPr algn="ctr">
              <a:spcBef>
                <a:spcPct val="0"/>
              </a:spcBef>
            </a:pPr>
            <a:r>
              <a:rPr lang="en-US" sz="800">
                <a:ea typeface="ＭＳ 明朝" charset="-128"/>
                <a:cs typeface="Arial" charset="0"/>
              </a:rPr>
              <a:t>Service Centric, Integrated IT Processes</a:t>
            </a:r>
            <a:endParaRPr lang="en-US" sz="1800">
              <a:ea typeface="ＭＳ 明朝" charset="-128"/>
              <a:cs typeface="Arial" charset="0"/>
            </a:endParaRPr>
          </a:p>
        </p:txBody>
      </p:sp>
      <p:sp>
        <p:nvSpPr>
          <p:cNvPr id="1631255" name="Rectangle 52"/>
          <p:cNvSpPr>
            <a:spLocks noChangeArrowheads="1"/>
          </p:cNvSpPr>
          <p:nvPr/>
        </p:nvSpPr>
        <p:spPr bwMode="auto">
          <a:xfrm>
            <a:off x="3408363" y="2667000"/>
            <a:ext cx="1600200" cy="828675"/>
          </a:xfrm>
          <a:prstGeom prst="rect">
            <a:avLst/>
          </a:prstGeom>
          <a:noFill/>
          <a:ln w="19050" algn="ctr">
            <a:noFill/>
            <a:miter lim="800000"/>
            <a:headEnd/>
            <a:tailEnd/>
          </a:ln>
        </p:spPr>
        <p:txBody>
          <a:bodyPr/>
          <a:lstStyle/>
          <a:p>
            <a:pPr algn="ctr">
              <a:spcBef>
                <a:spcPct val="0"/>
              </a:spcBef>
            </a:pPr>
            <a:r>
              <a:rPr lang="en-US" sz="800">
                <a:ea typeface="ＭＳ 明朝" charset="-128"/>
                <a:cs typeface="Arial" charset="0"/>
              </a:rPr>
              <a:t>Policy-Based, End-To-End,   Management</a:t>
            </a:r>
          </a:p>
          <a:p>
            <a:pPr algn="ctr">
              <a:spcBef>
                <a:spcPct val="0"/>
              </a:spcBef>
            </a:pPr>
            <a:r>
              <a:rPr lang="en-US" sz="800">
                <a:ea typeface="ＭＳ 明朝" charset="-128"/>
                <a:cs typeface="Arial" charset="0"/>
              </a:rPr>
              <a:t>IT Processes Automated &amp;  Integrated with Business Processes</a:t>
            </a:r>
            <a:endParaRPr lang="en-US" sz="1800">
              <a:ea typeface="ＭＳ 明朝" charset="-128"/>
              <a:cs typeface="Arial" charset="0"/>
            </a:endParaRPr>
          </a:p>
          <a:p>
            <a:pPr algn="ctr">
              <a:spcBef>
                <a:spcPct val="0"/>
              </a:spcBef>
            </a:pPr>
            <a:endParaRPr lang="en-US" sz="1800">
              <a:ea typeface="ＭＳ 明朝" charset="-128"/>
              <a:cs typeface="Arial" charset="0"/>
            </a:endParaRPr>
          </a:p>
        </p:txBody>
      </p:sp>
      <p:sp>
        <p:nvSpPr>
          <p:cNvPr id="1631256" name="Rectangle 54"/>
          <p:cNvSpPr>
            <a:spLocks noChangeArrowheads="1"/>
          </p:cNvSpPr>
          <p:nvPr/>
        </p:nvSpPr>
        <p:spPr bwMode="auto">
          <a:xfrm>
            <a:off x="1808163" y="2633663"/>
            <a:ext cx="1600200" cy="3048000"/>
          </a:xfrm>
          <a:prstGeom prst="rect">
            <a:avLst/>
          </a:prstGeom>
          <a:noFill/>
          <a:ln w="19050" algn="ctr">
            <a:noFill/>
            <a:miter lim="800000"/>
            <a:headEnd/>
            <a:tailEnd/>
          </a:ln>
        </p:spPr>
        <p:txBody>
          <a:bodyPr anchor="ctr"/>
          <a:lstStyle/>
          <a:p>
            <a:endParaRPr lang="en-US"/>
          </a:p>
        </p:txBody>
      </p:sp>
      <p:grpSp>
        <p:nvGrpSpPr>
          <p:cNvPr id="2" name="Group 23"/>
          <p:cNvGrpSpPr>
            <a:grpSpLocks/>
          </p:cNvGrpSpPr>
          <p:nvPr/>
        </p:nvGrpSpPr>
        <p:grpSpPr bwMode="auto">
          <a:xfrm>
            <a:off x="1808163" y="2608263"/>
            <a:ext cx="6400800" cy="1562100"/>
            <a:chOff x="1152" y="1616"/>
            <a:chExt cx="4032" cy="984"/>
          </a:xfrm>
        </p:grpSpPr>
        <p:sp>
          <p:nvSpPr>
            <p:cNvPr id="1631258" name="Line 62"/>
            <p:cNvSpPr>
              <a:spLocks noChangeShapeType="1"/>
            </p:cNvSpPr>
            <p:nvPr/>
          </p:nvSpPr>
          <p:spPr bwMode="auto">
            <a:xfrm>
              <a:off x="1152" y="1632"/>
              <a:ext cx="1008" cy="0"/>
            </a:xfrm>
            <a:prstGeom prst="line">
              <a:avLst/>
            </a:prstGeom>
            <a:noFill/>
            <a:ln w="50800">
              <a:solidFill>
                <a:srgbClr val="0066FF"/>
              </a:solidFill>
              <a:round/>
              <a:headEnd/>
              <a:tailEnd/>
            </a:ln>
          </p:spPr>
          <p:txBody>
            <a:bodyPr>
              <a:spAutoFit/>
            </a:bodyPr>
            <a:lstStyle/>
            <a:p>
              <a:endParaRPr lang="en-US"/>
            </a:p>
          </p:txBody>
        </p:sp>
        <p:sp>
          <p:nvSpPr>
            <p:cNvPr id="1631259" name="Line 63"/>
            <p:cNvSpPr>
              <a:spLocks noChangeShapeType="1"/>
            </p:cNvSpPr>
            <p:nvPr/>
          </p:nvSpPr>
          <p:spPr bwMode="auto">
            <a:xfrm>
              <a:off x="2152" y="1616"/>
              <a:ext cx="0" cy="496"/>
            </a:xfrm>
            <a:prstGeom prst="line">
              <a:avLst/>
            </a:prstGeom>
            <a:noFill/>
            <a:ln w="50800">
              <a:solidFill>
                <a:srgbClr val="0066FF"/>
              </a:solidFill>
              <a:round/>
              <a:headEnd/>
              <a:tailEnd/>
            </a:ln>
          </p:spPr>
          <p:txBody>
            <a:bodyPr>
              <a:spAutoFit/>
            </a:bodyPr>
            <a:lstStyle/>
            <a:p>
              <a:endParaRPr lang="en-US"/>
            </a:p>
          </p:txBody>
        </p:sp>
        <p:sp>
          <p:nvSpPr>
            <p:cNvPr id="1631260" name="Line 64"/>
            <p:cNvSpPr>
              <a:spLocks noChangeShapeType="1"/>
            </p:cNvSpPr>
            <p:nvPr/>
          </p:nvSpPr>
          <p:spPr bwMode="auto">
            <a:xfrm flipV="1">
              <a:off x="2136" y="2112"/>
              <a:ext cx="1032" cy="0"/>
            </a:xfrm>
            <a:prstGeom prst="line">
              <a:avLst/>
            </a:prstGeom>
            <a:noFill/>
            <a:ln w="50800">
              <a:solidFill>
                <a:srgbClr val="0066FF"/>
              </a:solidFill>
              <a:round/>
              <a:headEnd/>
              <a:tailEnd/>
            </a:ln>
          </p:spPr>
          <p:txBody>
            <a:bodyPr>
              <a:spAutoFit/>
            </a:bodyPr>
            <a:lstStyle/>
            <a:p>
              <a:endParaRPr lang="en-US"/>
            </a:p>
          </p:txBody>
        </p:sp>
        <p:sp>
          <p:nvSpPr>
            <p:cNvPr id="1631261" name="Line 65"/>
            <p:cNvSpPr>
              <a:spLocks noChangeShapeType="1"/>
            </p:cNvSpPr>
            <p:nvPr/>
          </p:nvSpPr>
          <p:spPr bwMode="auto">
            <a:xfrm>
              <a:off x="3152" y="2584"/>
              <a:ext cx="1016" cy="0"/>
            </a:xfrm>
            <a:prstGeom prst="line">
              <a:avLst/>
            </a:prstGeom>
            <a:noFill/>
            <a:ln w="50800">
              <a:solidFill>
                <a:srgbClr val="0066FF"/>
              </a:solidFill>
              <a:round/>
              <a:headEnd/>
              <a:tailEnd/>
            </a:ln>
          </p:spPr>
          <p:txBody>
            <a:bodyPr>
              <a:spAutoFit/>
            </a:bodyPr>
            <a:lstStyle/>
            <a:p>
              <a:endParaRPr lang="en-US"/>
            </a:p>
          </p:txBody>
        </p:sp>
        <p:sp>
          <p:nvSpPr>
            <p:cNvPr id="1631262" name="Line 66"/>
            <p:cNvSpPr>
              <a:spLocks noChangeShapeType="1"/>
            </p:cNvSpPr>
            <p:nvPr/>
          </p:nvSpPr>
          <p:spPr bwMode="auto">
            <a:xfrm flipH="1">
              <a:off x="3160" y="2096"/>
              <a:ext cx="0" cy="500"/>
            </a:xfrm>
            <a:prstGeom prst="line">
              <a:avLst/>
            </a:prstGeom>
            <a:noFill/>
            <a:ln w="50800">
              <a:solidFill>
                <a:srgbClr val="0066FF"/>
              </a:solidFill>
              <a:round/>
              <a:headEnd/>
              <a:tailEnd/>
            </a:ln>
          </p:spPr>
          <p:txBody>
            <a:bodyPr>
              <a:spAutoFit/>
            </a:bodyPr>
            <a:lstStyle/>
            <a:p>
              <a:endParaRPr lang="en-US"/>
            </a:p>
          </p:txBody>
        </p:sp>
        <p:sp>
          <p:nvSpPr>
            <p:cNvPr id="1631263" name="Line 67"/>
            <p:cNvSpPr>
              <a:spLocks noChangeShapeType="1"/>
            </p:cNvSpPr>
            <p:nvPr/>
          </p:nvSpPr>
          <p:spPr bwMode="auto">
            <a:xfrm>
              <a:off x="4168" y="2100"/>
              <a:ext cx="0" cy="500"/>
            </a:xfrm>
            <a:prstGeom prst="line">
              <a:avLst/>
            </a:prstGeom>
            <a:noFill/>
            <a:ln w="50800">
              <a:solidFill>
                <a:srgbClr val="0066FF"/>
              </a:solidFill>
              <a:round/>
              <a:headEnd/>
              <a:tailEnd/>
            </a:ln>
          </p:spPr>
          <p:txBody>
            <a:bodyPr>
              <a:spAutoFit/>
            </a:bodyPr>
            <a:lstStyle/>
            <a:p>
              <a:endParaRPr lang="en-US"/>
            </a:p>
          </p:txBody>
        </p:sp>
        <p:sp>
          <p:nvSpPr>
            <p:cNvPr id="1631264" name="Line 68"/>
            <p:cNvSpPr>
              <a:spLocks noChangeShapeType="1"/>
            </p:cNvSpPr>
            <p:nvPr/>
          </p:nvSpPr>
          <p:spPr bwMode="auto">
            <a:xfrm>
              <a:off x="4160" y="2112"/>
              <a:ext cx="1024" cy="0"/>
            </a:xfrm>
            <a:prstGeom prst="line">
              <a:avLst/>
            </a:prstGeom>
            <a:noFill/>
            <a:ln w="50800">
              <a:solidFill>
                <a:srgbClr val="0066FF"/>
              </a:solidFill>
              <a:round/>
              <a:headEnd/>
              <a:tailEnd/>
            </a:ln>
          </p:spPr>
          <p:txBody>
            <a:bodyPr>
              <a:spAutoFit/>
            </a:bodyPr>
            <a:lstStyle/>
            <a:p>
              <a:endParaRPr lang="en-US"/>
            </a:p>
          </p:txBody>
        </p:sp>
      </p:grpSp>
      <p:sp>
        <p:nvSpPr>
          <p:cNvPr id="1631265" name="Rectangle 54"/>
          <p:cNvSpPr>
            <a:spLocks noChangeArrowheads="1"/>
          </p:cNvSpPr>
          <p:nvPr/>
        </p:nvSpPr>
        <p:spPr bwMode="auto">
          <a:xfrm>
            <a:off x="3408363" y="3395663"/>
            <a:ext cx="1600200" cy="1524000"/>
          </a:xfrm>
          <a:prstGeom prst="rect">
            <a:avLst/>
          </a:prstGeom>
          <a:noFill/>
          <a:ln w="19050" algn="ctr">
            <a:noFill/>
            <a:miter lim="800000"/>
            <a:headEnd/>
            <a:tailEnd/>
          </a:ln>
        </p:spPr>
        <p:txBody>
          <a:bodyPr anchor="ctr"/>
          <a:lstStyle/>
          <a:p>
            <a:endParaRPr lang="en-US"/>
          </a:p>
        </p:txBody>
      </p:sp>
      <p:sp>
        <p:nvSpPr>
          <p:cNvPr id="1631266" name="Rectangle 54"/>
          <p:cNvSpPr>
            <a:spLocks noChangeArrowheads="1"/>
          </p:cNvSpPr>
          <p:nvPr/>
        </p:nvSpPr>
        <p:spPr bwMode="auto">
          <a:xfrm>
            <a:off x="5008563" y="4056063"/>
            <a:ext cx="1600200" cy="2286000"/>
          </a:xfrm>
          <a:prstGeom prst="rect">
            <a:avLst/>
          </a:prstGeom>
          <a:noFill/>
          <a:ln w="19050" algn="ctr">
            <a:noFill/>
            <a:miter lim="800000"/>
            <a:headEnd/>
            <a:tailEnd/>
          </a:ln>
        </p:spPr>
        <p:txBody>
          <a:bodyPr anchor="ctr"/>
          <a:lstStyle/>
          <a:p>
            <a:endParaRPr lang="en-US"/>
          </a:p>
        </p:txBody>
      </p:sp>
      <p:sp>
        <p:nvSpPr>
          <p:cNvPr id="1631267" name="Rectangle 54"/>
          <p:cNvSpPr>
            <a:spLocks noChangeArrowheads="1"/>
          </p:cNvSpPr>
          <p:nvPr/>
        </p:nvSpPr>
        <p:spPr bwMode="auto">
          <a:xfrm>
            <a:off x="6608763" y="3395663"/>
            <a:ext cx="1600200" cy="2286000"/>
          </a:xfrm>
          <a:prstGeom prst="rect">
            <a:avLst/>
          </a:prstGeom>
          <a:noFill/>
          <a:ln w="19050" algn="ctr">
            <a:noFill/>
            <a:miter lim="800000"/>
            <a:headEnd/>
            <a:tailEnd/>
          </a:ln>
        </p:spPr>
        <p:txBody>
          <a:bodyPr anchor="ctr"/>
          <a:lstStyle/>
          <a:p>
            <a:endParaRPr lang="en-US"/>
          </a:p>
        </p:txBody>
      </p:sp>
      <p:sp>
        <p:nvSpPr>
          <p:cNvPr id="1631268" name="AutoShape 35"/>
          <p:cNvSpPr>
            <a:spLocks noChangeArrowheads="1"/>
          </p:cNvSpPr>
          <p:nvPr/>
        </p:nvSpPr>
        <p:spPr bwMode="auto">
          <a:xfrm flipH="1">
            <a:off x="8204200" y="3114675"/>
            <a:ext cx="828675" cy="530225"/>
          </a:xfrm>
          <a:prstGeom prst="cube">
            <a:avLst>
              <a:gd name="adj" fmla="val 2431"/>
            </a:avLst>
          </a:prstGeom>
          <a:solidFill>
            <a:srgbClr val="C0C0C0"/>
          </a:solidFill>
          <a:ln w="9525">
            <a:noFill/>
            <a:miter lim="800000"/>
            <a:headEnd/>
            <a:tailEnd/>
          </a:ln>
        </p:spPr>
        <p:txBody>
          <a:bodyPr wrap="none" anchor="ctr" anchorCtr="1"/>
          <a:lstStyle/>
          <a:p>
            <a:pPr algn="ctr">
              <a:lnSpc>
                <a:spcPct val="85000"/>
              </a:lnSpc>
              <a:spcBef>
                <a:spcPct val="0"/>
              </a:spcBef>
            </a:pPr>
            <a:r>
              <a:rPr lang="en-US" sz="1400"/>
              <a:t>Desired </a:t>
            </a:r>
          </a:p>
          <a:p>
            <a:pPr algn="ctr">
              <a:lnSpc>
                <a:spcPct val="85000"/>
              </a:lnSpc>
              <a:spcBef>
                <a:spcPct val="0"/>
              </a:spcBef>
            </a:pPr>
            <a:r>
              <a:rPr lang="en-US" sz="1400"/>
              <a:t>State</a:t>
            </a:r>
          </a:p>
        </p:txBody>
      </p:sp>
      <p:sp>
        <p:nvSpPr>
          <p:cNvPr id="88101" name="Text Box 37"/>
          <p:cNvSpPr txBox="1">
            <a:spLocks noChangeArrowheads="1"/>
          </p:cNvSpPr>
          <p:nvPr/>
        </p:nvSpPr>
        <p:spPr bwMode="auto">
          <a:xfrm>
            <a:off x="8154988" y="2608263"/>
            <a:ext cx="904875" cy="304800"/>
          </a:xfrm>
          <a:prstGeom prst="rect">
            <a:avLst/>
          </a:prstGeom>
          <a:noFill/>
          <a:ln w="19050" algn="ctr">
            <a:noFill/>
            <a:miter lim="800000"/>
            <a:headEnd/>
            <a:tailEnd/>
          </a:ln>
        </p:spPr>
        <p:txBody>
          <a:bodyPr wrap="none">
            <a:spAutoFit/>
          </a:bodyPr>
          <a:lstStyle/>
          <a:p>
            <a:r>
              <a:rPr lang="en-US" sz="1400"/>
              <a:t>Customer</a:t>
            </a:r>
          </a:p>
        </p:txBody>
      </p:sp>
      <p:sp>
        <p:nvSpPr>
          <p:cNvPr id="1631270" name="AutoShape 39"/>
          <p:cNvSpPr>
            <a:spLocks noChangeArrowheads="1"/>
          </p:cNvSpPr>
          <p:nvPr/>
        </p:nvSpPr>
        <p:spPr bwMode="auto">
          <a:xfrm flipH="1">
            <a:off x="8216900" y="5432425"/>
            <a:ext cx="828675" cy="530225"/>
          </a:xfrm>
          <a:prstGeom prst="cube">
            <a:avLst>
              <a:gd name="adj" fmla="val 2431"/>
            </a:avLst>
          </a:prstGeom>
          <a:solidFill>
            <a:srgbClr val="C0C0C0"/>
          </a:solidFill>
          <a:ln w="9525">
            <a:noFill/>
            <a:miter lim="800000"/>
            <a:headEnd/>
            <a:tailEnd/>
          </a:ln>
        </p:spPr>
        <p:txBody>
          <a:bodyPr wrap="none" anchor="ctr" anchorCtr="1"/>
          <a:lstStyle/>
          <a:p>
            <a:pPr algn="ctr">
              <a:lnSpc>
                <a:spcPct val="95000"/>
              </a:lnSpc>
              <a:spcBef>
                <a:spcPct val="0"/>
              </a:spcBef>
            </a:pPr>
            <a:r>
              <a:rPr lang="en-US" sz="1400"/>
              <a:t>Current </a:t>
            </a:r>
          </a:p>
          <a:p>
            <a:pPr algn="ctr">
              <a:lnSpc>
                <a:spcPct val="95000"/>
              </a:lnSpc>
              <a:spcBef>
                <a:spcPct val="0"/>
              </a:spcBef>
            </a:pPr>
            <a:r>
              <a:rPr lang="en-US" sz="1400"/>
              <a:t>State</a:t>
            </a:r>
            <a:endParaRPr lang="en-US" sz="1400">
              <a:solidFill>
                <a:schemeClr val="bg2"/>
              </a:solidFill>
              <a:latin typeface="Futura Hv" pitchFamily="34" charset="0"/>
              <a:ea typeface="ＭＳ Ｐゴシック" charset="-128"/>
            </a:endParaRPr>
          </a:p>
        </p:txBody>
      </p:sp>
      <p:grpSp>
        <p:nvGrpSpPr>
          <p:cNvPr id="3" name="Group 41"/>
          <p:cNvGrpSpPr>
            <a:grpSpLocks/>
          </p:cNvGrpSpPr>
          <p:nvPr/>
        </p:nvGrpSpPr>
        <p:grpSpPr bwMode="auto">
          <a:xfrm>
            <a:off x="1808163" y="4897438"/>
            <a:ext cx="6403975" cy="806450"/>
            <a:chOff x="1112" y="3058"/>
            <a:chExt cx="4034" cy="508"/>
          </a:xfrm>
        </p:grpSpPr>
        <p:sp>
          <p:nvSpPr>
            <p:cNvPr id="1631272" name="Line 55"/>
            <p:cNvSpPr>
              <a:spLocks noChangeShapeType="1"/>
            </p:cNvSpPr>
            <p:nvPr/>
          </p:nvSpPr>
          <p:spPr bwMode="auto">
            <a:xfrm>
              <a:off x="1112" y="3552"/>
              <a:ext cx="1021" cy="0"/>
            </a:xfrm>
            <a:prstGeom prst="line">
              <a:avLst/>
            </a:prstGeom>
            <a:noFill/>
            <a:ln w="50800">
              <a:solidFill>
                <a:schemeClr val="hlink"/>
              </a:solidFill>
              <a:round/>
              <a:headEnd/>
              <a:tailEnd/>
            </a:ln>
          </p:spPr>
          <p:txBody>
            <a:bodyPr>
              <a:spAutoFit/>
            </a:bodyPr>
            <a:lstStyle/>
            <a:p>
              <a:endParaRPr lang="en-US"/>
            </a:p>
          </p:txBody>
        </p:sp>
        <p:sp>
          <p:nvSpPr>
            <p:cNvPr id="1631273" name="Line 56"/>
            <p:cNvSpPr>
              <a:spLocks noChangeShapeType="1"/>
            </p:cNvSpPr>
            <p:nvPr/>
          </p:nvSpPr>
          <p:spPr bwMode="auto">
            <a:xfrm>
              <a:off x="2120" y="3058"/>
              <a:ext cx="0" cy="494"/>
            </a:xfrm>
            <a:prstGeom prst="line">
              <a:avLst/>
            </a:prstGeom>
            <a:noFill/>
            <a:ln w="50800">
              <a:solidFill>
                <a:schemeClr val="hlink"/>
              </a:solidFill>
              <a:round/>
              <a:headEnd/>
              <a:tailEnd/>
            </a:ln>
          </p:spPr>
          <p:txBody>
            <a:bodyPr>
              <a:spAutoFit/>
            </a:bodyPr>
            <a:lstStyle/>
            <a:p>
              <a:endParaRPr lang="en-US"/>
            </a:p>
          </p:txBody>
        </p:sp>
        <p:sp>
          <p:nvSpPr>
            <p:cNvPr id="1631274" name="Line 57"/>
            <p:cNvSpPr>
              <a:spLocks noChangeShapeType="1"/>
            </p:cNvSpPr>
            <p:nvPr/>
          </p:nvSpPr>
          <p:spPr bwMode="auto">
            <a:xfrm>
              <a:off x="2120" y="3072"/>
              <a:ext cx="1008" cy="0"/>
            </a:xfrm>
            <a:prstGeom prst="line">
              <a:avLst/>
            </a:prstGeom>
            <a:noFill/>
            <a:ln w="50800">
              <a:solidFill>
                <a:schemeClr val="hlink"/>
              </a:solidFill>
              <a:round/>
              <a:headEnd/>
              <a:tailEnd/>
            </a:ln>
          </p:spPr>
          <p:txBody>
            <a:bodyPr>
              <a:spAutoFit/>
            </a:bodyPr>
            <a:lstStyle/>
            <a:p>
              <a:endParaRPr lang="en-US"/>
            </a:p>
          </p:txBody>
        </p:sp>
        <p:sp>
          <p:nvSpPr>
            <p:cNvPr id="1631275" name="Line 55"/>
            <p:cNvSpPr>
              <a:spLocks noChangeShapeType="1"/>
            </p:cNvSpPr>
            <p:nvPr/>
          </p:nvSpPr>
          <p:spPr bwMode="auto">
            <a:xfrm flipV="1">
              <a:off x="3110" y="3556"/>
              <a:ext cx="2036" cy="1"/>
            </a:xfrm>
            <a:prstGeom prst="line">
              <a:avLst/>
            </a:prstGeom>
            <a:noFill/>
            <a:ln w="50800">
              <a:solidFill>
                <a:schemeClr val="hlink"/>
              </a:solidFill>
              <a:round/>
              <a:headEnd/>
              <a:tailEnd/>
            </a:ln>
          </p:spPr>
          <p:txBody>
            <a:bodyPr>
              <a:spAutoFit/>
            </a:bodyPr>
            <a:lstStyle/>
            <a:p>
              <a:endParaRPr lang="en-US"/>
            </a:p>
          </p:txBody>
        </p:sp>
        <p:sp>
          <p:nvSpPr>
            <p:cNvPr id="1631276" name="Line 59"/>
            <p:cNvSpPr>
              <a:spLocks noChangeShapeType="1"/>
            </p:cNvSpPr>
            <p:nvPr/>
          </p:nvSpPr>
          <p:spPr bwMode="auto">
            <a:xfrm>
              <a:off x="3120" y="3058"/>
              <a:ext cx="8" cy="508"/>
            </a:xfrm>
            <a:prstGeom prst="line">
              <a:avLst/>
            </a:prstGeom>
            <a:noFill/>
            <a:ln w="50800">
              <a:solidFill>
                <a:schemeClr val="hlink"/>
              </a:solidFill>
              <a:round/>
              <a:headEnd/>
              <a:tailEnd/>
            </a:ln>
          </p:spPr>
          <p:txBody>
            <a:bodyPr>
              <a:spAutoFit/>
            </a:bodyPr>
            <a:lstStyle/>
            <a:p>
              <a:endParaRPr lang="en-US"/>
            </a:p>
          </p:txBody>
        </p:sp>
      </p:grpSp>
      <p:grpSp>
        <p:nvGrpSpPr>
          <p:cNvPr id="4" name="Group 47"/>
          <p:cNvGrpSpPr>
            <a:grpSpLocks/>
          </p:cNvGrpSpPr>
          <p:nvPr/>
        </p:nvGrpSpPr>
        <p:grpSpPr bwMode="auto">
          <a:xfrm>
            <a:off x="1798638" y="2625725"/>
            <a:ext cx="7375525" cy="3063875"/>
            <a:chOff x="1133" y="1654"/>
            <a:chExt cx="4646" cy="1930"/>
          </a:xfrm>
        </p:grpSpPr>
        <p:sp>
          <p:nvSpPr>
            <p:cNvPr id="29739" name="AutoShape 69"/>
            <p:cNvSpPr>
              <a:spLocks noChangeArrowheads="1"/>
            </p:cNvSpPr>
            <p:nvPr/>
          </p:nvSpPr>
          <p:spPr bwMode="auto">
            <a:xfrm>
              <a:off x="5106" y="2382"/>
              <a:ext cx="639" cy="912"/>
            </a:xfrm>
            <a:prstGeom prst="upArrow">
              <a:avLst>
                <a:gd name="adj1" fmla="val 79163"/>
                <a:gd name="adj2" fmla="val 23481"/>
              </a:avLst>
            </a:prstGeom>
            <a:solidFill>
              <a:srgbClr val="FFC000"/>
            </a:solidFill>
            <a:ln>
              <a:headEnd/>
              <a:tailEnd/>
            </a:ln>
          </p:spPr>
          <p:style>
            <a:lnRef idx="0">
              <a:schemeClr val="accent5"/>
            </a:lnRef>
            <a:fillRef idx="3">
              <a:schemeClr val="accent5"/>
            </a:fillRef>
            <a:effectRef idx="3">
              <a:schemeClr val="accent5"/>
            </a:effectRef>
            <a:fontRef idx="minor">
              <a:schemeClr val="lt1"/>
            </a:fontRef>
          </p:style>
          <p:txBody>
            <a:bodyPr anchor="ctr">
              <a:normAutofit/>
            </a:bodyPr>
            <a:lstStyle/>
            <a:p>
              <a:pPr algn="ctr">
                <a:defRPr/>
              </a:pPr>
              <a:r>
                <a:rPr lang="en-US" sz="1000">
                  <a:solidFill>
                    <a:schemeClr val="tx1"/>
                  </a:solidFill>
                </a:rPr>
                <a:t>Roadmap</a:t>
              </a:r>
              <a:br>
                <a:rPr lang="en-US" sz="1000">
                  <a:solidFill>
                    <a:schemeClr val="tx1"/>
                  </a:solidFill>
                </a:rPr>
              </a:br>
              <a:r>
                <a:rPr lang="en-US" sz="1000">
                  <a:solidFill>
                    <a:schemeClr val="tx1"/>
                  </a:solidFill>
                </a:rPr>
                <a:t>based on priorities</a:t>
              </a:r>
            </a:p>
          </p:txBody>
        </p:sp>
        <p:sp>
          <p:nvSpPr>
            <p:cNvPr id="1631281" name="Freeform 51"/>
            <p:cNvSpPr>
              <a:spLocks/>
            </p:cNvSpPr>
            <p:nvPr/>
          </p:nvSpPr>
          <p:spPr bwMode="auto">
            <a:xfrm>
              <a:off x="1133" y="1654"/>
              <a:ext cx="4014" cy="1930"/>
            </a:xfrm>
            <a:custGeom>
              <a:avLst/>
              <a:gdLst>
                <a:gd name="T0" fmla="*/ 0 w 4014"/>
                <a:gd name="T1" fmla="*/ 0 h 1930"/>
                <a:gd name="T2" fmla="*/ 997 w 4014"/>
                <a:gd name="T3" fmla="*/ 0 h 1930"/>
                <a:gd name="T4" fmla="*/ 997 w 4014"/>
                <a:gd name="T5" fmla="*/ 494 h 1930"/>
                <a:gd name="T6" fmla="*/ 2003 w 4014"/>
                <a:gd name="T7" fmla="*/ 494 h 1930"/>
                <a:gd name="T8" fmla="*/ 2003 w 4014"/>
                <a:gd name="T9" fmla="*/ 970 h 1930"/>
                <a:gd name="T10" fmla="*/ 3027 w 4014"/>
                <a:gd name="T11" fmla="*/ 960 h 1930"/>
                <a:gd name="T12" fmla="*/ 3027 w 4014"/>
                <a:gd name="T13" fmla="*/ 485 h 1930"/>
                <a:gd name="T14" fmla="*/ 4014 w 4014"/>
                <a:gd name="T15" fmla="*/ 485 h 1930"/>
                <a:gd name="T16" fmla="*/ 4014 w 4014"/>
                <a:gd name="T17" fmla="*/ 1911 h 1930"/>
                <a:gd name="T18" fmla="*/ 2030 w 4014"/>
                <a:gd name="T19" fmla="*/ 1920 h 1930"/>
                <a:gd name="T20" fmla="*/ 2030 w 4014"/>
                <a:gd name="T21" fmla="*/ 1445 h 1930"/>
                <a:gd name="T22" fmla="*/ 1006 w 4014"/>
                <a:gd name="T23" fmla="*/ 1436 h 1930"/>
                <a:gd name="T24" fmla="*/ 1015 w 4014"/>
                <a:gd name="T25" fmla="*/ 1930 h 1930"/>
                <a:gd name="T26" fmla="*/ 0 w 4014"/>
                <a:gd name="T27" fmla="*/ 1920 h 1930"/>
                <a:gd name="T28" fmla="*/ 0 w 4014"/>
                <a:gd name="T29" fmla="*/ 0 h 19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14"/>
                <a:gd name="T46" fmla="*/ 0 h 1930"/>
                <a:gd name="T47" fmla="*/ 4014 w 4014"/>
                <a:gd name="T48" fmla="*/ 1930 h 19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14" h="1930">
                  <a:moveTo>
                    <a:pt x="0" y="0"/>
                  </a:moveTo>
                  <a:lnTo>
                    <a:pt x="997" y="0"/>
                  </a:lnTo>
                  <a:lnTo>
                    <a:pt x="997" y="494"/>
                  </a:lnTo>
                  <a:lnTo>
                    <a:pt x="2003" y="494"/>
                  </a:lnTo>
                  <a:lnTo>
                    <a:pt x="2003" y="970"/>
                  </a:lnTo>
                  <a:lnTo>
                    <a:pt x="3027" y="960"/>
                  </a:lnTo>
                  <a:lnTo>
                    <a:pt x="3027" y="485"/>
                  </a:lnTo>
                  <a:lnTo>
                    <a:pt x="4014" y="485"/>
                  </a:lnTo>
                  <a:lnTo>
                    <a:pt x="4014" y="1911"/>
                  </a:lnTo>
                  <a:lnTo>
                    <a:pt x="2030" y="1920"/>
                  </a:lnTo>
                  <a:lnTo>
                    <a:pt x="2030" y="1445"/>
                  </a:lnTo>
                  <a:lnTo>
                    <a:pt x="1006" y="1436"/>
                  </a:lnTo>
                  <a:lnTo>
                    <a:pt x="1015" y="1930"/>
                  </a:lnTo>
                  <a:lnTo>
                    <a:pt x="0" y="1920"/>
                  </a:lnTo>
                  <a:lnTo>
                    <a:pt x="0" y="0"/>
                  </a:lnTo>
                  <a:close/>
                </a:path>
              </a:pathLst>
            </a:custGeom>
            <a:solidFill>
              <a:srgbClr val="EAEAEA">
                <a:alpha val="56862"/>
              </a:srgbClr>
            </a:solidFill>
            <a:ln w="19050">
              <a:noFill/>
              <a:round/>
              <a:headEnd/>
              <a:tailEnd/>
            </a:ln>
          </p:spPr>
          <p:txBody>
            <a:bodyPr wrap="none">
              <a:spAutoFit/>
            </a:bodyPr>
            <a:lstStyle/>
            <a:p>
              <a:endParaRPr lang="en-US"/>
            </a:p>
          </p:txBody>
        </p:sp>
      </p:grpSp>
      <p:sp>
        <p:nvSpPr>
          <p:cNvPr id="1631282" name="AutoShape 53"/>
          <p:cNvSpPr>
            <a:spLocks noChangeArrowheads="1"/>
          </p:cNvSpPr>
          <p:nvPr/>
        </p:nvSpPr>
        <p:spPr bwMode="auto">
          <a:xfrm flipH="1">
            <a:off x="395288" y="2559050"/>
            <a:ext cx="298450" cy="3883025"/>
          </a:xfrm>
          <a:prstGeom prst="cube">
            <a:avLst>
              <a:gd name="adj" fmla="val 2431"/>
            </a:avLst>
          </a:prstGeom>
          <a:solidFill>
            <a:srgbClr val="666666"/>
          </a:solidFill>
          <a:ln w="9525">
            <a:noFill/>
            <a:miter lim="800000"/>
            <a:headEnd/>
            <a:tailEnd/>
          </a:ln>
        </p:spPr>
        <p:txBody>
          <a:bodyPr wrap="none"/>
          <a:lstStyle/>
          <a:p>
            <a:pPr algn="ctr" eaLnBrk="0" hangingPunct="0">
              <a:spcBef>
                <a:spcPct val="0"/>
              </a:spcBef>
            </a:pPr>
            <a:endParaRPr lang="en-US" sz="1400">
              <a:solidFill>
                <a:schemeClr val="bg2"/>
              </a:solidFill>
              <a:ea typeface="ＭＳ Ｐゴシック" charset="-128"/>
            </a:endParaRPr>
          </a:p>
        </p:txBody>
      </p:sp>
      <p:sp>
        <p:nvSpPr>
          <p:cNvPr id="1631283" name="Text Box 54"/>
          <p:cNvSpPr txBox="1">
            <a:spLocks noChangeArrowheads="1"/>
          </p:cNvSpPr>
          <p:nvPr/>
        </p:nvSpPr>
        <p:spPr bwMode="auto">
          <a:xfrm rot="-5400000">
            <a:off x="184944" y="5853907"/>
            <a:ext cx="687387" cy="336550"/>
          </a:xfrm>
          <a:prstGeom prst="rect">
            <a:avLst/>
          </a:prstGeom>
          <a:noFill/>
          <a:ln w="19050" algn="ctr">
            <a:noFill/>
            <a:miter lim="800000"/>
            <a:headEnd/>
            <a:tailEnd/>
          </a:ln>
        </p:spPr>
        <p:txBody>
          <a:bodyPr wrap="none">
            <a:spAutoFit/>
          </a:bodyPr>
          <a:lstStyle/>
          <a:p>
            <a:r>
              <a:rPr lang="en-US">
                <a:solidFill>
                  <a:schemeClr val="bg1"/>
                </a:solidFill>
              </a:rPr>
              <a:t>Stage</a:t>
            </a:r>
          </a:p>
        </p:txBody>
      </p:sp>
      <p:sp>
        <p:nvSpPr>
          <p:cNvPr id="1631284" name="Text Box 55"/>
          <p:cNvSpPr txBox="1">
            <a:spLocks noChangeArrowheads="1"/>
          </p:cNvSpPr>
          <p:nvPr/>
        </p:nvSpPr>
        <p:spPr bwMode="auto">
          <a:xfrm>
            <a:off x="414338" y="1217613"/>
            <a:ext cx="7926387" cy="420687"/>
          </a:xfrm>
          <a:prstGeom prst="rect">
            <a:avLst/>
          </a:prstGeom>
          <a:noFill/>
          <a:ln w="19050">
            <a:noFill/>
            <a:miter lim="800000"/>
            <a:headEnd/>
            <a:tailEnd/>
          </a:ln>
        </p:spPr>
        <p:txBody>
          <a:bodyPr>
            <a:spAutoFit/>
          </a:bodyPr>
          <a:lstStyle/>
          <a:p>
            <a:pPr>
              <a:lnSpc>
                <a:spcPct val="90000"/>
              </a:lnSpc>
              <a:spcBef>
                <a:spcPct val="60000"/>
              </a:spcBef>
              <a:buClr>
                <a:srgbClr val="ABA69F"/>
              </a:buClr>
              <a:buSzPct val="80000"/>
            </a:pPr>
            <a:r>
              <a:rPr lang="en-US" sz="2400">
                <a:solidFill>
                  <a:srgbClr val="808080"/>
                </a:solidFill>
                <a:latin typeface="Futura Hv" pitchFamily="34" charset="0"/>
              </a:rPr>
              <a:t>Current and desired state based on standard metrics</a:t>
            </a:r>
          </a:p>
        </p:txBody>
      </p:sp>
      <p:sp>
        <p:nvSpPr>
          <p:cNvPr id="1631285" name="Line 56"/>
          <p:cNvSpPr>
            <a:spLocks noChangeShapeType="1"/>
          </p:cNvSpPr>
          <p:nvPr/>
        </p:nvSpPr>
        <p:spPr bwMode="auto">
          <a:xfrm flipV="1">
            <a:off x="560388" y="2755900"/>
            <a:ext cx="0" cy="2890838"/>
          </a:xfrm>
          <a:prstGeom prst="line">
            <a:avLst/>
          </a:prstGeom>
          <a:noFill/>
          <a:ln w="44450">
            <a:solidFill>
              <a:schemeClr val="bg1"/>
            </a:solidFill>
            <a:round/>
            <a:headEnd/>
            <a:tailEnd type="triangle" w="med" len="med"/>
          </a:ln>
        </p:spPr>
        <p:txBody>
          <a:bodyPr wrap="none">
            <a:spAutoFit/>
          </a:bodyPr>
          <a:lstStyle/>
          <a:p>
            <a:endParaRPr lang="en-US"/>
          </a:p>
        </p:txBody>
      </p:sp>
      <p:sp>
        <p:nvSpPr>
          <p:cNvPr id="1631286" name="Rectangle 57"/>
          <p:cNvSpPr>
            <a:spLocks noChangeArrowheads="1"/>
          </p:cNvSpPr>
          <p:nvPr/>
        </p:nvSpPr>
        <p:spPr bwMode="auto">
          <a:xfrm>
            <a:off x="755650" y="5710238"/>
            <a:ext cx="1120775" cy="731837"/>
          </a:xfrm>
          <a:prstGeom prst="rect">
            <a:avLst/>
          </a:prstGeom>
          <a:solidFill>
            <a:srgbClr val="003366"/>
          </a:solidFill>
          <a:ln w="9525">
            <a:noFill/>
            <a:miter lim="800000"/>
            <a:headEnd/>
            <a:tailEnd/>
          </a:ln>
        </p:spPr>
        <p:txBody>
          <a:bodyPr wrap="none"/>
          <a:lstStyle/>
          <a:p>
            <a:pPr algn="ctr" eaLnBrk="0" hangingPunct="0">
              <a:spcBef>
                <a:spcPct val="0"/>
              </a:spcBef>
            </a:pPr>
            <a:endParaRPr lang="en-US" sz="1400">
              <a:solidFill>
                <a:schemeClr val="bg2"/>
              </a:solidFill>
              <a:latin typeface="Futura Hv" pitchFamily="34" charset="0"/>
              <a:ea typeface="ＭＳ Ｐゴシック" charset="-128"/>
            </a:endParaRPr>
          </a:p>
        </p:txBody>
      </p:sp>
      <p:sp>
        <p:nvSpPr>
          <p:cNvPr id="1631287" name="Rectangle 58"/>
          <p:cNvSpPr>
            <a:spLocks noChangeArrowheads="1"/>
          </p:cNvSpPr>
          <p:nvPr/>
        </p:nvSpPr>
        <p:spPr bwMode="auto">
          <a:xfrm>
            <a:off x="755650" y="4140200"/>
            <a:ext cx="1120775" cy="731838"/>
          </a:xfrm>
          <a:prstGeom prst="rect">
            <a:avLst/>
          </a:prstGeom>
          <a:solidFill>
            <a:srgbClr val="003366"/>
          </a:solidFill>
          <a:ln w="9525">
            <a:noFill/>
            <a:miter lim="800000"/>
            <a:headEnd/>
            <a:tailEnd/>
          </a:ln>
        </p:spPr>
        <p:txBody>
          <a:bodyPr wrap="none"/>
          <a:lstStyle/>
          <a:p>
            <a:pPr algn="ctr" eaLnBrk="0" hangingPunct="0">
              <a:spcBef>
                <a:spcPct val="0"/>
              </a:spcBef>
            </a:pPr>
            <a:endParaRPr lang="en-US" sz="1400">
              <a:solidFill>
                <a:schemeClr val="bg2"/>
              </a:solidFill>
              <a:latin typeface="Futura Hv" pitchFamily="34" charset="0"/>
              <a:ea typeface="ＭＳ Ｐゴシック" charset="-128"/>
            </a:endParaRPr>
          </a:p>
        </p:txBody>
      </p:sp>
      <p:sp>
        <p:nvSpPr>
          <p:cNvPr id="1631288" name="Rectangle 59"/>
          <p:cNvSpPr>
            <a:spLocks noChangeArrowheads="1"/>
          </p:cNvSpPr>
          <p:nvPr/>
        </p:nvSpPr>
        <p:spPr bwMode="auto">
          <a:xfrm>
            <a:off x="755650" y="3355975"/>
            <a:ext cx="1120775" cy="731838"/>
          </a:xfrm>
          <a:prstGeom prst="rect">
            <a:avLst/>
          </a:prstGeom>
          <a:solidFill>
            <a:srgbClr val="003366"/>
          </a:solidFill>
          <a:ln w="9525">
            <a:noFill/>
            <a:miter lim="800000"/>
            <a:headEnd/>
            <a:tailEnd/>
          </a:ln>
        </p:spPr>
        <p:txBody>
          <a:bodyPr wrap="none"/>
          <a:lstStyle/>
          <a:p>
            <a:pPr algn="ctr" eaLnBrk="0" hangingPunct="0">
              <a:spcBef>
                <a:spcPct val="0"/>
              </a:spcBef>
            </a:pPr>
            <a:endParaRPr lang="en-US" sz="1400">
              <a:solidFill>
                <a:schemeClr val="bg2"/>
              </a:solidFill>
              <a:latin typeface="Futura Hv" pitchFamily="34" charset="0"/>
              <a:ea typeface="ＭＳ Ｐゴシック" charset="-128"/>
            </a:endParaRPr>
          </a:p>
        </p:txBody>
      </p:sp>
      <p:sp>
        <p:nvSpPr>
          <p:cNvPr id="1631289" name="Rectangle 60"/>
          <p:cNvSpPr>
            <a:spLocks noChangeArrowheads="1"/>
          </p:cNvSpPr>
          <p:nvPr/>
        </p:nvSpPr>
        <p:spPr bwMode="auto">
          <a:xfrm>
            <a:off x="755650" y="2571750"/>
            <a:ext cx="1120775" cy="731838"/>
          </a:xfrm>
          <a:prstGeom prst="rect">
            <a:avLst/>
          </a:prstGeom>
          <a:solidFill>
            <a:srgbClr val="003366"/>
          </a:solidFill>
          <a:ln w="9525">
            <a:noFill/>
            <a:miter lim="800000"/>
            <a:headEnd/>
            <a:tailEnd/>
          </a:ln>
        </p:spPr>
        <p:txBody>
          <a:bodyPr wrap="none"/>
          <a:lstStyle/>
          <a:p>
            <a:pPr algn="ctr" eaLnBrk="0" hangingPunct="0">
              <a:spcBef>
                <a:spcPct val="0"/>
              </a:spcBef>
            </a:pPr>
            <a:endParaRPr lang="en-US" sz="1400">
              <a:solidFill>
                <a:schemeClr val="bg2"/>
              </a:solidFill>
              <a:latin typeface="Futura Hv" pitchFamily="34" charset="0"/>
              <a:ea typeface="ＭＳ Ｐゴシック" charset="-128"/>
            </a:endParaRPr>
          </a:p>
        </p:txBody>
      </p:sp>
      <p:sp>
        <p:nvSpPr>
          <p:cNvPr id="1631290" name="Text Box 61"/>
          <p:cNvSpPr txBox="1">
            <a:spLocks noChangeArrowheads="1"/>
          </p:cNvSpPr>
          <p:nvPr/>
        </p:nvSpPr>
        <p:spPr bwMode="auto">
          <a:xfrm>
            <a:off x="749300" y="5788025"/>
            <a:ext cx="1119188" cy="579438"/>
          </a:xfrm>
          <a:prstGeom prst="rect">
            <a:avLst/>
          </a:prstGeom>
          <a:noFill/>
          <a:ln w="19050" algn="ctr">
            <a:noFill/>
            <a:miter lim="800000"/>
            <a:headEnd/>
            <a:tailEnd/>
          </a:ln>
        </p:spPr>
        <p:txBody>
          <a:bodyPr anchor="ctr">
            <a:spAutoFit/>
          </a:bodyPr>
          <a:lstStyle/>
          <a:p>
            <a:pPr algn="ctr">
              <a:spcBef>
                <a:spcPct val="0"/>
              </a:spcBef>
            </a:pPr>
            <a:r>
              <a:rPr lang="en-US" sz="1200">
                <a:solidFill>
                  <a:schemeClr val="bg1"/>
                </a:solidFill>
                <a:latin typeface="Futura Hv" pitchFamily="34" charset="0"/>
              </a:rPr>
              <a:t>Stage 1:</a:t>
            </a:r>
          </a:p>
          <a:p>
            <a:pPr algn="ctr">
              <a:spcBef>
                <a:spcPct val="0"/>
              </a:spcBef>
            </a:pPr>
            <a:r>
              <a:rPr lang="en-US" sz="1000">
                <a:solidFill>
                  <a:schemeClr val="bg1"/>
                </a:solidFill>
              </a:rPr>
              <a:t>Compart-mentalized</a:t>
            </a:r>
          </a:p>
        </p:txBody>
      </p:sp>
      <p:sp>
        <p:nvSpPr>
          <p:cNvPr id="1631291" name="Text Box 62"/>
          <p:cNvSpPr txBox="1">
            <a:spLocks noChangeArrowheads="1"/>
          </p:cNvSpPr>
          <p:nvPr/>
        </p:nvSpPr>
        <p:spPr bwMode="auto">
          <a:xfrm>
            <a:off x="760413" y="3516313"/>
            <a:ext cx="1119187" cy="427037"/>
          </a:xfrm>
          <a:prstGeom prst="rect">
            <a:avLst/>
          </a:prstGeom>
          <a:noFill/>
          <a:ln w="19050" algn="ctr">
            <a:noFill/>
            <a:miter lim="800000"/>
            <a:headEnd/>
            <a:tailEnd/>
          </a:ln>
        </p:spPr>
        <p:txBody>
          <a:bodyPr anchor="ctr">
            <a:spAutoFit/>
          </a:bodyPr>
          <a:lstStyle/>
          <a:p>
            <a:pPr algn="ctr">
              <a:spcBef>
                <a:spcPct val="0"/>
              </a:spcBef>
            </a:pPr>
            <a:r>
              <a:rPr lang="en-US" sz="1200">
                <a:solidFill>
                  <a:schemeClr val="bg1"/>
                </a:solidFill>
                <a:latin typeface="Futura Hv" pitchFamily="34" charset="0"/>
              </a:rPr>
              <a:t>Stage 4:</a:t>
            </a:r>
          </a:p>
          <a:p>
            <a:pPr algn="ctr">
              <a:spcBef>
                <a:spcPct val="0"/>
              </a:spcBef>
            </a:pPr>
            <a:r>
              <a:rPr lang="en-US" sz="1000">
                <a:solidFill>
                  <a:schemeClr val="bg1"/>
                </a:solidFill>
              </a:rPr>
              <a:t>Service Oriented</a:t>
            </a:r>
          </a:p>
        </p:txBody>
      </p:sp>
      <p:sp>
        <p:nvSpPr>
          <p:cNvPr id="1631292" name="Text Box 63"/>
          <p:cNvSpPr txBox="1">
            <a:spLocks noChangeArrowheads="1"/>
          </p:cNvSpPr>
          <p:nvPr/>
        </p:nvSpPr>
        <p:spPr bwMode="auto">
          <a:xfrm>
            <a:off x="747713" y="2630488"/>
            <a:ext cx="1119187" cy="666750"/>
          </a:xfrm>
          <a:prstGeom prst="rect">
            <a:avLst/>
          </a:prstGeom>
          <a:noFill/>
          <a:ln w="19050" algn="ctr">
            <a:noFill/>
            <a:miter lim="800000"/>
            <a:headEnd/>
            <a:tailEnd/>
          </a:ln>
        </p:spPr>
        <p:txBody>
          <a:bodyPr anchor="ctr">
            <a:spAutoFit/>
          </a:bodyPr>
          <a:lstStyle/>
          <a:p>
            <a:pPr algn="ctr">
              <a:lnSpc>
                <a:spcPct val="90000"/>
              </a:lnSpc>
              <a:spcBef>
                <a:spcPct val="0"/>
              </a:spcBef>
            </a:pPr>
            <a:r>
              <a:rPr lang="en-US" sz="1200">
                <a:solidFill>
                  <a:schemeClr val="bg1"/>
                </a:solidFill>
                <a:latin typeface="Futura Hv" pitchFamily="34" charset="0"/>
              </a:rPr>
              <a:t>Stage 5:</a:t>
            </a:r>
          </a:p>
          <a:p>
            <a:pPr algn="ctr">
              <a:lnSpc>
                <a:spcPct val="90000"/>
              </a:lnSpc>
              <a:spcBef>
                <a:spcPct val="0"/>
              </a:spcBef>
            </a:pPr>
            <a:r>
              <a:rPr lang="en-US" sz="1000">
                <a:solidFill>
                  <a:schemeClr val="bg1"/>
                </a:solidFill>
              </a:rPr>
              <a:t>Adaptive, Shared Infrastructure</a:t>
            </a:r>
          </a:p>
        </p:txBody>
      </p:sp>
      <p:sp>
        <p:nvSpPr>
          <p:cNvPr id="1631293" name="AutoShape 64"/>
          <p:cNvSpPr>
            <a:spLocks noChangeArrowheads="1"/>
          </p:cNvSpPr>
          <p:nvPr/>
        </p:nvSpPr>
        <p:spPr bwMode="auto">
          <a:xfrm>
            <a:off x="1857375" y="1714500"/>
            <a:ext cx="6100763" cy="228600"/>
          </a:xfrm>
          <a:prstGeom prst="cube">
            <a:avLst>
              <a:gd name="adj" fmla="val 2431"/>
            </a:avLst>
          </a:prstGeom>
          <a:solidFill>
            <a:srgbClr val="666666"/>
          </a:solidFill>
          <a:ln w="9525">
            <a:noFill/>
            <a:miter lim="800000"/>
            <a:headEnd/>
            <a:tailEnd/>
          </a:ln>
        </p:spPr>
        <p:txBody>
          <a:bodyPr wrap="none"/>
          <a:lstStyle/>
          <a:p>
            <a:pPr algn="ctr" eaLnBrk="0" hangingPunct="0">
              <a:spcBef>
                <a:spcPct val="0"/>
              </a:spcBef>
            </a:pPr>
            <a:endParaRPr lang="en-US" sz="1400">
              <a:solidFill>
                <a:schemeClr val="bg2"/>
              </a:solidFill>
              <a:latin typeface="Futura Hv" pitchFamily="34" charset="0"/>
              <a:ea typeface="ＭＳ Ｐゴシック" charset="-128"/>
            </a:endParaRPr>
          </a:p>
        </p:txBody>
      </p:sp>
      <p:sp>
        <p:nvSpPr>
          <p:cNvPr id="1631294" name="Text Box 65"/>
          <p:cNvSpPr txBox="1">
            <a:spLocks noChangeArrowheads="1"/>
          </p:cNvSpPr>
          <p:nvPr/>
        </p:nvSpPr>
        <p:spPr bwMode="auto">
          <a:xfrm>
            <a:off x="4427538" y="1647825"/>
            <a:ext cx="952500" cy="336550"/>
          </a:xfrm>
          <a:prstGeom prst="rect">
            <a:avLst/>
          </a:prstGeom>
          <a:noFill/>
          <a:ln w="19050" algn="ctr">
            <a:noFill/>
            <a:miter lim="800000"/>
            <a:headEnd/>
            <a:tailEnd/>
          </a:ln>
        </p:spPr>
        <p:txBody>
          <a:bodyPr wrap="none">
            <a:spAutoFit/>
          </a:bodyPr>
          <a:lstStyle/>
          <a:p>
            <a:r>
              <a:rPr lang="en-US">
                <a:solidFill>
                  <a:schemeClr val="bg1"/>
                </a:solidFill>
              </a:rPr>
              <a:t>Domains</a:t>
            </a:r>
          </a:p>
        </p:txBody>
      </p:sp>
      <p:grpSp>
        <p:nvGrpSpPr>
          <p:cNvPr id="1631295" name="Group 66"/>
          <p:cNvGrpSpPr>
            <a:grpSpLocks noChangeAspect="1"/>
          </p:cNvGrpSpPr>
          <p:nvPr/>
        </p:nvGrpSpPr>
        <p:grpSpPr bwMode="auto">
          <a:xfrm>
            <a:off x="1857375" y="1979613"/>
            <a:ext cx="1511300" cy="617537"/>
            <a:chOff x="1323" y="1247"/>
            <a:chExt cx="984" cy="389"/>
          </a:xfrm>
        </p:grpSpPr>
        <p:sp>
          <p:nvSpPr>
            <p:cNvPr id="1631296" name="AutoShape 67"/>
            <p:cNvSpPr>
              <a:spLocks noChangeAspect="1" noChangeArrowheads="1" noTextEdit="1"/>
            </p:cNvSpPr>
            <p:nvPr/>
          </p:nvSpPr>
          <p:spPr bwMode="auto">
            <a:xfrm>
              <a:off x="1323" y="1247"/>
              <a:ext cx="984" cy="389"/>
            </a:xfrm>
            <a:prstGeom prst="rect">
              <a:avLst/>
            </a:prstGeom>
            <a:solidFill>
              <a:srgbClr val="B2B3B5"/>
            </a:solidFill>
            <a:ln w="9525">
              <a:noFill/>
              <a:miter lim="800000"/>
              <a:headEnd/>
              <a:tailEnd/>
            </a:ln>
          </p:spPr>
          <p:txBody>
            <a:bodyPr/>
            <a:lstStyle/>
            <a:p>
              <a:endParaRPr lang="en-US"/>
            </a:p>
          </p:txBody>
        </p:sp>
        <p:sp>
          <p:nvSpPr>
            <p:cNvPr id="1631297" name="Freeform 68"/>
            <p:cNvSpPr>
              <a:spLocks/>
            </p:cNvSpPr>
            <p:nvPr/>
          </p:nvSpPr>
          <p:spPr bwMode="auto">
            <a:xfrm>
              <a:off x="1322" y="1246"/>
              <a:ext cx="976" cy="382"/>
            </a:xfrm>
            <a:custGeom>
              <a:avLst/>
              <a:gdLst>
                <a:gd name="T0" fmla="*/ 10 w 976"/>
                <a:gd name="T1" fmla="*/ 0 h 382"/>
                <a:gd name="T2" fmla="*/ 0 w 976"/>
                <a:gd name="T3" fmla="*/ 10 h 382"/>
                <a:gd name="T4" fmla="*/ 0 w 976"/>
                <a:gd name="T5" fmla="*/ 382 h 382"/>
                <a:gd name="T6" fmla="*/ 967 w 976"/>
                <a:gd name="T7" fmla="*/ 382 h 382"/>
                <a:gd name="T8" fmla="*/ 976 w 976"/>
                <a:gd name="T9" fmla="*/ 373 h 382"/>
                <a:gd name="T10" fmla="*/ 976 w 976"/>
                <a:gd name="T11" fmla="*/ 0 h 382"/>
                <a:gd name="T12" fmla="*/ 10 w 976"/>
                <a:gd name="T13" fmla="*/ 0 h 382"/>
                <a:gd name="T14" fmla="*/ 0 60000 65536"/>
                <a:gd name="T15" fmla="*/ 0 60000 65536"/>
                <a:gd name="T16" fmla="*/ 0 60000 65536"/>
                <a:gd name="T17" fmla="*/ 0 60000 65536"/>
                <a:gd name="T18" fmla="*/ 0 60000 65536"/>
                <a:gd name="T19" fmla="*/ 0 60000 65536"/>
                <a:gd name="T20" fmla="*/ 0 60000 65536"/>
                <a:gd name="T21" fmla="*/ 0 w 976"/>
                <a:gd name="T22" fmla="*/ 0 h 382"/>
                <a:gd name="T23" fmla="*/ 976 w 976"/>
                <a:gd name="T24" fmla="*/ 382 h 3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6" h="382">
                  <a:moveTo>
                    <a:pt x="10" y="0"/>
                  </a:moveTo>
                  <a:lnTo>
                    <a:pt x="0" y="10"/>
                  </a:lnTo>
                  <a:lnTo>
                    <a:pt x="0" y="382"/>
                  </a:lnTo>
                  <a:lnTo>
                    <a:pt x="967" y="382"/>
                  </a:lnTo>
                  <a:lnTo>
                    <a:pt x="976" y="373"/>
                  </a:lnTo>
                  <a:lnTo>
                    <a:pt x="976" y="0"/>
                  </a:lnTo>
                  <a:lnTo>
                    <a:pt x="10" y="0"/>
                  </a:lnTo>
                  <a:close/>
                </a:path>
              </a:pathLst>
            </a:custGeom>
            <a:solidFill>
              <a:srgbClr val="B2B3B5"/>
            </a:solidFill>
            <a:ln w="9525">
              <a:noFill/>
              <a:round/>
              <a:headEnd/>
              <a:tailEnd/>
            </a:ln>
          </p:spPr>
          <p:txBody>
            <a:bodyPr/>
            <a:lstStyle/>
            <a:p>
              <a:endParaRPr lang="en-US"/>
            </a:p>
          </p:txBody>
        </p:sp>
        <p:sp>
          <p:nvSpPr>
            <p:cNvPr id="1631298" name="Freeform 69"/>
            <p:cNvSpPr>
              <a:spLocks/>
            </p:cNvSpPr>
            <p:nvPr/>
          </p:nvSpPr>
          <p:spPr bwMode="auto">
            <a:xfrm>
              <a:off x="1322" y="1246"/>
              <a:ext cx="976" cy="10"/>
            </a:xfrm>
            <a:custGeom>
              <a:avLst/>
              <a:gdLst>
                <a:gd name="T0" fmla="*/ 0 w 976"/>
                <a:gd name="T1" fmla="*/ 10 h 10"/>
                <a:gd name="T2" fmla="*/ 966 w 976"/>
                <a:gd name="T3" fmla="*/ 10 h 10"/>
                <a:gd name="T4" fmla="*/ 976 w 976"/>
                <a:gd name="T5" fmla="*/ 0 h 10"/>
                <a:gd name="T6" fmla="*/ 10 w 976"/>
                <a:gd name="T7" fmla="*/ 0 h 10"/>
                <a:gd name="T8" fmla="*/ 0 w 976"/>
                <a:gd name="T9" fmla="*/ 10 h 10"/>
                <a:gd name="T10" fmla="*/ 0 60000 65536"/>
                <a:gd name="T11" fmla="*/ 0 60000 65536"/>
                <a:gd name="T12" fmla="*/ 0 60000 65536"/>
                <a:gd name="T13" fmla="*/ 0 60000 65536"/>
                <a:gd name="T14" fmla="*/ 0 60000 65536"/>
                <a:gd name="T15" fmla="*/ 0 w 976"/>
                <a:gd name="T16" fmla="*/ 0 h 10"/>
                <a:gd name="T17" fmla="*/ 976 w 976"/>
                <a:gd name="T18" fmla="*/ 10 h 10"/>
              </a:gdLst>
              <a:ahLst/>
              <a:cxnLst>
                <a:cxn ang="T10">
                  <a:pos x="T0" y="T1"/>
                </a:cxn>
                <a:cxn ang="T11">
                  <a:pos x="T2" y="T3"/>
                </a:cxn>
                <a:cxn ang="T12">
                  <a:pos x="T4" y="T5"/>
                </a:cxn>
                <a:cxn ang="T13">
                  <a:pos x="T6" y="T7"/>
                </a:cxn>
                <a:cxn ang="T14">
                  <a:pos x="T8" y="T9"/>
                </a:cxn>
              </a:cxnLst>
              <a:rect l="T15" t="T16" r="T17" b="T18"/>
              <a:pathLst>
                <a:path w="976" h="10">
                  <a:moveTo>
                    <a:pt x="0" y="10"/>
                  </a:moveTo>
                  <a:lnTo>
                    <a:pt x="966" y="10"/>
                  </a:lnTo>
                  <a:lnTo>
                    <a:pt x="976" y="0"/>
                  </a:lnTo>
                  <a:lnTo>
                    <a:pt x="10" y="0"/>
                  </a:lnTo>
                  <a:lnTo>
                    <a:pt x="0" y="10"/>
                  </a:lnTo>
                  <a:close/>
                </a:path>
              </a:pathLst>
            </a:custGeom>
            <a:solidFill>
              <a:srgbClr val="B2B3B5"/>
            </a:solidFill>
            <a:ln w="9525">
              <a:noFill/>
              <a:round/>
              <a:headEnd/>
              <a:tailEnd/>
            </a:ln>
          </p:spPr>
          <p:txBody>
            <a:bodyPr/>
            <a:lstStyle/>
            <a:p>
              <a:endParaRPr lang="en-US"/>
            </a:p>
          </p:txBody>
        </p:sp>
        <p:sp>
          <p:nvSpPr>
            <p:cNvPr id="1631299" name="Freeform 70"/>
            <p:cNvSpPr>
              <a:spLocks/>
            </p:cNvSpPr>
            <p:nvPr/>
          </p:nvSpPr>
          <p:spPr bwMode="auto">
            <a:xfrm>
              <a:off x="2289" y="1246"/>
              <a:ext cx="9" cy="382"/>
            </a:xfrm>
            <a:custGeom>
              <a:avLst/>
              <a:gdLst>
                <a:gd name="T0" fmla="*/ 0 w 9"/>
                <a:gd name="T1" fmla="*/ 10 h 382"/>
                <a:gd name="T2" fmla="*/ 9 w 9"/>
                <a:gd name="T3" fmla="*/ 0 h 382"/>
                <a:gd name="T4" fmla="*/ 9 w 9"/>
                <a:gd name="T5" fmla="*/ 373 h 382"/>
                <a:gd name="T6" fmla="*/ 0 w 9"/>
                <a:gd name="T7" fmla="*/ 382 h 382"/>
                <a:gd name="T8" fmla="*/ 0 w 9"/>
                <a:gd name="T9" fmla="*/ 10 h 382"/>
                <a:gd name="T10" fmla="*/ 0 60000 65536"/>
                <a:gd name="T11" fmla="*/ 0 60000 65536"/>
                <a:gd name="T12" fmla="*/ 0 60000 65536"/>
                <a:gd name="T13" fmla="*/ 0 60000 65536"/>
                <a:gd name="T14" fmla="*/ 0 60000 65536"/>
                <a:gd name="T15" fmla="*/ 0 w 9"/>
                <a:gd name="T16" fmla="*/ 0 h 382"/>
                <a:gd name="T17" fmla="*/ 9 w 9"/>
                <a:gd name="T18" fmla="*/ 382 h 382"/>
              </a:gdLst>
              <a:ahLst/>
              <a:cxnLst>
                <a:cxn ang="T10">
                  <a:pos x="T0" y="T1"/>
                </a:cxn>
                <a:cxn ang="T11">
                  <a:pos x="T2" y="T3"/>
                </a:cxn>
                <a:cxn ang="T12">
                  <a:pos x="T4" y="T5"/>
                </a:cxn>
                <a:cxn ang="T13">
                  <a:pos x="T6" y="T7"/>
                </a:cxn>
                <a:cxn ang="T14">
                  <a:pos x="T8" y="T9"/>
                </a:cxn>
              </a:cxnLst>
              <a:rect l="T15" t="T16" r="T17" b="T18"/>
              <a:pathLst>
                <a:path w="9" h="382">
                  <a:moveTo>
                    <a:pt x="0" y="10"/>
                  </a:moveTo>
                  <a:lnTo>
                    <a:pt x="9" y="0"/>
                  </a:lnTo>
                  <a:lnTo>
                    <a:pt x="9" y="373"/>
                  </a:lnTo>
                  <a:lnTo>
                    <a:pt x="0" y="382"/>
                  </a:lnTo>
                  <a:lnTo>
                    <a:pt x="0" y="10"/>
                  </a:lnTo>
                  <a:close/>
                </a:path>
              </a:pathLst>
            </a:custGeom>
            <a:solidFill>
              <a:srgbClr val="B2B3B5"/>
            </a:solidFill>
            <a:ln w="9525">
              <a:noFill/>
              <a:round/>
              <a:headEnd/>
              <a:tailEnd/>
            </a:ln>
          </p:spPr>
          <p:txBody>
            <a:bodyPr/>
            <a:lstStyle/>
            <a:p>
              <a:endParaRPr lang="en-US"/>
            </a:p>
          </p:txBody>
        </p:sp>
      </p:grpSp>
      <p:grpSp>
        <p:nvGrpSpPr>
          <p:cNvPr id="1631300" name="Group 71"/>
          <p:cNvGrpSpPr>
            <a:grpSpLocks noChangeAspect="1"/>
          </p:cNvGrpSpPr>
          <p:nvPr/>
        </p:nvGrpSpPr>
        <p:grpSpPr bwMode="auto">
          <a:xfrm>
            <a:off x="3394075" y="1979613"/>
            <a:ext cx="1511300" cy="617537"/>
            <a:chOff x="2323" y="1247"/>
            <a:chExt cx="984" cy="389"/>
          </a:xfrm>
        </p:grpSpPr>
        <p:sp>
          <p:nvSpPr>
            <p:cNvPr id="1631301" name="AutoShape 72"/>
            <p:cNvSpPr>
              <a:spLocks noChangeAspect="1" noChangeArrowheads="1" noTextEdit="1"/>
            </p:cNvSpPr>
            <p:nvPr/>
          </p:nvSpPr>
          <p:spPr bwMode="auto">
            <a:xfrm>
              <a:off x="2323" y="1247"/>
              <a:ext cx="984" cy="389"/>
            </a:xfrm>
            <a:prstGeom prst="rect">
              <a:avLst/>
            </a:prstGeom>
            <a:solidFill>
              <a:srgbClr val="B2B3B5"/>
            </a:solidFill>
            <a:ln w="9525">
              <a:noFill/>
              <a:miter lim="800000"/>
              <a:headEnd/>
              <a:tailEnd/>
            </a:ln>
          </p:spPr>
          <p:txBody>
            <a:bodyPr/>
            <a:lstStyle/>
            <a:p>
              <a:endParaRPr lang="en-US"/>
            </a:p>
          </p:txBody>
        </p:sp>
        <p:sp>
          <p:nvSpPr>
            <p:cNvPr id="1631302" name="Freeform 73"/>
            <p:cNvSpPr>
              <a:spLocks/>
            </p:cNvSpPr>
            <p:nvPr/>
          </p:nvSpPr>
          <p:spPr bwMode="auto">
            <a:xfrm>
              <a:off x="2322" y="1246"/>
              <a:ext cx="976" cy="382"/>
            </a:xfrm>
            <a:custGeom>
              <a:avLst/>
              <a:gdLst>
                <a:gd name="T0" fmla="*/ 10 w 976"/>
                <a:gd name="T1" fmla="*/ 0 h 382"/>
                <a:gd name="T2" fmla="*/ 0 w 976"/>
                <a:gd name="T3" fmla="*/ 10 h 382"/>
                <a:gd name="T4" fmla="*/ 0 w 976"/>
                <a:gd name="T5" fmla="*/ 382 h 382"/>
                <a:gd name="T6" fmla="*/ 967 w 976"/>
                <a:gd name="T7" fmla="*/ 382 h 382"/>
                <a:gd name="T8" fmla="*/ 976 w 976"/>
                <a:gd name="T9" fmla="*/ 373 h 382"/>
                <a:gd name="T10" fmla="*/ 976 w 976"/>
                <a:gd name="T11" fmla="*/ 0 h 382"/>
                <a:gd name="T12" fmla="*/ 10 w 976"/>
                <a:gd name="T13" fmla="*/ 0 h 382"/>
                <a:gd name="T14" fmla="*/ 0 60000 65536"/>
                <a:gd name="T15" fmla="*/ 0 60000 65536"/>
                <a:gd name="T16" fmla="*/ 0 60000 65536"/>
                <a:gd name="T17" fmla="*/ 0 60000 65536"/>
                <a:gd name="T18" fmla="*/ 0 60000 65536"/>
                <a:gd name="T19" fmla="*/ 0 60000 65536"/>
                <a:gd name="T20" fmla="*/ 0 60000 65536"/>
                <a:gd name="T21" fmla="*/ 0 w 976"/>
                <a:gd name="T22" fmla="*/ 0 h 382"/>
                <a:gd name="T23" fmla="*/ 976 w 976"/>
                <a:gd name="T24" fmla="*/ 382 h 3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6" h="382">
                  <a:moveTo>
                    <a:pt x="10" y="0"/>
                  </a:moveTo>
                  <a:lnTo>
                    <a:pt x="0" y="10"/>
                  </a:lnTo>
                  <a:lnTo>
                    <a:pt x="0" y="382"/>
                  </a:lnTo>
                  <a:lnTo>
                    <a:pt x="967" y="382"/>
                  </a:lnTo>
                  <a:lnTo>
                    <a:pt x="976" y="373"/>
                  </a:lnTo>
                  <a:lnTo>
                    <a:pt x="976" y="0"/>
                  </a:lnTo>
                  <a:lnTo>
                    <a:pt x="10" y="0"/>
                  </a:lnTo>
                  <a:close/>
                </a:path>
              </a:pathLst>
            </a:custGeom>
            <a:solidFill>
              <a:srgbClr val="B2B3B5"/>
            </a:solidFill>
            <a:ln w="9525">
              <a:noFill/>
              <a:round/>
              <a:headEnd/>
              <a:tailEnd/>
            </a:ln>
          </p:spPr>
          <p:txBody>
            <a:bodyPr/>
            <a:lstStyle/>
            <a:p>
              <a:endParaRPr lang="en-US"/>
            </a:p>
          </p:txBody>
        </p:sp>
        <p:sp>
          <p:nvSpPr>
            <p:cNvPr id="1631303" name="Freeform 74"/>
            <p:cNvSpPr>
              <a:spLocks/>
            </p:cNvSpPr>
            <p:nvPr/>
          </p:nvSpPr>
          <p:spPr bwMode="auto">
            <a:xfrm>
              <a:off x="2322" y="1246"/>
              <a:ext cx="976" cy="10"/>
            </a:xfrm>
            <a:custGeom>
              <a:avLst/>
              <a:gdLst>
                <a:gd name="T0" fmla="*/ 0 w 976"/>
                <a:gd name="T1" fmla="*/ 10 h 10"/>
                <a:gd name="T2" fmla="*/ 966 w 976"/>
                <a:gd name="T3" fmla="*/ 10 h 10"/>
                <a:gd name="T4" fmla="*/ 976 w 976"/>
                <a:gd name="T5" fmla="*/ 0 h 10"/>
                <a:gd name="T6" fmla="*/ 10 w 976"/>
                <a:gd name="T7" fmla="*/ 0 h 10"/>
                <a:gd name="T8" fmla="*/ 0 w 976"/>
                <a:gd name="T9" fmla="*/ 10 h 10"/>
                <a:gd name="T10" fmla="*/ 0 60000 65536"/>
                <a:gd name="T11" fmla="*/ 0 60000 65536"/>
                <a:gd name="T12" fmla="*/ 0 60000 65536"/>
                <a:gd name="T13" fmla="*/ 0 60000 65536"/>
                <a:gd name="T14" fmla="*/ 0 60000 65536"/>
                <a:gd name="T15" fmla="*/ 0 w 976"/>
                <a:gd name="T16" fmla="*/ 0 h 10"/>
                <a:gd name="T17" fmla="*/ 976 w 976"/>
                <a:gd name="T18" fmla="*/ 10 h 10"/>
              </a:gdLst>
              <a:ahLst/>
              <a:cxnLst>
                <a:cxn ang="T10">
                  <a:pos x="T0" y="T1"/>
                </a:cxn>
                <a:cxn ang="T11">
                  <a:pos x="T2" y="T3"/>
                </a:cxn>
                <a:cxn ang="T12">
                  <a:pos x="T4" y="T5"/>
                </a:cxn>
                <a:cxn ang="T13">
                  <a:pos x="T6" y="T7"/>
                </a:cxn>
                <a:cxn ang="T14">
                  <a:pos x="T8" y="T9"/>
                </a:cxn>
              </a:cxnLst>
              <a:rect l="T15" t="T16" r="T17" b="T18"/>
              <a:pathLst>
                <a:path w="976" h="10">
                  <a:moveTo>
                    <a:pt x="0" y="10"/>
                  </a:moveTo>
                  <a:lnTo>
                    <a:pt x="966" y="10"/>
                  </a:lnTo>
                  <a:lnTo>
                    <a:pt x="976" y="0"/>
                  </a:lnTo>
                  <a:lnTo>
                    <a:pt x="10" y="0"/>
                  </a:lnTo>
                  <a:lnTo>
                    <a:pt x="0" y="10"/>
                  </a:lnTo>
                  <a:close/>
                </a:path>
              </a:pathLst>
            </a:custGeom>
            <a:solidFill>
              <a:srgbClr val="B2B3B5"/>
            </a:solidFill>
            <a:ln w="9525">
              <a:noFill/>
              <a:round/>
              <a:headEnd/>
              <a:tailEnd/>
            </a:ln>
          </p:spPr>
          <p:txBody>
            <a:bodyPr/>
            <a:lstStyle/>
            <a:p>
              <a:endParaRPr lang="en-US"/>
            </a:p>
          </p:txBody>
        </p:sp>
        <p:sp>
          <p:nvSpPr>
            <p:cNvPr id="1631304" name="Freeform 75"/>
            <p:cNvSpPr>
              <a:spLocks/>
            </p:cNvSpPr>
            <p:nvPr/>
          </p:nvSpPr>
          <p:spPr bwMode="auto">
            <a:xfrm>
              <a:off x="3289" y="1246"/>
              <a:ext cx="9" cy="382"/>
            </a:xfrm>
            <a:custGeom>
              <a:avLst/>
              <a:gdLst>
                <a:gd name="T0" fmla="*/ 0 w 9"/>
                <a:gd name="T1" fmla="*/ 10 h 382"/>
                <a:gd name="T2" fmla="*/ 9 w 9"/>
                <a:gd name="T3" fmla="*/ 0 h 382"/>
                <a:gd name="T4" fmla="*/ 9 w 9"/>
                <a:gd name="T5" fmla="*/ 373 h 382"/>
                <a:gd name="T6" fmla="*/ 0 w 9"/>
                <a:gd name="T7" fmla="*/ 382 h 382"/>
                <a:gd name="T8" fmla="*/ 0 w 9"/>
                <a:gd name="T9" fmla="*/ 10 h 382"/>
                <a:gd name="T10" fmla="*/ 0 60000 65536"/>
                <a:gd name="T11" fmla="*/ 0 60000 65536"/>
                <a:gd name="T12" fmla="*/ 0 60000 65536"/>
                <a:gd name="T13" fmla="*/ 0 60000 65536"/>
                <a:gd name="T14" fmla="*/ 0 60000 65536"/>
                <a:gd name="T15" fmla="*/ 0 w 9"/>
                <a:gd name="T16" fmla="*/ 0 h 382"/>
                <a:gd name="T17" fmla="*/ 9 w 9"/>
                <a:gd name="T18" fmla="*/ 382 h 382"/>
              </a:gdLst>
              <a:ahLst/>
              <a:cxnLst>
                <a:cxn ang="T10">
                  <a:pos x="T0" y="T1"/>
                </a:cxn>
                <a:cxn ang="T11">
                  <a:pos x="T2" y="T3"/>
                </a:cxn>
                <a:cxn ang="T12">
                  <a:pos x="T4" y="T5"/>
                </a:cxn>
                <a:cxn ang="T13">
                  <a:pos x="T6" y="T7"/>
                </a:cxn>
                <a:cxn ang="T14">
                  <a:pos x="T8" y="T9"/>
                </a:cxn>
              </a:cxnLst>
              <a:rect l="T15" t="T16" r="T17" b="T18"/>
              <a:pathLst>
                <a:path w="9" h="382">
                  <a:moveTo>
                    <a:pt x="0" y="10"/>
                  </a:moveTo>
                  <a:lnTo>
                    <a:pt x="9" y="0"/>
                  </a:lnTo>
                  <a:lnTo>
                    <a:pt x="9" y="373"/>
                  </a:lnTo>
                  <a:lnTo>
                    <a:pt x="0" y="382"/>
                  </a:lnTo>
                  <a:lnTo>
                    <a:pt x="0" y="10"/>
                  </a:lnTo>
                  <a:close/>
                </a:path>
              </a:pathLst>
            </a:custGeom>
            <a:solidFill>
              <a:srgbClr val="B2B3B5"/>
            </a:solidFill>
            <a:ln w="9525">
              <a:noFill/>
              <a:round/>
              <a:headEnd/>
              <a:tailEnd/>
            </a:ln>
          </p:spPr>
          <p:txBody>
            <a:bodyPr/>
            <a:lstStyle/>
            <a:p>
              <a:endParaRPr lang="en-US"/>
            </a:p>
          </p:txBody>
        </p:sp>
      </p:grpSp>
      <p:grpSp>
        <p:nvGrpSpPr>
          <p:cNvPr id="1631305" name="Group 76"/>
          <p:cNvGrpSpPr>
            <a:grpSpLocks noChangeAspect="1"/>
          </p:cNvGrpSpPr>
          <p:nvPr/>
        </p:nvGrpSpPr>
        <p:grpSpPr bwMode="auto">
          <a:xfrm>
            <a:off x="4930775" y="1979613"/>
            <a:ext cx="1511300" cy="617537"/>
            <a:chOff x="3323" y="1247"/>
            <a:chExt cx="984" cy="389"/>
          </a:xfrm>
        </p:grpSpPr>
        <p:sp>
          <p:nvSpPr>
            <p:cNvPr id="1631306" name="AutoShape 77"/>
            <p:cNvSpPr>
              <a:spLocks noChangeAspect="1" noChangeArrowheads="1" noTextEdit="1"/>
            </p:cNvSpPr>
            <p:nvPr/>
          </p:nvSpPr>
          <p:spPr bwMode="auto">
            <a:xfrm>
              <a:off x="3323" y="1247"/>
              <a:ext cx="984" cy="389"/>
            </a:xfrm>
            <a:prstGeom prst="rect">
              <a:avLst/>
            </a:prstGeom>
            <a:solidFill>
              <a:srgbClr val="B2B3B5"/>
            </a:solidFill>
            <a:ln w="9525">
              <a:noFill/>
              <a:miter lim="800000"/>
              <a:headEnd/>
              <a:tailEnd/>
            </a:ln>
          </p:spPr>
          <p:txBody>
            <a:bodyPr/>
            <a:lstStyle/>
            <a:p>
              <a:endParaRPr lang="en-US"/>
            </a:p>
          </p:txBody>
        </p:sp>
        <p:sp>
          <p:nvSpPr>
            <p:cNvPr id="1631307" name="Freeform 78"/>
            <p:cNvSpPr>
              <a:spLocks/>
            </p:cNvSpPr>
            <p:nvPr/>
          </p:nvSpPr>
          <p:spPr bwMode="auto">
            <a:xfrm>
              <a:off x="3322" y="1246"/>
              <a:ext cx="976" cy="382"/>
            </a:xfrm>
            <a:custGeom>
              <a:avLst/>
              <a:gdLst>
                <a:gd name="T0" fmla="*/ 10 w 976"/>
                <a:gd name="T1" fmla="*/ 0 h 382"/>
                <a:gd name="T2" fmla="*/ 0 w 976"/>
                <a:gd name="T3" fmla="*/ 10 h 382"/>
                <a:gd name="T4" fmla="*/ 0 w 976"/>
                <a:gd name="T5" fmla="*/ 382 h 382"/>
                <a:gd name="T6" fmla="*/ 967 w 976"/>
                <a:gd name="T7" fmla="*/ 382 h 382"/>
                <a:gd name="T8" fmla="*/ 976 w 976"/>
                <a:gd name="T9" fmla="*/ 373 h 382"/>
                <a:gd name="T10" fmla="*/ 976 w 976"/>
                <a:gd name="T11" fmla="*/ 0 h 382"/>
                <a:gd name="T12" fmla="*/ 10 w 976"/>
                <a:gd name="T13" fmla="*/ 0 h 382"/>
                <a:gd name="T14" fmla="*/ 0 60000 65536"/>
                <a:gd name="T15" fmla="*/ 0 60000 65536"/>
                <a:gd name="T16" fmla="*/ 0 60000 65536"/>
                <a:gd name="T17" fmla="*/ 0 60000 65536"/>
                <a:gd name="T18" fmla="*/ 0 60000 65536"/>
                <a:gd name="T19" fmla="*/ 0 60000 65536"/>
                <a:gd name="T20" fmla="*/ 0 60000 65536"/>
                <a:gd name="T21" fmla="*/ 0 w 976"/>
                <a:gd name="T22" fmla="*/ 0 h 382"/>
                <a:gd name="T23" fmla="*/ 976 w 976"/>
                <a:gd name="T24" fmla="*/ 382 h 3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6" h="382">
                  <a:moveTo>
                    <a:pt x="10" y="0"/>
                  </a:moveTo>
                  <a:lnTo>
                    <a:pt x="0" y="10"/>
                  </a:lnTo>
                  <a:lnTo>
                    <a:pt x="0" y="382"/>
                  </a:lnTo>
                  <a:lnTo>
                    <a:pt x="967" y="382"/>
                  </a:lnTo>
                  <a:lnTo>
                    <a:pt x="976" y="373"/>
                  </a:lnTo>
                  <a:lnTo>
                    <a:pt x="976" y="0"/>
                  </a:lnTo>
                  <a:lnTo>
                    <a:pt x="10" y="0"/>
                  </a:lnTo>
                  <a:close/>
                </a:path>
              </a:pathLst>
            </a:custGeom>
            <a:solidFill>
              <a:srgbClr val="B2B3B5"/>
            </a:solidFill>
            <a:ln w="9525">
              <a:noFill/>
              <a:round/>
              <a:headEnd/>
              <a:tailEnd/>
            </a:ln>
          </p:spPr>
          <p:txBody>
            <a:bodyPr/>
            <a:lstStyle/>
            <a:p>
              <a:endParaRPr lang="en-US"/>
            </a:p>
          </p:txBody>
        </p:sp>
        <p:sp>
          <p:nvSpPr>
            <p:cNvPr id="1631308" name="Freeform 79"/>
            <p:cNvSpPr>
              <a:spLocks/>
            </p:cNvSpPr>
            <p:nvPr/>
          </p:nvSpPr>
          <p:spPr bwMode="auto">
            <a:xfrm>
              <a:off x="3322" y="1246"/>
              <a:ext cx="976" cy="10"/>
            </a:xfrm>
            <a:custGeom>
              <a:avLst/>
              <a:gdLst>
                <a:gd name="T0" fmla="*/ 0 w 976"/>
                <a:gd name="T1" fmla="*/ 10 h 10"/>
                <a:gd name="T2" fmla="*/ 966 w 976"/>
                <a:gd name="T3" fmla="*/ 10 h 10"/>
                <a:gd name="T4" fmla="*/ 976 w 976"/>
                <a:gd name="T5" fmla="*/ 0 h 10"/>
                <a:gd name="T6" fmla="*/ 10 w 976"/>
                <a:gd name="T7" fmla="*/ 0 h 10"/>
                <a:gd name="T8" fmla="*/ 0 w 976"/>
                <a:gd name="T9" fmla="*/ 10 h 10"/>
                <a:gd name="T10" fmla="*/ 0 60000 65536"/>
                <a:gd name="T11" fmla="*/ 0 60000 65536"/>
                <a:gd name="T12" fmla="*/ 0 60000 65536"/>
                <a:gd name="T13" fmla="*/ 0 60000 65536"/>
                <a:gd name="T14" fmla="*/ 0 60000 65536"/>
                <a:gd name="T15" fmla="*/ 0 w 976"/>
                <a:gd name="T16" fmla="*/ 0 h 10"/>
                <a:gd name="T17" fmla="*/ 976 w 976"/>
                <a:gd name="T18" fmla="*/ 10 h 10"/>
              </a:gdLst>
              <a:ahLst/>
              <a:cxnLst>
                <a:cxn ang="T10">
                  <a:pos x="T0" y="T1"/>
                </a:cxn>
                <a:cxn ang="T11">
                  <a:pos x="T2" y="T3"/>
                </a:cxn>
                <a:cxn ang="T12">
                  <a:pos x="T4" y="T5"/>
                </a:cxn>
                <a:cxn ang="T13">
                  <a:pos x="T6" y="T7"/>
                </a:cxn>
                <a:cxn ang="T14">
                  <a:pos x="T8" y="T9"/>
                </a:cxn>
              </a:cxnLst>
              <a:rect l="T15" t="T16" r="T17" b="T18"/>
              <a:pathLst>
                <a:path w="976" h="10">
                  <a:moveTo>
                    <a:pt x="0" y="10"/>
                  </a:moveTo>
                  <a:lnTo>
                    <a:pt x="966" y="10"/>
                  </a:lnTo>
                  <a:lnTo>
                    <a:pt x="976" y="0"/>
                  </a:lnTo>
                  <a:lnTo>
                    <a:pt x="10" y="0"/>
                  </a:lnTo>
                  <a:lnTo>
                    <a:pt x="0" y="10"/>
                  </a:lnTo>
                  <a:close/>
                </a:path>
              </a:pathLst>
            </a:custGeom>
            <a:solidFill>
              <a:srgbClr val="B2B3B5"/>
            </a:solidFill>
            <a:ln w="9525">
              <a:noFill/>
              <a:round/>
              <a:headEnd/>
              <a:tailEnd/>
            </a:ln>
          </p:spPr>
          <p:txBody>
            <a:bodyPr/>
            <a:lstStyle/>
            <a:p>
              <a:endParaRPr lang="en-US"/>
            </a:p>
          </p:txBody>
        </p:sp>
        <p:sp>
          <p:nvSpPr>
            <p:cNvPr id="1631309" name="Freeform 80"/>
            <p:cNvSpPr>
              <a:spLocks/>
            </p:cNvSpPr>
            <p:nvPr/>
          </p:nvSpPr>
          <p:spPr bwMode="auto">
            <a:xfrm>
              <a:off x="4289" y="1246"/>
              <a:ext cx="9" cy="382"/>
            </a:xfrm>
            <a:custGeom>
              <a:avLst/>
              <a:gdLst>
                <a:gd name="T0" fmla="*/ 0 w 9"/>
                <a:gd name="T1" fmla="*/ 10 h 382"/>
                <a:gd name="T2" fmla="*/ 9 w 9"/>
                <a:gd name="T3" fmla="*/ 0 h 382"/>
                <a:gd name="T4" fmla="*/ 9 w 9"/>
                <a:gd name="T5" fmla="*/ 373 h 382"/>
                <a:gd name="T6" fmla="*/ 0 w 9"/>
                <a:gd name="T7" fmla="*/ 382 h 382"/>
                <a:gd name="T8" fmla="*/ 0 w 9"/>
                <a:gd name="T9" fmla="*/ 10 h 382"/>
                <a:gd name="T10" fmla="*/ 0 60000 65536"/>
                <a:gd name="T11" fmla="*/ 0 60000 65536"/>
                <a:gd name="T12" fmla="*/ 0 60000 65536"/>
                <a:gd name="T13" fmla="*/ 0 60000 65536"/>
                <a:gd name="T14" fmla="*/ 0 60000 65536"/>
                <a:gd name="T15" fmla="*/ 0 w 9"/>
                <a:gd name="T16" fmla="*/ 0 h 382"/>
                <a:gd name="T17" fmla="*/ 9 w 9"/>
                <a:gd name="T18" fmla="*/ 382 h 382"/>
              </a:gdLst>
              <a:ahLst/>
              <a:cxnLst>
                <a:cxn ang="T10">
                  <a:pos x="T0" y="T1"/>
                </a:cxn>
                <a:cxn ang="T11">
                  <a:pos x="T2" y="T3"/>
                </a:cxn>
                <a:cxn ang="T12">
                  <a:pos x="T4" y="T5"/>
                </a:cxn>
                <a:cxn ang="T13">
                  <a:pos x="T6" y="T7"/>
                </a:cxn>
                <a:cxn ang="T14">
                  <a:pos x="T8" y="T9"/>
                </a:cxn>
              </a:cxnLst>
              <a:rect l="T15" t="T16" r="T17" b="T18"/>
              <a:pathLst>
                <a:path w="9" h="382">
                  <a:moveTo>
                    <a:pt x="0" y="10"/>
                  </a:moveTo>
                  <a:lnTo>
                    <a:pt x="9" y="0"/>
                  </a:lnTo>
                  <a:lnTo>
                    <a:pt x="9" y="373"/>
                  </a:lnTo>
                  <a:lnTo>
                    <a:pt x="0" y="382"/>
                  </a:lnTo>
                  <a:lnTo>
                    <a:pt x="0" y="10"/>
                  </a:lnTo>
                  <a:close/>
                </a:path>
              </a:pathLst>
            </a:custGeom>
            <a:solidFill>
              <a:srgbClr val="B2B3B5"/>
            </a:solidFill>
            <a:ln w="9525">
              <a:noFill/>
              <a:round/>
              <a:headEnd/>
              <a:tailEnd/>
            </a:ln>
          </p:spPr>
          <p:txBody>
            <a:bodyPr/>
            <a:lstStyle/>
            <a:p>
              <a:endParaRPr lang="en-US"/>
            </a:p>
          </p:txBody>
        </p:sp>
      </p:grpSp>
      <p:grpSp>
        <p:nvGrpSpPr>
          <p:cNvPr id="1631310" name="Group 81"/>
          <p:cNvGrpSpPr>
            <a:grpSpLocks noChangeAspect="1"/>
          </p:cNvGrpSpPr>
          <p:nvPr/>
        </p:nvGrpSpPr>
        <p:grpSpPr bwMode="auto">
          <a:xfrm>
            <a:off x="6467475" y="1979613"/>
            <a:ext cx="1511300" cy="617537"/>
            <a:chOff x="4323" y="1247"/>
            <a:chExt cx="984" cy="389"/>
          </a:xfrm>
        </p:grpSpPr>
        <p:sp>
          <p:nvSpPr>
            <p:cNvPr id="1631311" name="AutoShape 82"/>
            <p:cNvSpPr>
              <a:spLocks noChangeAspect="1" noChangeArrowheads="1" noTextEdit="1"/>
            </p:cNvSpPr>
            <p:nvPr/>
          </p:nvSpPr>
          <p:spPr bwMode="auto">
            <a:xfrm>
              <a:off x="4323" y="1247"/>
              <a:ext cx="984" cy="389"/>
            </a:xfrm>
            <a:prstGeom prst="rect">
              <a:avLst/>
            </a:prstGeom>
            <a:solidFill>
              <a:srgbClr val="B2B3B5"/>
            </a:solidFill>
            <a:ln w="9525">
              <a:noFill/>
              <a:miter lim="800000"/>
              <a:headEnd/>
              <a:tailEnd/>
            </a:ln>
          </p:spPr>
          <p:txBody>
            <a:bodyPr/>
            <a:lstStyle/>
            <a:p>
              <a:endParaRPr lang="en-US"/>
            </a:p>
          </p:txBody>
        </p:sp>
        <p:sp>
          <p:nvSpPr>
            <p:cNvPr id="1631312" name="Freeform 83"/>
            <p:cNvSpPr>
              <a:spLocks/>
            </p:cNvSpPr>
            <p:nvPr/>
          </p:nvSpPr>
          <p:spPr bwMode="auto">
            <a:xfrm>
              <a:off x="4322" y="1246"/>
              <a:ext cx="976" cy="382"/>
            </a:xfrm>
            <a:custGeom>
              <a:avLst/>
              <a:gdLst>
                <a:gd name="T0" fmla="*/ 10 w 976"/>
                <a:gd name="T1" fmla="*/ 0 h 382"/>
                <a:gd name="T2" fmla="*/ 0 w 976"/>
                <a:gd name="T3" fmla="*/ 10 h 382"/>
                <a:gd name="T4" fmla="*/ 0 w 976"/>
                <a:gd name="T5" fmla="*/ 382 h 382"/>
                <a:gd name="T6" fmla="*/ 967 w 976"/>
                <a:gd name="T7" fmla="*/ 382 h 382"/>
                <a:gd name="T8" fmla="*/ 976 w 976"/>
                <a:gd name="T9" fmla="*/ 373 h 382"/>
                <a:gd name="T10" fmla="*/ 976 w 976"/>
                <a:gd name="T11" fmla="*/ 0 h 382"/>
                <a:gd name="T12" fmla="*/ 10 w 976"/>
                <a:gd name="T13" fmla="*/ 0 h 382"/>
                <a:gd name="T14" fmla="*/ 0 60000 65536"/>
                <a:gd name="T15" fmla="*/ 0 60000 65536"/>
                <a:gd name="T16" fmla="*/ 0 60000 65536"/>
                <a:gd name="T17" fmla="*/ 0 60000 65536"/>
                <a:gd name="T18" fmla="*/ 0 60000 65536"/>
                <a:gd name="T19" fmla="*/ 0 60000 65536"/>
                <a:gd name="T20" fmla="*/ 0 60000 65536"/>
                <a:gd name="T21" fmla="*/ 0 w 976"/>
                <a:gd name="T22" fmla="*/ 0 h 382"/>
                <a:gd name="T23" fmla="*/ 976 w 976"/>
                <a:gd name="T24" fmla="*/ 382 h 3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6" h="382">
                  <a:moveTo>
                    <a:pt x="10" y="0"/>
                  </a:moveTo>
                  <a:lnTo>
                    <a:pt x="0" y="10"/>
                  </a:lnTo>
                  <a:lnTo>
                    <a:pt x="0" y="382"/>
                  </a:lnTo>
                  <a:lnTo>
                    <a:pt x="967" y="382"/>
                  </a:lnTo>
                  <a:lnTo>
                    <a:pt x="976" y="373"/>
                  </a:lnTo>
                  <a:lnTo>
                    <a:pt x="976" y="0"/>
                  </a:lnTo>
                  <a:lnTo>
                    <a:pt x="10" y="0"/>
                  </a:lnTo>
                  <a:close/>
                </a:path>
              </a:pathLst>
            </a:custGeom>
            <a:solidFill>
              <a:srgbClr val="B2B3B5"/>
            </a:solidFill>
            <a:ln w="9525">
              <a:noFill/>
              <a:round/>
              <a:headEnd/>
              <a:tailEnd/>
            </a:ln>
          </p:spPr>
          <p:txBody>
            <a:bodyPr/>
            <a:lstStyle/>
            <a:p>
              <a:endParaRPr lang="en-US"/>
            </a:p>
          </p:txBody>
        </p:sp>
        <p:sp>
          <p:nvSpPr>
            <p:cNvPr id="1631313" name="Freeform 84"/>
            <p:cNvSpPr>
              <a:spLocks/>
            </p:cNvSpPr>
            <p:nvPr/>
          </p:nvSpPr>
          <p:spPr bwMode="auto">
            <a:xfrm>
              <a:off x="4322" y="1246"/>
              <a:ext cx="976" cy="10"/>
            </a:xfrm>
            <a:custGeom>
              <a:avLst/>
              <a:gdLst>
                <a:gd name="T0" fmla="*/ 0 w 976"/>
                <a:gd name="T1" fmla="*/ 10 h 10"/>
                <a:gd name="T2" fmla="*/ 966 w 976"/>
                <a:gd name="T3" fmla="*/ 10 h 10"/>
                <a:gd name="T4" fmla="*/ 976 w 976"/>
                <a:gd name="T5" fmla="*/ 0 h 10"/>
                <a:gd name="T6" fmla="*/ 10 w 976"/>
                <a:gd name="T7" fmla="*/ 0 h 10"/>
                <a:gd name="T8" fmla="*/ 0 w 976"/>
                <a:gd name="T9" fmla="*/ 10 h 10"/>
                <a:gd name="T10" fmla="*/ 0 60000 65536"/>
                <a:gd name="T11" fmla="*/ 0 60000 65536"/>
                <a:gd name="T12" fmla="*/ 0 60000 65536"/>
                <a:gd name="T13" fmla="*/ 0 60000 65536"/>
                <a:gd name="T14" fmla="*/ 0 60000 65536"/>
                <a:gd name="T15" fmla="*/ 0 w 976"/>
                <a:gd name="T16" fmla="*/ 0 h 10"/>
                <a:gd name="T17" fmla="*/ 976 w 976"/>
                <a:gd name="T18" fmla="*/ 10 h 10"/>
              </a:gdLst>
              <a:ahLst/>
              <a:cxnLst>
                <a:cxn ang="T10">
                  <a:pos x="T0" y="T1"/>
                </a:cxn>
                <a:cxn ang="T11">
                  <a:pos x="T2" y="T3"/>
                </a:cxn>
                <a:cxn ang="T12">
                  <a:pos x="T4" y="T5"/>
                </a:cxn>
                <a:cxn ang="T13">
                  <a:pos x="T6" y="T7"/>
                </a:cxn>
                <a:cxn ang="T14">
                  <a:pos x="T8" y="T9"/>
                </a:cxn>
              </a:cxnLst>
              <a:rect l="T15" t="T16" r="T17" b="T18"/>
              <a:pathLst>
                <a:path w="976" h="10">
                  <a:moveTo>
                    <a:pt x="0" y="10"/>
                  </a:moveTo>
                  <a:lnTo>
                    <a:pt x="966" y="10"/>
                  </a:lnTo>
                  <a:lnTo>
                    <a:pt x="976" y="0"/>
                  </a:lnTo>
                  <a:lnTo>
                    <a:pt x="10" y="0"/>
                  </a:lnTo>
                  <a:lnTo>
                    <a:pt x="0" y="10"/>
                  </a:lnTo>
                  <a:close/>
                </a:path>
              </a:pathLst>
            </a:custGeom>
            <a:solidFill>
              <a:srgbClr val="B2B3B5"/>
            </a:solidFill>
            <a:ln w="9525">
              <a:noFill/>
              <a:round/>
              <a:headEnd/>
              <a:tailEnd/>
            </a:ln>
          </p:spPr>
          <p:txBody>
            <a:bodyPr/>
            <a:lstStyle/>
            <a:p>
              <a:endParaRPr lang="en-US"/>
            </a:p>
          </p:txBody>
        </p:sp>
        <p:sp>
          <p:nvSpPr>
            <p:cNvPr id="1631314" name="Freeform 85"/>
            <p:cNvSpPr>
              <a:spLocks/>
            </p:cNvSpPr>
            <p:nvPr/>
          </p:nvSpPr>
          <p:spPr bwMode="auto">
            <a:xfrm>
              <a:off x="5289" y="1246"/>
              <a:ext cx="9" cy="382"/>
            </a:xfrm>
            <a:custGeom>
              <a:avLst/>
              <a:gdLst>
                <a:gd name="T0" fmla="*/ 0 w 9"/>
                <a:gd name="T1" fmla="*/ 10 h 382"/>
                <a:gd name="T2" fmla="*/ 9 w 9"/>
                <a:gd name="T3" fmla="*/ 0 h 382"/>
                <a:gd name="T4" fmla="*/ 9 w 9"/>
                <a:gd name="T5" fmla="*/ 373 h 382"/>
                <a:gd name="T6" fmla="*/ 0 w 9"/>
                <a:gd name="T7" fmla="*/ 382 h 382"/>
                <a:gd name="T8" fmla="*/ 0 w 9"/>
                <a:gd name="T9" fmla="*/ 10 h 382"/>
                <a:gd name="T10" fmla="*/ 0 60000 65536"/>
                <a:gd name="T11" fmla="*/ 0 60000 65536"/>
                <a:gd name="T12" fmla="*/ 0 60000 65536"/>
                <a:gd name="T13" fmla="*/ 0 60000 65536"/>
                <a:gd name="T14" fmla="*/ 0 60000 65536"/>
                <a:gd name="T15" fmla="*/ 0 w 9"/>
                <a:gd name="T16" fmla="*/ 0 h 382"/>
                <a:gd name="T17" fmla="*/ 9 w 9"/>
                <a:gd name="T18" fmla="*/ 382 h 382"/>
              </a:gdLst>
              <a:ahLst/>
              <a:cxnLst>
                <a:cxn ang="T10">
                  <a:pos x="T0" y="T1"/>
                </a:cxn>
                <a:cxn ang="T11">
                  <a:pos x="T2" y="T3"/>
                </a:cxn>
                <a:cxn ang="T12">
                  <a:pos x="T4" y="T5"/>
                </a:cxn>
                <a:cxn ang="T13">
                  <a:pos x="T6" y="T7"/>
                </a:cxn>
                <a:cxn ang="T14">
                  <a:pos x="T8" y="T9"/>
                </a:cxn>
              </a:cxnLst>
              <a:rect l="T15" t="T16" r="T17" b="T18"/>
              <a:pathLst>
                <a:path w="9" h="382">
                  <a:moveTo>
                    <a:pt x="0" y="10"/>
                  </a:moveTo>
                  <a:lnTo>
                    <a:pt x="9" y="0"/>
                  </a:lnTo>
                  <a:lnTo>
                    <a:pt x="9" y="373"/>
                  </a:lnTo>
                  <a:lnTo>
                    <a:pt x="0" y="382"/>
                  </a:lnTo>
                  <a:lnTo>
                    <a:pt x="0" y="10"/>
                  </a:lnTo>
                  <a:close/>
                </a:path>
              </a:pathLst>
            </a:custGeom>
            <a:solidFill>
              <a:srgbClr val="B2B3B5"/>
            </a:solidFill>
            <a:ln w="9525">
              <a:noFill/>
              <a:round/>
              <a:headEnd/>
              <a:tailEnd/>
            </a:ln>
          </p:spPr>
          <p:txBody>
            <a:bodyPr/>
            <a:lstStyle/>
            <a:p>
              <a:endParaRPr lang="en-US"/>
            </a:p>
          </p:txBody>
        </p:sp>
      </p:grpSp>
      <p:sp>
        <p:nvSpPr>
          <p:cNvPr id="1631315" name="Text Box 86"/>
          <p:cNvSpPr txBox="1">
            <a:spLocks noChangeArrowheads="1"/>
          </p:cNvSpPr>
          <p:nvPr/>
        </p:nvSpPr>
        <p:spPr bwMode="auto">
          <a:xfrm>
            <a:off x="1874838" y="1930400"/>
            <a:ext cx="1493837" cy="684213"/>
          </a:xfrm>
          <a:prstGeom prst="rect">
            <a:avLst/>
          </a:prstGeom>
          <a:noFill/>
          <a:ln w="9525">
            <a:noFill/>
            <a:miter lim="800000"/>
            <a:headEnd/>
            <a:tailEnd/>
          </a:ln>
        </p:spPr>
        <p:txBody>
          <a:bodyPr anchor="ctr"/>
          <a:lstStyle/>
          <a:p>
            <a:pPr algn="ctr" eaLnBrk="0" hangingPunct="0">
              <a:spcBef>
                <a:spcPct val="25000"/>
              </a:spcBef>
            </a:pPr>
            <a:r>
              <a:rPr lang="en-US" sz="1200">
                <a:ea typeface="ＭＳ 明朝" charset="-128"/>
                <a:cs typeface="Arial" charset="0"/>
              </a:rPr>
              <a:t>Technology &amp;</a:t>
            </a:r>
          </a:p>
          <a:p>
            <a:pPr algn="ctr" eaLnBrk="0" hangingPunct="0">
              <a:spcBef>
                <a:spcPct val="0"/>
              </a:spcBef>
            </a:pPr>
            <a:r>
              <a:rPr lang="en-US" sz="1200">
                <a:ea typeface="ＭＳ 明朝" charset="-128"/>
                <a:cs typeface="Arial" charset="0"/>
              </a:rPr>
              <a:t>Architecture</a:t>
            </a:r>
          </a:p>
        </p:txBody>
      </p:sp>
      <p:sp>
        <p:nvSpPr>
          <p:cNvPr id="1631316" name="Text Box 87"/>
          <p:cNvSpPr txBox="1">
            <a:spLocks noChangeArrowheads="1"/>
          </p:cNvSpPr>
          <p:nvPr/>
        </p:nvSpPr>
        <p:spPr bwMode="auto">
          <a:xfrm>
            <a:off x="6470650" y="1922463"/>
            <a:ext cx="1463675" cy="684212"/>
          </a:xfrm>
          <a:prstGeom prst="rect">
            <a:avLst/>
          </a:prstGeom>
          <a:noFill/>
          <a:ln w="9525">
            <a:noFill/>
            <a:miter lim="800000"/>
            <a:headEnd/>
            <a:tailEnd/>
          </a:ln>
        </p:spPr>
        <p:txBody>
          <a:bodyPr anchor="ctr"/>
          <a:lstStyle/>
          <a:p>
            <a:pPr algn="ctr" eaLnBrk="0" hangingPunct="0">
              <a:spcBef>
                <a:spcPct val="0"/>
              </a:spcBef>
            </a:pPr>
            <a:r>
              <a:rPr lang="en-US" sz="1200">
                <a:ea typeface="ＭＳ 明朝" charset="-128"/>
                <a:cs typeface="Arial" charset="0"/>
              </a:rPr>
              <a:t>Demand, Supply </a:t>
            </a:r>
            <a:br>
              <a:rPr lang="en-US" sz="1200">
                <a:ea typeface="ＭＳ 明朝" charset="-128"/>
                <a:cs typeface="Arial" charset="0"/>
              </a:rPr>
            </a:br>
            <a:r>
              <a:rPr lang="en-US" sz="1200">
                <a:ea typeface="ＭＳ 明朝" charset="-128"/>
                <a:cs typeface="Arial" charset="0"/>
              </a:rPr>
              <a:t>&amp; IT Governance</a:t>
            </a:r>
          </a:p>
        </p:txBody>
      </p:sp>
      <p:sp>
        <p:nvSpPr>
          <p:cNvPr id="1631317" name="Text Box 88"/>
          <p:cNvSpPr txBox="1">
            <a:spLocks noChangeArrowheads="1"/>
          </p:cNvSpPr>
          <p:nvPr/>
        </p:nvSpPr>
        <p:spPr bwMode="auto">
          <a:xfrm>
            <a:off x="4967288" y="1916113"/>
            <a:ext cx="1425575" cy="685800"/>
          </a:xfrm>
          <a:prstGeom prst="rect">
            <a:avLst/>
          </a:prstGeom>
          <a:noFill/>
          <a:ln w="9525">
            <a:noFill/>
            <a:miter lim="800000"/>
            <a:headEnd/>
            <a:tailEnd/>
          </a:ln>
        </p:spPr>
        <p:txBody>
          <a:bodyPr anchor="ctr"/>
          <a:lstStyle/>
          <a:p>
            <a:pPr algn="ctr">
              <a:lnSpc>
                <a:spcPct val="95000"/>
              </a:lnSpc>
              <a:spcBef>
                <a:spcPct val="0"/>
              </a:spcBef>
            </a:pPr>
            <a:r>
              <a:rPr lang="en-US" sz="1200"/>
              <a:t>Culture &amp; Staff</a:t>
            </a:r>
          </a:p>
          <a:p>
            <a:pPr algn="ctr">
              <a:lnSpc>
                <a:spcPct val="95000"/>
              </a:lnSpc>
              <a:spcBef>
                <a:spcPct val="0"/>
              </a:spcBef>
            </a:pPr>
            <a:r>
              <a:rPr lang="en-US" sz="1200"/>
              <a:t>(IT Personnel)</a:t>
            </a:r>
          </a:p>
        </p:txBody>
      </p:sp>
      <p:sp>
        <p:nvSpPr>
          <p:cNvPr id="1631318" name="Text Box 89"/>
          <p:cNvSpPr txBox="1">
            <a:spLocks noChangeArrowheads="1"/>
          </p:cNvSpPr>
          <p:nvPr/>
        </p:nvSpPr>
        <p:spPr bwMode="auto">
          <a:xfrm>
            <a:off x="3417888" y="1928813"/>
            <a:ext cx="1447800" cy="684212"/>
          </a:xfrm>
          <a:prstGeom prst="rect">
            <a:avLst/>
          </a:prstGeom>
          <a:noFill/>
          <a:ln w="9525">
            <a:noFill/>
            <a:miter lim="800000"/>
            <a:headEnd/>
            <a:tailEnd/>
          </a:ln>
        </p:spPr>
        <p:txBody>
          <a:bodyPr anchor="ctr"/>
          <a:lstStyle/>
          <a:p>
            <a:pPr algn="ctr" eaLnBrk="0" hangingPunct="0">
              <a:spcBef>
                <a:spcPct val="0"/>
              </a:spcBef>
            </a:pPr>
            <a:r>
              <a:rPr lang="en-US" sz="1200">
                <a:ea typeface="ＭＳ 明朝" charset="-128"/>
                <a:cs typeface="Arial" charset="0"/>
              </a:rPr>
              <a:t>Management Tools &amp; Processes</a:t>
            </a:r>
          </a:p>
        </p:txBody>
      </p:sp>
      <p:sp>
        <p:nvSpPr>
          <p:cNvPr id="1631319" name="Rectangle 90"/>
          <p:cNvSpPr>
            <a:spLocks noChangeArrowheads="1"/>
          </p:cNvSpPr>
          <p:nvPr/>
        </p:nvSpPr>
        <p:spPr bwMode="auto">
          <a:xfrm>
            <a:off x="755650" y="4924425"/>
            <a:ext cx="1120775" cy="731838"/>
          </a:xfrm>
          <a:prstGeom prst="rect">
            <a:avLst/>
          </a:prstGeom>
          <a:solidFill>
            <a:srgbClr val="003366"/>
          </a:solidFill>
          <a:ln w="9525">
            <a:noFill/>
            <a:miter lim="800000"/>
            <a:headEnd/>
            <a:tailEnd/>
          </a:ln>
        </p:spPr>
        <p:txBody>
          <a:bodyPr wrap="none"/>
          <a:lstStyle/>
          <a:p>
            <a:pPr algn="ctr" eaLnBrk="0" hangingPunct="0">
              <a:spcBef>
                <a:spcPct val="0"/>
              </a:spcBef>
            </a:pPr>
            <a:endParaRPr lang="en-US" sz="1400">
              <a:solidFill>
                <a:schemeClr val="bg2"/>
              </a:solidFill>
              <a:latin typeface="Futura Hv" pitchFamily="34" charset="0"/>
              <a:ea typeface="ＭＳ Ｐゴシック" charset="-128"/>
            </a:endParaRPr>
          </a:p>
        </p:txBody>
      </p:sp>
      <p:sp>
        <p:nvSpPr>
          <p:cNvPr id="1631320" name="Text Box 91"/>
          <p:cNvSpPr txBox="1">
            <a:spLocks noChangeArrowheads="1"/>
          </p:cNvSpPr>
          <p:nvPr/>
        </p:nvSpPr>
        <p:spPr bwMode="auto">
          <a:xfrm>
            <a:off x="749300" y="5089525"/>
            <a:ext cx="1119188" cy="427038"/>
          </a:xfrm>
          <a:prstGeom prst="rect">
            <a:avLst/>
          </a:prstGeom>
          <a:noFill/>
          <a:ln w="19050" algn="ctr">
            <a:noFill/>
            <a:miter lim="800000"/>
            <a:headEnd/>
            <a:tailEnd/>
          </a:ln>
        </p:spPr>
        <p:txBody>
          <a:bodyPr anchor="ctr">
            <a:spAutoFit/>
          </a:bodyPr>
          <a:lstStyle/>
          <a:p>
            <a:pPr algn="ctr">
              <a:spcBef>
                <a:spcPct val="0"/>
              </a:spcBef>
            </a:pPr>
            <a:r>
              <a:rPr lang="en-US" sz="1200">
                <a:solidFill>
                  <a:schemeClr val="bg1"/>
                </a:solidFill>
                <a:latin typeface="Futura Hv" pitchFamily="34" charset="0"/>
              </a:rPr>
              <a:t>Stage 2:</a:t>
            </a:r>
          </a:p>
          <a:p>
            <a:pPr algn="ctr">
              <a:spcBef>
                <a:spcPct val="0"/>
              </a:spcBef>
            </a:pPr>
            <a:r>
              <a:rPr lang="en-US" sz="1000">
                <a:solidFill>
                  <a:schemeClr val="bg1"/>
                </a:solidFill>
              </a:rPr>
              <a:t>Standardized</a:t>
            </a:r>
          </a:p>
        </p:txBody>
      </p:sp>
      <p:sp>
        <p:nvSpPr>
          <p:cNvPr id="1631321" name="Text Box 92"/>
          <p:cNvSpPr txBox="1">
            <a:spLocks noChangeArrowheads="1"/>
          </p:cNvSpPr>
          <p:nvPr/>
        </p:nvSpPr>
        <p:spPr bwMode="auto">
          <a:xfrm>
            <a:off x="760413" y="4292600"/>
            <a:ext cx="1119187" cy="427038"/>
          </a:xfrm>
          <a:prstGeom prst="rect">
            <a:avLst/>
          </a:prstGeom>
          <a:noFill/>
          <a:ln w="19050" algn="ctr">
            <a:noFill/>
            <a:miter lim="800000"/>
            <a:headEnd/>
            <a:tailEnd/>
          </a:ln>
        </p:spPr>
        <p:txBody>
          <a:bodyPr anchor="ctr">
            <a:spAutoFit/>
          </a:bodyPr>
          <a:lstStyle/>
          <a:p>
            <a:pPr algn="ctr">
              <a:spcBef>
                <a:spcPct val="0"/>
              </a:spcBef>
            </a:pPr>
            <a:r>
              <a:rPr lang="en-US" sz="1200">
                <a:solidFill>
                  <a:schemeClr val="bg1"/>
                </a:solidFill>
                <a:latin typeface="Futura Hv" pitchFamily="34" charset="0"/>
              </a:rPr>
              <a:t>Stage 3:</a:t>
            </a:r>
          </a:p>
          <a:p>
            <a:pPr algn="ctr">
              <a:spcBef>
                <a:spcPct val="0"/>
              </a:spcBef>
            </a:pPr>
            <a:r>
              <a:rPr lang="en-US" sz="1000">
                <a:solidFill>
                  <a:schemeClr val="bg1"/>
                </a:solidFill>
              </a:rPr>
              <a:t>Optimized</a:t>
            </a:r>
          </a:p>
        </p:txBody>
      </p:sp>
      <p:sp>
        <p:nvSpPr>
          <p:cNvPr id="1631322" name="Rectangle 3"/>
          <p:cNvSpPr>
            <a:spLocks noChangeArrowheads="1"/>
          </p:cNvSpPr>
          <p:nvPr/>
        </p:nvSpPr>
        <p:spPr bwMode="auto">
          <a:xfrm>
            <a:off x="428625"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Maturity models play a key role in the transformation roadmap</a:t>
            </a:r>
            <a:endParaRPr lang="en-US" sz="2800">
              <a:solidFill>
                <a:srgbClr val="7B7B79"/>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127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88101"/>
                                        </p:tgtEl>
                                        <p:attrNameLst>
                                          <p:attrName>style.visibility</p:attrName>
                                        </p:attrNameLst>
                                      </p:cBhvr>
                                      <p:to>
                                        <p:strVal val="visible"/>
                                      </p:to>
                                    </p:set>
                                    <p:animEffect transition="in" filter="fade">
                                      <p:cBhvr>
                                        <p:cTn id="9" dur="2000"/>
                                        <p:tgtEl>
                                          <p:spTgt spid="88101"/>
                                        </p:tgtEl>
                                      </p:cBhvr>
                                    </p:animEffect>
                                  </p:childTnLst>
                                </p:cTn>
                              </p:par>
                              <p:par>
                                <p:cTn id="10" presetID="22" presetClass="entr" presetSubtype="8"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631268"/>
                                        </p:tgtEl>
                                        <p:attrNameLst>
                                          <p:attrName>style.visibility</p:attrName>
                                        </p:attrNameLst>
                                      </p:cBhvr>
                                      <p:to>
                                        <p:strVal val="visible"/>
                                      </p:to>
                                    </p:se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2000"/>
                                        <p:tgtEl>
                                          <p:spTgt spid="2"/>
                                        </p:tgtEl>
                                      </p:cBhvr>
                                    </p:animEffect>
                                  </p:childTnLst>
                                </p:cTn>
                              </p:par>
                            </p:childTnLst>
                          </p:cTn>
                        </p:par>
                        <p:par>
                          <p:cTn id="20" fill="hold">
                            <p:stCondLst>
                              <p:cond delay="40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1268" grpId="0" animBg="1"/>
      <p:bldP spid="88101" grpId="0"/>
      <p:bldP spid="163127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0"/>
          </p:nvPr>
        </p:nvSpPr>
        <p:spPr/>
        <p:txBody>
          <a:bodyPr/>
          <a:lstStyle/>
          <a:p>
            <a:fld id="{61926D99-E964-410E-B568-CFF0915B4A26}" type="slidenum">
              <a:rPr lang="en-US"/>
              <a:pPr/>
              <a:t>23</a:t>
            </a:fld>
            <a:endParaRPr lang="en-US"/>
          </a:p>
        </p:txBody>
      </p:sp>
      <p:sp>
        <p:nvSpPr>
          <p:cNvPr id="7" name="Date Placeholder 2"/>
          <p:cNvSpPr>
            <a:spLocks noGrp="1"/>
          </p:cNvSpPr>
          <p:nvPr>
            <p:ph type="dt" sz="half" idx="11"/>
          </p:nvPr>
        </p:nvSpPr>
        <p:spPr/>
        <p:txBody>
          <a:bodyPr/>
          <a:lstStyle/>
          <a:p>
            <a:fld id="{20512924-6B2E-4B3C-BFAF-B5CBF42FF278}" type="datetime3">
              <a:rPr lang="en-US"/>
              <a:pPr/>
              <a:t>12 February 2008</a:t>
            </a:fld>
            <a:endParaRPr lang="en-US"/>
          </a:p>
        </p:txBody>
      </p:sp>
      <p:sp>
        <p:nvSpPr>
          <p:cNvPr id="1633282"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B4747CC9-7994-4590-8348-9C71CFC20BD1}" type="slidenum">
              <a:rPr lang="en-US" sz="900">
                <a:solidFill>
                  <a:srgbClr val="848589"/>
                </a:solidFill>
              </a:rPr>
              <a:pPr eaLnBrk="0" hangingPunct="0">
                <a:spcBef>
                  <a:spcPct val="0"/>
                </a:spcBef>
              </a:pPr>
              <a:t>23</a:t>
            </a:fld>
            <a:endParaRPr lang="en-US" sz="900">
              <a:solidFill>
                <a:srgbClr val="848589"/>
              </a:solidFill>
            </a:endParaRPr>
          </a:p>
        </p:txBody>
      </p:sp>
      <p:sp>
        <p:nvSpPr>
          <p:cNvPr id="1633283"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4FDF171C-3DBB-44AE-BB56-B779287F02C4}"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90115" name="Rectangle 3"/>
          <p:cNvSpPr>
            <a:spLocks noGrp="1" noChangeArrowheads="1"/>
          </p:cNvSpPr>
          <p:nvPr>
            <p:ph type="body" idx="4294967295"/>
          </p:nvPr>
        </p:nvSpPr>
        <p:spPr>
          <a:xfrm>
            <a:off x="400050" y="1371600"/>
            <a:ext cx="8272463" cy="5141913"/>
          </a:xfrm>
        </p:spPr>
        <p:txBody>
          <a:bodyPr/>
          <a:lstStyle/>
          <a:p>
            <a:pPr marL="533400" indent="-533400">
              <a:buFontTx/>
              <a:buAutoNum type="arabicPeriod"/>
            </a:pPr>
            <a:r>
              <a:rPr lang="en-US" sz="2400"/>
              <a:t>Timing is crucial – the time is right when IT is considered a strategic part of the business</a:t>
            </a:r>
          </a:p>
          <a:p>
            <a:pPr marL="533400" indent="-533400">
              <a:buFontTx/>
              <a:buAutoNum type="arabicPeriod"/>
            </a:pPr>
            <a:r>
              <a:rPr lang="en-US" sz="2400"/>
              <a:t>Transformation is about doing things differently – be open to new approaches</a:t>
            </a:r>
          </a:p>
          <a:p>
            <a:pPr marL="533400" indent="-533400">
              <a:buFontTx/>
              <a:buAutoNum type="arabicPeriod"/>
            </a:pPr>
            <a:r>
              <a:rPr lang="en-US" sz="2400"/>
              <a:t>Transformation requires investment – prepare the right business case</a:t>
            </a:r>
          </a:p>
          <a:p>
            <a:pPr marL="533400" indent="-533400">
              <a:buFontTx/>
              <a:buAutoNum type="arabicPeriod"/>
            </a:pPr>
            <a:r>
              <a:rPr lang="en-US" sz="2400"/>
              <a:t>Once you get the approval, it is all about execution – deliver the promised value while minimizing downtime</a:t>
            </a:r>
          </a:p>
          <a:p>
            <a:pPr marL="533400" indent="-533400">
              <a:buFontTx/>
              <a:buAutoNum type="arabicPeriod"/>
            </a:pPr>
            <a:r>
              <a:rPr lang="en-US" sz="2400"/>
              <a:t>Cross business and project governance are key</a:t>
            </a:r>
          </a:p>
          <a:p>
            <a:pPr marL="533400" indent="-533400">
              <a:buFontTx/>
              <a:buAutoNum type="arabicPeriod"/>
            </a:pPr>
            <a:r>
              <a:rPr lang="en-US" sz="2400"/>
              <a:t>Management of change for people, process and technology</a:t>
            </a:r>
          </a:p>
          <a:p>
            <a:pPr marL="533400" indent="-533400">
              <a:buFontTx/>
              <a:buAutoNum type="arabicPeriod"/>
            </a:pPr>
            <a:r>
              <a:rPr lang="en-US" sz="2400"/>
              <a:t>Determine the right scope, metrics and strategy early</a:t>
            </a:r>
          </a:p>
        </p:txBody>
      </p:sp>
      <p:sp>
        <p:nvSpPr>
          <p:cNvPr id="1633285" name="Rectangle 5"/>
          <p:cNvSpPr>
            <a:spLocks noGrp="1" noChangeArrowheads="1"/>
          </p:cNvSpPr>
          <p:nvPr>
            <p:ph type="title" idx="4294967295"/>
          </p:nvPr>
        </p:nvSpPr>
        <p:spPr>
          <a:noFill/>
        </p:spPr>
        <p:txBody>
          <a:bodyPr/>
          <a:lstStyle/>
          <a:p>
            <a:r>
              <a:rPr lang="en-US"/>
              <a:t>Best practices from our experiences</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01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p:cNvSpPr>
            <a:spLocks noGrp="1"/>
          </p:cNvSpPr>
          <p:nvPr>
            <p:ph type="sldNum" sz="quarter" idx="10"/>
          </p:nvPr>
        </p:nvSpPr>
        <p:spPr/>
        <p:txBody>
          <a:bodyPr/>
          <a:lstStyle/>
          <a:p>
            <a:fld id="{1D0C4348-469B-4EB5-A187-2DAF0F8F9CD6}" type="slidenum">
              <a:rPr lang="en-US"/>
              <a:pPr/>
              <a:t>24</a:t>
            </a:fld>
            <a:endParaRPr lang="en-US"/>
          </a:p>
        </p:txBody>
      </p:sp>
      <p:sp>
        <p:nvSpPr>
          <p:cNvPr id="17" name="Date Placeholder 2"/>
          <p:cNvSpPr>
            <a:spLocks noGrp="1"/>
          </p:cNvSpPr>
          <p:nvPr>
            <p:ph type="dt" sz="half" idx="11"/>
          </p:nvPr>
        </p:nvSpPr>
        <p:spPr/>
        <p:txBody>
          <a:bodyPr/>
          <a:lstStyle/>
          <a:p>
            <a:fld id="{6B7B8B50-4AF2-451F-9F4A-9D94A8112D45}" type="datetime3">
              <a:rPr lang="en-US"/>
              <a:pPr/>
              <a:t>12 February 2008</a:t>
            </a:fld>
            <a:endParaRPr lang="en-US"/>
          </a:p>
        </p:txBody>
      </p:sp>
      <p:sp>
        <p:nvSpPr>
          <p:cNvPr id="163533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EEE5AB5E-F1D5-4D5C-AF84-88FC62B6E174}" type="slidenum">
              <a:rPr lang="en-US" sz="900">
                <a:solidFill>
                  <a:srgbClr val="848589"/>
                </a:solidFill>
              </a:rPr>
              <a:pPr eaLnBrk="0" hangingPunct="0">
                <a:spcBef>
                  <a:spcPct val="0"/>
                </a:spcBef>
              </a:pPr>
              <a:t>24</a:t>
            </a:fld>
            <a:endParaRPr lang="en-US" sz="900">
              <a:solidFill>
                <a:srgbClr val="848589"/>
              </a:solidFill>
            </a:endParaRPr>
          </a:p>
        </p:txBody>
      </p:sp>
      <p:sp>
        <p:nvSpPr>
          <p:cNvPr id="1635331"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BE9B1A02-682F-499C-B50A-AF65C13EA0F1}"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35332" name="Rectangle 2"/>
          <p:cNvSpPr>
            <a:spLocks noGrp="1" noChangeArrowheads="1"/>
          </p:cNvSpPr>
          <p:nvPr>
            <p:ph type="title" idx="4294967295"/>
          </p:nvPr>
        </p:nvSpPr>
        <p:spPr/>
        <p:txBody>
          <a:bodyPr/>
          <a:lstStyle/>
          <a:p>
            <a:r>
              <a:rPr lang="en-US"/>
              <a:t>Key transformation domains</a:t>
            </a:r>
          </a:p>
        </p:txBody>
      </p:sp>
      <p:sp>
        <p:nvSpPr>
          <p:cNvPr id="1635333" name="Rectangle 3"/>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ctr">
              <a:lnSpc>
                <a:spcPct val="90000"/>
              </a:lnSpc>
              <a:spcBef>
                <a:spcPct val="25000"/>
              </a:spcBef>
              <a:spcAft>
                <a:spcPct val="50000"/>
              </a:spcAft>
              <a:buClr>
                <a:srgbClr val="00ACFA"/>
              </a:buClr>
              <a:buSzPct val="80000"/>
            </a:pPr>
            <a:r>
              <a:rPr lang="en-US" sz="2000">
                <a:solidFill>
                  <a:srgbClr val="7B7B79"/>
                </a:solidFill>
              </a:rPr>
              <a:t>Application </a:t>
            </a:r>
            <a:br>
              <a:rPr lang="en-US" sz="2000">
                <a:solidFill>
                  <a:srgbClr val="7B7B79"/>
                </a:solidFill>
              </a:rPr>
            </a:br>
            <a:r>
              <a:rPr lang="en-US" sz="2000">
                <a:solidFill>
                  <a:srgbClr val="7B7B79"/>
                </a:solidFill>
              </a:rPr>
              <a:t>Transformation</a:t>
            </a:r>
          </a:p>
        </p:txBody>
      </p:sp>
      <p:sp>
        <p:nvSpPr>
          <p:cNvPr id="1635334" name="Rectangle 4"/>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b="1">
                <a:solidFill>
                  <a:srgbClr val="EB5F01"/>
                </a:solidFill>
              </a:rPr>
              <a:t>IT “Business” Transformation for Government</a:t>
            </a:r>
          </a:p>
        </p:txBody>
      </p:sp>
      <p:sp>
        <p:nvSpPr>
          <p:cNvPr id="1635335" name="Rectangle 5"/>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ctr">
              <a:lnSpc>
                <a:spcPct val="90000"/>
              </a:lnSpc>
              <a:spcBef>
                <a:spcPct val="25000"/>
              </a:spcBef>
              <a:spcAft>
                <a:spcPct val="50000"/>
              </a:spcAft>
              <a:buClr>
                <a:srgbClr val="00ACFA"/>
              </a:buClr>
              <a:buSzPct val="80000"/>
            </a:pPr>
            <a:r>
              <a:rPr lang="en-US" sz="2000">
                <a:solidFill>
                  <a:srgbClr val="7B7B79"/>
                </a:solidFill>
              </a:rPr>
              <a:t>Information</a:t>
            </a:r>
            <a:br>
              <a:rPr lang="en-US" sz="2000">
                <a:solidFill>
                  <a:srgbClr val="7B7B79"/>
                </a:solidFill>
              </a:rPr>
            </a:br>
            <a:r>
              <a:rPr lang="en-US" sz="2000">
                <a:solidFill>
                  <a:srgbClr val="7B7B79"/>
                </a:solidFill>
              </a:rPr>
              <a:t>Transformation</a:t>
            </a:r>
          </a:p>
        </p:txBody>
      </p:sp>
      <p:sp>
        <p:nvSpPr>
          <p:cNvPr id="1635336" name="Rectangle 6"/>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a:solidFill>
                  <a:srgbClr val="7B7B79"/>
                </a:solidFill>
              </a:rPr>
              <a:t>Data Center</a:t>
            </a:r>
            <a:br>
              <a:rPr lang="en-US" sz="2000">
                <a:solidFill>
                  <a:srgbClr val="7B7B79"/>
                </a:solidFill>
              </a:rPr>
            </a:br>
            <a:r>
              <a:rPr lang="en-US" sz="2000">
                <a:solidFill>
                  <a:srgbClr val="7B7B79"/>
                </a:solidFill>
              </a:rPr>
              <a:t>Facility &amp; Infrastructure Transformation</a:t>
            </a:r>
          </a:p>
          <a:p>
            <a:pPr algn="ctr">
              <a:lnSpc>
                <a:spcPct val="90000"/>
              </a:lnSpc>
              <a:spcBef>
                <a:spcPct val="25000"/>
              </a:spcBef>
              <a:spcAft>
                <a:spcPct val="50000"/>
              </a:spcAft>
              <a:buClr>
                <a:srgbClr val="00ACFA"/>
              </a:buClr>
              <a:buSzPct val="80000"/>
            </a:pPr>
            <a:endParaRPr lang="en-US" sz="2400">
              <a:solidFill>
                <a:srgbClr val="7B7B79"/>
              </a:solidFill>
            </a:endParaRPr>
          </a:p>
        </p:txBody>
      </p:sp>
      <p:sp>
        <p:nvSpPr>
          <p:cNvPr id="1635337" name="AutoShape 7"/>
          <p:cNvSpPr>
            <a:spLocks noChangeArrowheads="1"/>
          </p:cNvSpPr>
          <p:nvPr/>
        </p:nvSpPr>
        <p:spPr bwMode="auto">
          <a:xfrm rot="2661883">
            <a:off x="3621088" y="2705100"/>
            <a:ext cx="3275012" cy="80645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pPr algn="ctr"/>
            <a:endParaRPr lang="en-US"/>
          </a:p>
        </p:txBody>
      </p:sp>
      <p:sp>
        <p:nvSpPr>
          <p:cNvPr id="1635338" name="AutoShape 8"/>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35339" name="AutoShape 9"/>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35340" name="AutoShape 10"/>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35341" name="Oval 11"/>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35342"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a:solidFill>
                  <a:schemeClr val="bg1"/>
                </a:solidFill>
              </a:rPr>
              <a:t>Service</a:t>
            </a:r>
            <a:br>
              <a:rPr lang="en-US" sz="2000">
                <a:solidFill>
                  <a:schemeClr val="bg1"/>
                </a:solidFill>
              </a:rPr>
            </a:br>
            <a:r>
              <a:rPr lang="en-US" sz="2000">
                <a:solidFill>
                  <a:schemeClr val="bg1"/>
                </a:solidFill>
              </a:rPr>
              <a:t>Management </a:t>
            </a:r>
          </a:p>
        </p:txBody>
      </p:sp>
      <p:sp>
        <p:nvSpPr>
          <p:cNvPr id="1635343" name="Rectangle 13"/>
          <p:cNvSpPr>
            <a:spLocks noChangeArrowheads="1"/>
          </p:cNvSpPr>
          <p:nvPr/>
        </p:nvSpPr>
        <p:spPr bwMode="auto">
          <a:xfrm>
            <a:off x="500063" y="1500188"/>
            <a:ext cx="4181475" cy="2181225"/>
          </a:xfrm>
          <a:prstGeom prst="rect">
            <a:avLst/>
          </a:prstGeom>
          <a:noFill/>
          <a:ln w="19050" algn="ctr">
            <a:solidFill>
              <a:schemeClr val="hlink"/>
            </a:solid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p:cNvSpPr>
            <a:spLocks noGrp="1"/>
          </p:cNvSpPr>
          <p:nvPr>
            <p:ph type="sldNum" sz="quarter" idx="10"/>
          </p:nvPr>
        </p:nvSpPr>
        <p:spPr/>
        <p:txBody>
          <a:bodyPr/>
          <a:lstStyle/>
          <a:p>
            <a:fld id="{4091B1CB-C1A8-42F2-991D-16757BC6271B}" type="slidenum">
              <a:rPr lang="en-US"/>
              <a:pPr/>
              <a:t>25</a:t>
            </a:fld>
            <a:endParaRPr lang="en-US"/>
          </a:p>
        </p:txBody>
      </p:sp>
      <p:sp>
        <p:nvSpPr>
          <p:cNvPr id="10" name="Date Placeholder 2"/>
          <p:cNvSpPr>
            <a:spLocks noGrp="1"/>
          </p:cNvSpPr>
          <p:nvPr>
            <p:ph type="dt" sz="half" idx="11"/>
          </p:nvPr>
        </p:nvSpPr>
        <p:spPr/>
        <p:txBody>
          <a:bodyPr/>
          <a:lstStyle/>
          <a:p>
            <a:fld id="{CAC897E5-E3E7-4489-8FA7-8044893F3DBE}" type="datetime3">
              <a:rPr lang="en-US"/>
              <a:pPr/>
              <a:t>12 February 2008</a:t>
            </a:fld>
            <a:endParaRPr lang="en-US"/>
          </a:p>
        </p:txBody>
      </p:sp>
      <p:sp>
        <p:nvSpPr>
          <p:cNvPr id="163635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EE2BC93F-8E10-481D-8A33-9171C7367779}" type="slidenum">
              <a:rPr lang="en-US" sz="900">
                <a:solidFill>
                  <a:srgbClr val="848589"/>
                </a:solidFill>
              </a:rPr>
              <a:pPr eaLnBrk="0" hangingPunct="0">
                <a:spcBef>
                  <a:spcPct val="0"/>
                </a:spcBef>
              </a:pPr>
              <a:t>25</a:t>
            </a:fld>
            <a:endParaRPr lang="en-US" sz="900">
              <a:solidFill>
                <a:srgbClr val="848589"/>
              </a:solidFill>
            </a:endParaRPr>
          </a:p>
        </p:txBody>
      </p:sp>
      <p:sp>
        <p:nvSpPr>
          <p:cNvPr id="163635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2387DC4D-BBE4-4B07-85E2-8D7D48A863F8}"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36356" name="Rectangle 2"/>
          <p:cNvSpPr>
            <a:spLocks noGrp="1" noChangeArrowheads="1"/>
          </p:cNvSpPr>
          <p:nvPr>
            <p:ph type="title" idx="4294967295"/>
          </p:nvPr>
        </p:nvSpPr>
        <p:spPr/>
        <p:txBody>
          <a:bodyPr/>
          <a:lstStyle/>
          <a:p>
            <a:r>
              <a:rPr lang="en-US"/>
              <a:t>  </a:t>
            </a:r>
          </a:p>
        </p:txBody>
      </p:sp>
      <p:sp>
        <p:nvSpPr>
          <p:cNvPr id="1636357" name="Rectangle 3"/>
          <p:cNvSpPr>
            <a:spLocks noChangeArrowheads="1"/>
          </p:cNvSpPr>
          <p:nvPr/>
        </p:nvSpPr>
        <p:spPr bwMode="auto">
          <a:xfrm>
            <a:off x="400050" y="1447800"/>
            <a:ext cx="5095875" cy="4586288"/>
          </a:xfrm>
          <a:prstGeom prst="rect">
            <a:avLst/>
          </a:prstGeom>
          <a:noFill/>
          <a:ln w="9525">
            <a:noFill/>
            <a:miter lim="800000"/>
            <a:headEnd/>
            <a:tailEnd/>
          </a:ln>
        </p:spPr>
        <p:txBody>
          <a:bodyPr/>
          <a:lstStyle/>
          <a:p>
            <a:pPr marL="228600" indent="-228600" eaLnBrk="0" hangingPunct="0">
              <a:lnSpc>
                <a:spcPct val="90000"/>
              </a:lnSpc>
              <a:spcBef>
                <a:spcPct val="25000"/>
              </a:spcBef>
              <a:spcAft>
                <a:spcPct val="10000"/>
              </a:spcAft>
              <a:buClr>
                <a:srgbClr val="ABA69F"/>
              </a:buClr>
              <a:buSzPct val="80000"/>
            </a:pPr>
            <a:endParaRPr lang="en-US" sz="2000"/>
          </a:p>
        </p:txBody>
      </p:sp>
      <p:pic>
        <p:nvPicPr>
          <p:cNvPr id="1636358" name="Picture 4" descr="G372910022005"/>
          <p:cNvPicPr>
            <a:picLocks noChangeAspect="1" noChangeArrowheads="1"/>
          </p:cNvPicPr>
          <p:nvPr/>
        </p:nvPicPr>
        <p:blipFill>
          <a:blip r:embed="rId3"/>
          <a:srcRect t="6839"/>
          <a:stretch>
            <a:fillRect/>
          </a:stretch>
        </p:blipFill>
        <p:spPr bwMode="auto">
          <a:xfrm>
            <a:off x="5019675" y="1320800"/>
            <a:ext cx="3790950" cy="4822825"/>
          </a:xfrm>
          <a:prstGeom prst="rect">
            <a:avLst/>
          </a:prstGeom>
          <a:noFill/>
          <a:ln w="9525">
            <a:noFill/>
            <a:miter lim="800000"/>
            <a:headEnd/>
            <a:tailEnd/>
          </a:ln>
        </p:spPr>
      </p:pic>
      <p:sp>
        <p:nvSpPr>
          <p:cNvPr id="94213" name="Rectangle 5"/>
          <p:cNvSpPr>
            <a:spLocks noChangeArrowheads="1"/>
          </p:cNvSpPr>
          <p:nvPr/>
        </p:nvSpPr>
        <p:spPr bwMode="auto">
          <a:xfrm>
            <a:off x="463550" y="1651000"/>
            <a:ext cx="4449763" cy="4302125"/>
          </a:xfrm>
          <a:prstGeom prst="rect">
            <a:avLst/>
          </a:prstGeom>
          <a:noFill/>
          <a:ln w="9525">
            <a:noFill/>
            <a:miter lim="800000"/>
            <a:headEnd/>
            <a:tailEnd/>
          </a:ln>
        </p:spPr>
        <p:txBody>
          <a:bodyPr/>
          <a:lstStyle/>
          <a:p>
            <a:pPr marL="228600" indent="-228600" eaLnBrk="0" hangingPunct="0">
              <a:lnSpc>
                <a:spcPct val="90000"/>
              </a:lnSpc>
              <a:spcBef>
                <a:spcPct val="20000"/>
              </a:spcBef>
              <a:buClr>
                <a:srgbClr val="ABA69F"/>
              </a:buClr>
              <a:buSzPct val="80000"/>
              <a:buFontTx/>
              <a:buChar char="•"/>
            </a:pPr>
            <a:r>
              <a:rPr lang="en-US" sz="2000">
                <a:solidFill>
                  <a:schemeClr val="hlink"/>
                </a:solidFill>
              </a:rPr>
              <a:t>IT operating model</a:t>
            </a:r>
          </a:p>
          <a:p>
            <a:pPr marL="571500" lvl="1" indent="-228600" eaLnBrk="0" hangingPunct="0">
              <a:lnSpc>
                <a:spcPct val="90000"/>
              </a:lnSpc>
              <a:spcBef>
                <a:spcPct val="20000"/>
              </a:spcBef>
              <a:buClr>
                <a:srgbClr val="ABA69F"/>
              </a:buClr>
              <a:buFont typeface="Futura Bk" pitchFamily="34" charset="0"/>
              <a:buChar char="−"/>
            </a:pPr>
            <a:r>
              <a:rPr lang="en-US" sz="1800"/>
              <a:t>IT as a cost/technology center</a:t>
            </a:r>
          </a:p>
          <a:p>
            <a:pPr marL="571500" lvl="1" indent="-228600" eaLnBrk="0" hangingPunct="0">
              <a:lnSpc>
                <a:spcPct val="90000"/>
              </a:lnSpc>
              <a:spcBef>
                <a:spcPct val="20000"/>
              </a:spcBef>
              <a:buClr>
                <a:srgbClr val="ABA69F"/>
              </a:buClr>
              <a:buFont typeface="Futura Bk" pitchFamily="34" charset="0"/>
              <a:buChar char="−"/>
            </a:pPr>
            <a:r>
              <a:rPr lang="en-US" sz="1800"/>
              <a:t>Running IT as a Business </a:t>
            </a:r>
          </a:p>
          <a:p>
            <a:pPr marL="571500" lvl="1" indent="-228600" eaLnBrk="0" hangingPunct="0">
              <a:lnSpc>
                <a:spcPct val="90000"/>
              </a:lnSpc>
              <a:spcBef>
                <a:spcPct val="20000"/>
              </a:spcBef>
              <a:buClr>
                <a:srgbClr val="ABA69F"/>
              </a:buClr>
              <a:buFont typeface="Futura Bk" pitchFamily="34" charset="0"/>
              <a:buChar char="−"/>
            </a:pPr>
            <a:r>
              <a:rPr lang="en-US" sz="1800"/>
              <a:t>IT </a:t>
            </a:r>
            <a:r>
              <a:rPr lang="en-US" sz="1800">
                <a:latin typeface="Futura Hv" pitchFamily="34" charset="0"/>
              </a:rPr>
              <a:t>is</a:t>
            </a:r>
            <a:r>
              <a:rPr lang="en-US" sz="1800"/>
              <a:t> the business</a:t>
            </a:r>
          </a:p>
          <a:p>
            <a:pPr marL="228600" indent="-228600" eaLnBrk="0" hangingPunct="0">
              <a:lnSpc>
                <a:spcPct val="90000"/>
              </a:lnSpc>
              <a:spcBef>
                <a:spcPct val="20000"/>
              </a:spcBef>
              <a:buClr>
                <a:srgbClr val="ABA69F"/>
              </a:buClr>
              <a:buSzPct val="80000"/>
              <a:buFontTx/>
              <a:buChar char="•"/>
            </a:pPr>
            <a:r>
              <a:rPr lang="en-US" sz="2000">
                <a:solidFill>
                  <a:schemeClr val="hlink"/>
                </a:solidFill>
              </a:rPr>
              <a:t>IT sourcing model</a:t>
            </a:r>
          </a:p>
          <a:p>
            <a:pPr marL="571500" lvl="1" indent="-228600" eaLnBrk="0" hangingPunct="0">
              <a:lnSpc>
                <a:spcPct val="90000"/>
              </a:lnSpc>
              <a:spcBef>
                <a:spcPct val="20000"/>
              </a:spcBef>
              <a:buClr>
                <a:srgbClr val="ABA69F"/>
              </a:buClr>
              <a:buFont typeface="Futura Bk" pitchFamily="34" charset="0"/>
              <a:buChar char="−"/>
            </a:pPr>
            <a:r>
              <a:rPr lang="en-US" sz="1800"/>
              <a:t>In-sourced</a:t>
            </a:r>
          </a:p>
          <a:p>
            <a:pPr marL="571500" lvl="1" indent="-228600" eaLnBrk="0" hangingPunct="0">
              <a:lnSpc>
                <a:spcPct val="90000"/>
              </a:lnSpc>
              <a:spcBef>
                <a:spcPct val="20000"/>
              </a:spcBef>
              <a:buClr>
                <a:srgbClr val="ABA69F"/>
              </a:buClr>
              <a:buFont typeface="Futura Bk" pitchFamily="34" charset="0"/>
              <a:buChar char="−"/>
            </a:pPr>
            <a:r>
              <a:rPr lang="en-US" sz="1800"/>
              <a:t>Service Brokering</a:t>
            </a:r>
          </a:p>
          <a:p>
            <a:pPr marL="571500" lvl="1" indent="-228600" eaLnBrk="0" hangingPunct="0">
              <a:lnSpc>
                <a:spcPct val="90000"/>
              </a:lnSpc>
              <a:spcBef>
                <a:spcPct val="20000"/>
              </a:spcBef>
              <a:buClr>
                <a:srgbClr val="ABA69F"/>
              </a:buClr>
              <a:buFont typeface="Futura Bk" pitchFamily="34" charset="0"/>
              <a:buChar char="−"/>
            </a:pPr>
            <a:r>
              <a:rPr lang="en-US" sz="1800"/>
              <a:t>Outsourced</a:t>
            </a:r>
          </a:p>
          <a:p>
            <a:pPr marL="228600" indent="-228600" eaLnBrk="0" hangingPunct="0">
              <a:lnSpc>
                <a:spcPct val="90000"/>
              </a:lnSpc>
              <a:spcBef>
                <a:spcPct val="20000"/>
              </a:spcBef>
              <a:buClr>
                <a:srgbClr val="ABA69F"/>
              </a:buClr>
              <a:buSzPct val="80000"/>
              <a:buFontTx/>
              <a:buChar char="•"/>
            </a:pPr>
            <a:r>
              <a:rPr lang="en-US" sz="2000">
                <a:solidFill>
                  <a:schemeClr val="hlink"/>
                </a:solidFill>
              </a:rPr>
              <a:t>IT governance </a:t>
            </a:r>
          </a:p>
          <a:p>
            <a:pPr marL="571500" lvl="1" indent="-228600" eaLnBrk="0" hangingPunct="0">
              <a:lnSpc>
                <a:spcPct val="90000"/>
              </a:lnSpc>
              <a:spcBef>
                <a:spcPct val="20000"/>
              </a:spcBef>
              <a:buClr>
                <a:srgbClr val="ABA69F"/>
              </a:buClr>
              <a:buFont typeface="Futura Bk" pitchFamily="34" charset="0"/>
              <a:buChar char="−"/>
            </a:pPr>
            <a:r>
              <a:rPr lang="en-US" sz="1800"/>
              <a:t>Enterprise architecture</a:t>
            </a:r>
          </a:p>
          <a:p>
            <a:pPr marL="571500" lvl="1" indent="-228600" eaLnBrk="0" hangingPunct="0">
              <a:lnSpc>
                <a:spcPct val="90000"/>
              </a:lnSpc>
              <a:spcBef>
                <a:spcPct val="20000"/>
              </a:spcBef>
              <a:buClr>
                <a:srgbClr val="ABA69F"/>
              </a:buClr>
              <a:buFont typeface="Futura Bk" pitchFamily="34" charset="0"/>
              <a:buChar char="−"/>
            </a:pPr>
            <a:r>
              <a:rPr lang="en-US" sz="1800"/>
              <a:t>Demand and portfolio management</a:t>
            </a:r>
          </a:p>
          <a:p>
            <a:pPr marL="571500" lvl="1" indent="-228600" eaLnBrk="0" hangingPunct="0">
              <a:lnSpc>
                <a:spcPct val="90000"/>
              </a:lnSpc>
              <a:spcBef>
                <a:spcPct val="20000"/>
              </a:spcBef>
              <a:buClr>
                <a:srgbClr val="ABA69F"/>
              </a:buClr>
              <a:buFont typeface="Futura Bk" pitchFamily="34" charset="0"/>
              <a:buChar char="−"/>
            </a:pPr>
            <a:r>
              <a:rPr lang="en-US" sz="1800"/>
              <a:t>Financial management</a:t>
            </a:r>
          </a:p>
          <a:p>
            <a:pPr marL="571500" lvl="1" indent="-228600" eaLnBrk="0" hangingPunct="0">
              <a:lnSpc>
                <a:spcPct val="90000"/>
              </a:lnSpc>
              <a:spcBef>
                <a:spcPct val="20000"/>
              </a:spcBef>
              <a:buClr>
                <a:srgbClr val="ABA69F"/>
              </a:buClr>
              <a:buFont typeface="Futura Bk" pitchFamily="34" charset="0"/>
              <a:buChar char="−"/>
            </a:pPr>
            <a:r>
              <a:rPr lang="en-US" sz="1800"/>
              <a:t>Understanding and compliance to  regulations</a:t>
            </a:r>
          </a:p>
          <a:p>
            <a:pPr marL="228600" indent="-228600" eaLnBrk="0" hangingPunct="0">
              <a:lnSpc>
                <a:spcPct val="90000"/>
              </a:lnSpc>
              <a:spcBef>
                <a:spcPct val="20000"/>
              </a:spcBef>
              <a:buClr>
                <a:srgbClr val="ABA69F"/>
              </a:buClr>
              <a:buSzPct val="80000"/>
              <a:buFontTx/>
              <a:buChar char="•"/>
            </a:pPr>
            <a:r>
              <a:rPr lang="en-US" sz="2000">
                <a:solidFill>
                  <a:schemeClr val="hlink"/>
                </a:solidFill>
              </a:rPr>
              <a:t>Management of change</a:t>
            </a:r>
          </a:p>
        </p:txBody>
      </p:sp>
      <p:sp>
        <p:nvSpPr>
          <p:cNvPr id="1636360" name="Rectangle 7"/>
          <p:cNvSpPr>
            <a:spLocks noChangeArrowheads="1"/>
          </p:cNvSpPr>
          <p:nvPr/>
        </p:nvSpPr>
        <p:spPr bwMode="auto">
          <a:xfrm>
            <a:off x="377825" y="0"/>
            <a:ext cx="8245475" cy="13462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IT Business transformation</a:t>
            </a:r>
            <a:br>
              <a:rPr lang="en-US" sz="3600">
                <a:solidFill>
                  <a:schemeClr val="tx2"/>
                </a:solidFill>
              </a:rPr>
            </a:br>
            <a:r>
              <a:rPr lang="en-US" sz="3600">
                <a:solidFill>
                  <a:schemeClr val="tx2"/>
                </a:solidFill>
              </a:rPr>
              <a:t>areas for transformation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2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421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21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421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421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421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421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421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421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421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421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421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421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 presetClass="emph" presetSubtype="2" accel="50000" decel="50000" fill="hold" nodeType="clickEffect">
                                  <p:stCondLst>
                                    <p:cond delay="0"/>
                                  </p:stCondLst>
                                  <p:childTnLst>
                                    <p:animClr clrSpc="rgb" dir="cw">
                                      <p:cBhvr override="childStyle">
                                        <p:cTn id="42" dur="2000" fill="hold"/>
                                        <p:tgtEl>
                                          <p:spTgt spid="94213">
                                            <p:txEl>
                                              <p:pRg st="2" end="2"/>
                                            </p:txEl>
                                          </p:spTgt>
                                        </p:tgtEl>
                                        <p:attrNameLst>
                                          <p:attrName>style.color</p:attrName>
                                        </p:attrNameLst>
                                      </p:cBhvr>
                                      <p:to>
                                        <a:schemeClr val="accent1"/>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accel="50000" decel="50000" fill="hold" nodeType="clickEffect">
                                  <p:stCondLst>
                                    <p:cond delay="0"/>
                                  </p:stCondLst>
                                  <p:childTnLst>
                                    <p:animClr clrSpc="rgb" dir="cw">
                                      <p:cBhvr override="childStyle">
                                        <p:cTn id="46" dur="2000" fill="hold"/>
                                        <p:tgtEl>
                                          <p:spTgt spid="94213">
                                            <p:txEl>
                                              <p:pRg st="3" end="3"/>
                                            </p:txEl>
                                          </p:spTgt>
                                        </p:tgtEl>
                                        <p:attrNameLst>
                                          <p:attrName>style.color</p:attrName>
                                        </p:attrNameLst>
                                      </p:cBhvr>
                                      <p:to>
                                        <a:schemeClr val="accent1"/>
                                      </p:to>
                                    </p:animClr>
                                  </p:childTnLst>
                                </p:cTn>
                              </p:par>
                              <p:par>
                                <p:cTn id="47" presetID="3" presetClass="emph" presetSubtype="2" accel="50000" decel="50000" fill="hold" nodeType="withEffect">
                                  <p:stCondLst>
                                    <p:cond delay="0"/>
                                  </p:stCondLst>
                                  <p:childTnLst>
                                    <p:animClr clrSpc="rgb" dir="cw">
                                      <p:cBhvr override="childStyle">
                                        <p:cTn id="48" dur="2000" fill="hold"/>
                                        <p:tgtEl>
                                          <p:spTgt spid="94213">
                                            <p:txEl>
                                              <p:pRg st="10" end="10"/>
                                            </p:txEl>
                                          </p:spTgt>
                                        </p:tgtEl>
                                        <p:attrNameLst>
                                          <p:attrName>style.color</p:attrName>
                                        </p:attrNameLst>
                                      </p:cBhvr>
                                      <p:to>
                                        <a:schemeClr val="accent1"/>
                                      </p:to>
                                    </p:animClr>
                                  </p:childTnLst>
                                </p:cTn>
                              </p:par>
                              <p:par>
                                <p:cTn id="49" presetID="2" presetClass="emph" presetSubtype="0" nodeType="withEffect">
                                  <p:stCondLst>
                                    <p:cond delay="0"/>
                                  </p:stCondLst>
                                  <p:childTnLst>
                                    <p:set>
                                      <p:cBhvr override="childStyle">
                                        <p:cTn id="50" dur="indefinite"/>
                                        <p:tgtEl>
                                          <p:spTgt spid="94213">
                                            <p:txEl>
                                              <p:pRg st="2" end="2"/>
                                            </p:txEl>
                                          </p:spTgt>
                                        </p:tgtEl>
                                        <p:attrNameLst>
                                          <p:attrName>style.fontFamily</p:attrName>
                                        </p:attrNameLst>
                                      </p:cBhvr>
                                      <p:to>
                                        <p:strVal val="Futura Hv"/>
                                      </p:to>
                                    </p:set>
                                  </p:childTnLst>
                                </p:cTn>
                              </p:par>
                              <p:par>
                                <p:cTn id="51" presetID="2" presetClass="emph" presetSubtype="0" nodeType="withEffect">
                                  <p:stCondLst>
                                    <p:cond delay="0"/>
                                  </p:stCondLst>
                                  <p:childTnLst>
                                    <p:set>
                                      <p:cBhvr override="childStyle">
                                        <p:cTn id="52" dur="indefinite"/>
                                        <p:tgtEl>
                                          <p:spTgt spid="94213">
                                            <p:txEl>
                                              <p:pRg st="3" end="3"/>
                                            </p:txEl>
                                          </p:spTgt>
                                        </p:tgtEl>
                                        <p:attrNameLst>
                                          <p:attrName>style.fontFamily</p:attrName>
                                        </p:attrNameLst>
                                      </p:cBhvr>
                                      <p:to>
                                        <p:strVal val="Futura Hv"/>
                                      </p:to>
                                    </p:set>
                                  </p:childTnLst>
                                </p:cTn>
                              </p:par>
                              <p:par>
                                <p:cTn id="53" presetID="2" presetClass="emph" presetSubtype="0" nodeType="withEffect">
                                  <p:stCondLst>
                                    <p:cond delay="0"/>
                                  </p:stCondLst>
                                  <p:childTnLst>
                                    <p:set>
                                      <p:cBhvr override="childStyle">
                                        <p:cTn id="54" dur="indefinite"/>
                                        <p:tgtEl>
                                          <p:spTgt spid="94213">
                                            <p:txEl>
                                              <p:pRg st="10" end="10"/>
                                            </p:txEl>
                                          </p:spTgt>
                                        </p:tgtEl>
                                        <p:attrNameLst>
                                          <p:attrName>style.fontFamily</p:attrName>
                                        </p:attrNameLst>
                                      </p:cBhvr>
                                      <p:to>
                                        <p:strVal val="Futura Hv"/>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
          <p:cNvSpPr>
            <a:spLocks noGrp="1"/>
          </p:cNvSpPr>
          <p:nvPr>
            <p:ph type="sldNum" sz="quarter" idx="10"/>
          </p:nvPr>
        </p:nvSpPr>
        <p:spPr/>
        <p:txBody>
          <a:bodyPr/>
          <a:lstStyle/>
          <a:p>
            <a:fld id="{3A138411-9D2B-4B73-85B6-CB4EC3690F69}" type="slidenum">
              <a:rPr lang="en-US"/>
              <a:pPr/>
              <a:t>26</a:t>
            </a:fld>
            <a:endParaRPr lang="en-US"/>
          </a:p>
        </p:txBody>
      </p:sp>
      <p:sp>
        <p:nvSpPr>
          <p:cNvPr id="19" name="Date Placeholder 2"/>
          <p:cNvSpPr>
            <a:spLocks noGrp="1"/>
          </p:cNvSpPr>
          <p:nvPr>
            <p:ph type="dt" sz="half" idx="11"/>
          </p:nvPr>
        </p:nvSpPr>
        <p:spPr/>
        <p:txBody>
          <a:bodyPr/>
          <a:lstStyle/>
          <a:p>
            <a:fld id="{DA898E2B-1E26-4E52-B2F4-93D6260273B8}" type="datetime3">
              <a:rPr lang="en-US"/>
              <a:pPr/>
              <a:t>12 February 2008</a:t>
            </a:fld>
            <a:endParaRPr lang="en-US"/>
          </a:p>
        </p:txBody>
      </p:sp>
      <p:sp>
        <p:nvSpPr>
          <p:cNvPr id="1638402"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ABA951F7-B707-4E5F-A2B5-B52AAB2F2966}" type="slidenum">
              <a:rPr lang="en-US" sz="900">
                <a:solidFill>
                  <a:srgbClr val="848589"/>
                </a:solidFill>
              </a:rPr>
              <a:pPr eaLnBrk="0" hangingPunct="0">
                <a:spcBef>
                  <a:spcPct val="0"/>
                </a:spcBef>
              </a:pPr>
              <a:t>26</a:t>
            </a:fld>
            <a:endParaRPr lang="en-US" sz="900">
              <a:solidFill>
                <a:srgbClr val="848589"/>
              </a:solidFill>
            </a:endParaRPr>
          </a:p>
        </p:txBody>
      </p:sp>
      <p:sp>
        <p:nvSpPr>
          <p:cNvPr id="1638403"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0D84F974-952A-4B9B-8E50-AC89793F051E}"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96258" name="AutoShape 2"/>
          <p:cNvSpPr>
            <a:spLocks noChangeArrowheads="1"/>
          </p:cNvSpPr>
          <p:nvPr/>
        </p:nvSpPr>
        <p:spPr bwMode="auto">
          <a:xfrm>
            <a:off x="531813" y="1501775"/>
            <a:ext cx="8350250" cy="3576638"/>
          </a:xfrm>
          <a:prstGeom prst="rightArrow">
            <a:avLst>
              <a:gd name="adj1" fmla="val 78611"/>
              <a:gd name="adj2" fmla="val 92230"/>
            </a:avLst>
          </a:prstGeom>
          <a:solidFill>
            <a:srgbClr val="CBC9BD"/>
          </a:solidFill>
          <a:ln w="9525" algn="ctr">
            <a:noFill/>
            <a:miter lim="800000"/>
            <a:headEnd/>
            <a:tailEnd type="none" w="lg" len="sm"/>
          </a:ln>
        </p:spPr>
        <p:txBody>
          <a:bodyPr wrap="none" lIns="91414" tIns="45706" rIns="91414" bIns="45706" anchor="ctr"/>
          <a:lstStyle/>
          <a:p>
            <a:endParaRPr lang="en-US"/>
          </a:p>
        </p:txBody>
      </p:sp>
      <p:sp>
        <p:nvSpPr>
          <p:cNvPr id="1638405" name="Text Box 3"/>
          <p:cNvSpPr txBox="1">
            <a:spLocks noChangeArrowheads="1"/>
          </p:cNvSpPr>
          <p:nvPr/>
        </p:nvSpPr>
        <p:spPr bwMode="auto">
          <a:xfrm>
            <a:off x="1617663" y="2781300"/>
            <a:ext cx="1620837" cy="366713"/>
          </a:xfrm>
          <a:prstGeom prst="rect">
            <a:avLst/>
          </a:prstGeom>
          <a:noFill/>
          <a:ln w="12700">
            <a:noFill/>
            <a:miter lim="800000"/>
            <a:headEnd/>
            <a:tailEnd/>
          </a:ln>
        </p:spPr>
        <p:txBody>
          <a:bodyPr wrap="none">
            <a:spAutoFit/>
          </a:bodyPr>
          <a:lstStyle/>
          <a:p>
            <a:pPr defTabSz="508000" eaLnBrk="0" hangingPunct="0">
              <a:spcBef>
                <a:spcPct val="0"/>
              </a:spcBef>
              <a:tabLst>
                <a:tab pos="568325" algn="l"/>
              </a:tabLst>
            </a:pPr>
            <a:r>
              <a:rPr lang="en-US" sz="1800">
                <a:cs typeface="Arial" charset="0"/>
              </a:rPr>
              <a:t>. . . </a:t>
            </a:r>
            <a:r>
              <a:rPr lang="en-GB" sz="1800">
                <a:cs typeface="Arial" charset="0"/>
              </a:rPr>
              <a:t>a</a:t>
            </a:r>
            <a:r>
              <a:rPr lang="en-US" sz="1800">
                <a:cs typeface="Arial" charset="0"/>
              </a:rPr>
              <a:t> problem</a:t>
            </a:r>
          </a:p>
        </p:txBody>
      </p:sp>
      <p:sp>
        <p:nvSpPr>
          <p:cNvPr id="1638406" name="Text Box 4"/>
          <p:cNvSpPr txBox="1">
            <a:spLocks noChangeArrowheads="1"/>
          </p:cNvSpPr>
          <p:nvPr/>
        </p:nvSpPr>
        <p:spPr bwMode="auto">
          <a:xfrm>
            <a:off x="554038" y="2479675"/>
            <a:ext cx="2832100" cy="652463"/>
          </a:xfrm>
          <a:prstGeom prst="rect">
            <a:avLst/>
          </a:prstGeom>
          <a:noFill/>
          <a:ln w="12700">
            <a:noFill/>
            <a:miter lim="800000"/>
            <a:headEnd/>
            <a:tailEnd/>
          </a:ln>
        </p:spPr>
        <p:txBody>
          <a:bodyPr/>
          <a:lstStyle/>
          <a:p>
            <a:pPr defTabSz="508000" eaLnBrk="0" hangingPunct="0">
              <a:spcBef>
                <a:spcPct val="0"/>
              </a:spcBef>
              <a:tabLst>
                <a:tab pos="568325" algn="l"/>
              </a:tabLst>
            </a:pPr>
            <a:r>
              <a:rPr lang="en-US" sz="1800">
                <a:cs typeface="Arial" charset="0"/>
              </a:rPr>
              <a:t>Business </a:t>
            </a:r>
            <a:br>
              <a:rPr lang="en-US" sz="1800">
                <a:cs typeface="Arial" charset="0"/>
              </a:rPr>
            </a:br>
            <a:r>
              <a:rPr lang="en-US" sz="1800">
                <a:cs typeface="Arial" charset="0"/>
              </a:rPr>
              <a:t>view of IT</a:t>
            </a:r>
          </a:p>
        </p:txBody>
      </p:sp>
      <p:sp>
        <p:nvSpPr>
          <p:cNvPr id="1638407" name="Rectangle 5"/>
          <p:cNvSpPr>
            <a:spLocks noChangeArrowheads="1"/>
          </p:cNvSpPr>
          <p:nvPr/>
        </p:nvSpPr>
        <p:spPr bwMode="auto">
          <a:xfrm>
            <a:off x="531813" y="3182938"/>
            <a:ext cx="2741612" cy="1447800"/>
          </a:xfrm>
          <a:prstGeom prst="rect">
            <a:avLst/>
          </a:prstGeom>
          <a:solidFill>
            <a:srgbClr val="7B7B79"/>
          </a:solidFill>
          <a:ln w="12700">
            <a:noFill/>
            <a:miter lim="800000"/>
            <a:headEnd/>
            <a:tailEnd/>
          </a:ln>
        </p:spPr>
        <p:txBody>
          <a:bodyPr wrap="none" anchor="ctr"/>
          <a:lstStyle/>
          <a:p>
            <a:pPr algn="ctr" eaLnBrk="0" hangingPunct="0">
              <a:spcBef>
                <a:spcPct val="0"/>
              </a:spcBef>
            </a:pPr>
            <a:r>
              <a:rPr lang="en-US" sz="2200">
                <a:solidFill>
                  <a:schemeClr val="bg1"/>
                </a:solidFill>
                <a:cs typeface="Arial" charset="0"/>
              </a:rPr>
              <a:t>IT as a </a:t>
            </a:r>
            <a:br>
              <a:rPr lang="en-US" sz="2200">
                <a:solidFill>
                  <a:schemeClr val="bg1"/>
                </a:solidFill>
                <a:cs typeface="Arial" charset="0"/>
              </a:rPr>
            </a:br>
            <a:r>
              <a:rPr lang="en-US" sz="2200">
                <a:solidFill>
                  <a:schemeClr val="bg1"/>
                </a:solidFill>
                <a:cs typeface="Arial" charset="0"/>
              </a:rPr>
              <a:t>COST center</a:t>
            </a:r>
          </a:p>
        </p:txBody>
      </p:sp>
      <p:sp>
        <p:nvSpPr>
          <p:cNvPr id="1638408" name="Rectangle 6"/>
          <p:cNvSpPr>
            <a:spLocks noChangeArrowheads="1"/>
          </p:cNvSpPr>
          <p:nvPr/>
        </p:nvSpPr>
        <p:spPr bwMode="auto">
          <a:xfrm>
            <a:off x="531813" y="1941513"/>
            <a:ext cx="2741612" cy="539750"/>
          </a:xfrm>
          <a:prstGeom prst="rect">
            <a:avLst/>
          </a:prstGeom>
          <a:solidFill>
            <a:srgbClr val="7B7B79">
              <a:alpha val="74901"/>
            </a:srgbClr>
          </a:solidFill>
          <a:ln w="28575">
            <a:noFill/>
            <a:miter lim="800000"/>
            <a:headEnd/>
            <a:tailEnd/>
          </a:ln>
        </p:spPr>
        <p:txBody>
          <a:bodyPr wrap="none" anchor="ctr" anchorCtr="1"/>
          <a:lstStyle/>
          <a:p>
            <a:pPr eaLnBrk="0" hangingPunct="0">
              <a:spcBef>
                <a:spcPct val="0"/>
              </a:spcBef>
            </a:pPr>
            <a:r>
              <a:rPr lang="en-US" sz="2000">
                <a:solidFill>
                  <a:schemeClr val="bg1"/>
                </a:solidFill>
                <a:cs typeface="Arial" charset="0"/>
              </a:rPr>
              <a:t>Techno-centric</a:t>
            </a:r>
          </a:p>
        </p:txBody>
      </p:sp>
      <p:sp>
        <p:nvSpPr>
          <p:cNvPr id="96263" name="Text Box 7"/>
          <p:cNvSpPr txBox="1">
            <a:spLocks noChangeArrowheads="1"/>
          </p:cNvSpPr>
          <p:nvPr/>
        </p:nvSpPr>
        <p:spPr bwMode="auto">
          <a:xfrm>
            <a:off x="3932238" y="2781300"/>
            <a:ext cx="1558925" cy="366713"/>
          </a:xfrm>
          <a:prstGeom prst="rect">
            <a:avLst/>
          </a:prstGeom>
          <a:noFill/>
          <a:ln w="12700">
            <a:noFill/>
            <a:miter lim="800000"/>
            <a:headEnd/>
            <a:tailEnd/>
          </a:ln>
        </p:spPr>
        <p:txBody>
          <a:bodyPr wrap="none">
            <a:spAutoFit/>
          </a:bodyPr>
          <a:lstStyle/>
          <a:p>
            <a:pPr defTabSz="508000" eaLnBrk="0" hangingPunct="0">
              <a:spcBef>
                <a:spcPct val="0"/>
              </a:spcBef>
              <a:tabLst>
                <a:tab pos="568325" algn="l"/>
              </a:tabLst>
            </a:pPr>
            <a:r>
              <a:rPr lang="en-US" sz="1800">
                <a:cs typeface="Arial" charset="0"/>
              </a:rPr>
              <a:t>. . . </a:t>
            </a:r>
            <a:r>
              <a:rPr lang="en-GB" sz="1800">
                <a:cs typeface="Arial" charset="0"/>
              </a:rPr>
              <a:t>a</a:t>
            </a:r>
            <a:r>
              <a:rPr lang="en-US" sz="1800">
                <a:cs typeface="Arial" charset="0"/>
              </a:rPr>
              <a:t> solution</a:t>
            </a:r>
          </a:p>
        </p:txBody>
      </p:sp>
      <p:sp>
        <p:nvSpPr>
          <p:cNvPr id="96264" name="Rectangle 8"/>
          <p:cNvSpPr>
            <a:spLocks noChangeArrowheads="1"/>
          </p:cNvSpPr>
          <p:nvPr/>
        </p:nvSpPr>
        <p:spPr bwMode="auto">
          <a:xfrm>
            <a:off x="3335338" y="3182938"/>
            <a:ext cx="2741612" cy="1447800"/>
          </a:xfrm>
          <a:prstGeom prst="rect">
            <a:avLst/>
          </a:prstGeom>
          <a:solidFill>
            <a:schemeClr val="hlink"/>
          </a:solidFill>
          <a:ln w="12700">
            <a:noFill/>
            <a:miter lim="800000"/>
            <a:headEnd/>
            <a:tailEnd/>
          </a:ln>
        </p:spPr>
        <p:txBody>
          <a:bodyPr wrap="none" anchor="ctr"/>
          <a:lstStyle/>
          <a:p>
            <a:pPr algn="ctr" eaLnBrk="0" hangingPunct="0">
              <a:spcBef>
                <a:spcPct val="0"/>
              </a:spcBef>
            </a:pPr>
            <a:r>
              <a:rPr lang="en-US" sz="2000">
                <a:solidFill>
                  <a:schemeClr val="bg1"/>
                </a:solidFill>
                <a:cs typeface="Arial" charset="0"/>
              </a:rPr>
              <a:t>IT as a BUSINESS</a:t>
            </a:r>
            <a:br>
              <a:rPr lang="en-US" sz="2000">
                <a:solidFill>
                  <a:schemeClr val="bg1"/>
                </a:solidFill>
                <a:cs typeface="Arial" charset="0"/>
              </a:rPr>
            </a:br>
            <a:r>
              <a:rPr lang="en-US" sz="2000">
                <a:solidFill>
                  <a:schemeClr val="bg1"/>
                </a:solidFill>
                <a:cs typeface="Arial" charset="0"/>
              </a:rPr>
              <a:t>using Shared</a:t>
            </a:r>
            <a:br>
              <a:rPr lang="en-US" sz="2000">
                <a:solidFill>
                  <a:schemeClr val="bg1"/>
                </a:solidFill>
                <a:cs typeface="Arial" charset="0"/>
              </a:rPr>
            </a:br>
            <a:r>
              <a:rPr lang="en-US" sz="2000">
                <a:solidFill>
                  <a:schemeClr val="bg1"/>
                </a:solidFill>
                <a:cs typeface="Arial" charset="0"/>
              </a:rPr>
              <a:t> SERVICES Model</a:t>
            </a:r>
            <a:endParaRPr lang="en-US">
              <a:solidFill>
                <a:schemeClr val="bg1"/>
              </a:solidFill>
              <a:cs typeface="Arial" charset="0"/>
            </a:endParaRPr>
          </a:p>
        </p:txBody>
      </p:sp>
      <p:sp>
        <p:nvSpPr>
          <p:cNvPr id="96265" name="Rectangle 9"/>
          <p:cNvSpPr>
            <a:spLocks noChangeArrowheads="1"/>
          </p:cNvSpPr>
          <p:nvPr/>
        </p:nvSpPr>
        <p:spPr bwMode="auto">
          <a:xfrm>
            <a:off x="3335338" y="1941513"/>
            <a:ext cx="2741612" cy="539750"/>
          </a:xfrm>
          <a:prstGeom prst="rect">
            <a:avLst/>
          </a:prstGeom>
          <a:solidFill>
            <a:schemeClr val="hlink">
              <a:alpha val="74901"/>
            </a:schemeClr>
          </a:solidFill>
          <a:ln w="28575">
            <a:noFill/>
            <a:miter lim="800000"/>
            <a:headEnd/>
            <a:tailEnd/>
          </a:ln>
        </p:spPr>
        <p:txBody>
          <a:bodyPr wrap="none" anchor="ctr" anchorCtr="1"/>
          <a:lstStyle/>
          <a:p>
            <a:pPr eaLnBrk="0" hangingPunct="0">
              <a:spcBef>
                <a:spcPct val="0"/>
              </a:spcBef>
            </a:pPr>
            <a:r>
              <a:rPr lang="en-US" sz="2000">
                <a:solidFill>
                  <a:schemeClr val="bg1"/>
                </a:solidFill>
                <a:cs typeface="Arial" charset="0"/>
              </a:rPr>
              <a:t>Service-centric</a:t>
            </a:r>
          </a:p>
        </p:txBody>
      </p:sp>
      <p:sp>
        <p:nvSpPr>
          <p:cNvPr id="96266" name="Text Box 10"/>
          <p:cNvSpPr txBox="1">
            <a:spLocks noChangeArrowheads="1"/>
          </p:cNvSpPr>
          <p:nvPr/>
        </p:nvSpPr>
        <p:spPr bwMode="auto">
          <a:xfrm>
            <a:off x="6480175" y="2781300"/>
            <a:ext cx="1919288" cy="366713"/>
          </a:xfrm>
          <a:prstGeom prst="rect">
            <a:avLst/>
          </a:prstGeom>
          <a:noFill/>
          <a:ln w="12700">
            <a:noFill/>
            <a:miter lim="800000"/>
            <a:headEnd/>
            <a:tailEnd/>
          </a:ln>
        </p:spPr>
        <p:txBody>
          <a:bodyPr wrap="none">
            <a:spAutoFit/>
          </a:bodyPr>
          <a:lstStyle/>
          <a:p>
            <a:pPr defTabSz="508000" eaLnBrk="0" hangingPunct="0">
              <a:spcBef>
                <a:spcPct val="0"/>
              </a:spcBef>
              <a:tabLst>
                <a:tab pos="568325" algn="l"/>
              </a:tabLst>
            </a:pPr>
            <a:r>
              <a:rPr lang="en-US" sz="1800">
                <a:cs typeface="Arial" charset="0"/>
              </a:rPr>
              <a:t>. . . a partnership</a:t>
            </a:r>
          </a:p>
        </p:txBody>
      </p:sp>
      <p:sp>
        <p:nvSpPr>
          <p:cNvPr id="96267" name="Rectangle 11"/>
          <p:cNvSpPr>
            <a:spLocks noChangeArrowheads="1"/>
          </p:cNvSpPr>
          <p:nvPr/>
        </p:nvSpPr>
        <p:spPr bwMode="auto">
          <a:xfrm>
            <a:off x="6140450" y="3182938"/>
            <a:ext cx="2741613" cy="1447800"/>
          </a:xfrm>
          <a:prstGeom prst="rect">
            <a:avLst/>
          </a:prstGeom>
          <a:solidFill>
            <a:srgbClr val="003366"/>
          </a:solidFill>
          <a:ln w="12700">
            <a:noFill/>
            <a:miter lim="800000"/>
            <a:headEnd/>
            <a:tailEnd/>
          </a:ln>
        </p:spPr>
        <p:txBody>
          <a:bodyPr wrap="none" anchor="ctr"/>
          <a:lstStyle/>
          <a:p>
            <a:pPr algn="ctr" eaLnBrk="0" hangingPunct="0">
              <a:spcBef>
                <a:spcPct val="0"/>
              </a:spcBef>
            </a:pPr>
            <a:r>
              <a:rPr lang="en-US" sz="2000">
                <a:solidFill>
                  <a:schemeClr val="bg1"/>
                </a:solidFill>
                <a:cs typeface="Arial" charset="0"/>
              </a:rPr>
              <a:t>IT as a</a:t>
            </a:r>
          </a:p>
          <a:p>
            <a:pPr algn="ctr" eaLnBrk="0" hangingPunct="0">
              <a:spcBef>
                <a:spcPct val="0"/>
              </a:spcBef>
            </a:pPr>
            <a:r>
              <a:rPr lang="en-US" sz="2000">
                <a:solidFill>
                  <a:schemeClr val="bg1"/>
                </a:solidFill>
                <a:cs typeface="Arial" charset="0"/>
              </a:rPr>
              <a:t>BUSINESS</a:t>
            </a:r>
            <a:br>
              <a:rPr lang="en-US" sz="2000">
                <a:solidFill>
                  <a:schemeClr val="bg1"/>
                </a:solidFill>
                <a:cs typeface="Arial" charset="0"/>
              </a:rPr>
            </a:br>
            <a:r>
              <a:rPr lang="en-US" sz="2000">
                <a:solidFill>
                  <a:schemeClr val="bg1"/>
                </a:solidFill>
                <a:cs typeface="Arial" charset="0"/>
              </a:rPr>
              <a:t> innovation</a:t>
            </a:r>
            <a:br>
              <a:rPr lang="en-US" sz="2000">
                <a:solidFill>
                  <a:schemeClr val="bg1"/>
                </a:solidFill>
                <a:cs typeface="Arial" charset="0"/>
              </a:rPr>
            </a:br>
            <a:r>
              <a:rPr lang="en-US" sz="2000">
                <a:solidFill>
                  <a:schemeClr val="bg1"/>
                </a:solidFill>
                <a:cs typeface="Arial" charset="0"/>
              </a:rPr>
              <a:t>enabler</a:t>
            </a:r>
          </a:p>
        </p:txBody>
      </p:sp>
      <p:sp>
        <p:nvSpPr>
          <p:cNvPr id="96268" name="Rectangle 12"/>
          <p:cNvSpPr>
            <a:spLocks noChangeArrowheads="1"/>
          </p:cNvSpPr>
          <p:nvPr/>
        </p:nvSpPr>
        <p:spPr bwMode="auto">
          <a:xfrm>
            <a:off x="6140450" y="1941513"/>
            <a:ext cx="2741613" cy="539750"/>
          </a:xfrm>
          <a:prstGeom prst="rect">
            <a:avLst/>
          </a:prstGeom>
          <a:solidFill>
            <a:srgbClr val="003366">
              <a:alpha val="74901"/>
            </a:srgbClr>
          </a:solidFill>
          <a:ln w="28575">
            <a:noFill/>
            <a:miter lim="800000"/>
            <a:headEnd/>
            <a:tailEnd/>
          </a:ln>
        </p:spPr>
        <p:txBody>
          <a:bodyPr wrap="none" anchor="ctr" anchorCtr="1"/>
          <a:lstStyle/>
          <a:p>
            <a:pPr algn="ctr" eaLnBrk="0" hangingPunct="0">
              <a:lnSpc>
                <a:spcPct val="70000"/>
              </a:lnSpc>
              <a:spcBef>
                <a:spcPct val="0"/>
              </a:spcBef>
            </a:pPr>
            <a:r>
              <a:rPr lang="en-US" sz="2000">
                <a:solidFill>
                  <a:schemeClr val="bg1"/>
                </a:solidFill>
                <a:cs typeface="Arial" charset="0"/>
              </a:rPr>
              <a:t>Business-centric</a:t>
            </a:r>
          </a:p>
        </p:txBody>
      </p:sp>
      <p:sp>
        <p:nvSpPr>
          <p:cNvPr id="96269" name="Text Box 13"/>
          <p:cNvSpPr txBox="1">
            <a:spLocks noChangeArrowheads="1"/>
          </p:cNvSpPr>
          <p:nvPr/>
        </p:nvSpPr>
        <p:spPr bwMode="auto">
          <a:xfrm>
            <a:off x="531813" y="5021263"/>
            <a:ext cx="8350250" cy="1006475"/>
          </a:xfrm>
          <a:prstGeom prst="rect">
            <a:avLst/>
          </a:prstGeom>
          <a:noFill/>
          <a:ln w="9525">
            <a:noFill/>
            <a:miter lim="800000"/>
            <a:headEnd/>
            <a:tailEnd/>
          </a:ln>
        </p:spPr>
        <p:txBody>
          <a:bodyPr>
            <a:spAutoFit/>
          </a:bodyPr>
          <a:lstStyle/>
          <a:p>
            <a:pPr algn="ctr">
              <a:spcBef>
                <a:spcPct val="0"/>
              </a:spcBef>
            </a:pPr>
            <a:r>
              <a:rPr lang="en-US" sz="2000">
                <a:cs typeface="Arial" charset="0"/>
              </a:rPr>
              <a:t>IT organizations are becoming like a “business” within the Enterprise, moving to an effective, </a:t>
            </a:r>
            <a:r>
              <a:rPr lang="en-US" sz="2000">
                <a:solidFill>
                  <a:srgbClr val="EB5F01"/>
                </a:solidFill>
                <a:latin typeface="Futura Hv" pitchFamily="34" charset="0"/>
                <a:cs typeface="Arial" charset="0"/>
              </a:rPr>
              <a:t>value driven supplier/consumer model</a:t>
            </a:r>
            <a:r>
              <a:rPr lang="en-US" sz="2000">
                <a:latin typeface="Futura Hv" pitchFamily="34" charset="0"/>
                <a:cs typeface="Arial" charset="0"/>
              </a:rPr>
              <a:t> </a:t>
            </a:r>
            <a:r>
              <a:rPr lang="en-US" sz="2000">
                <a:cs typeface="Arial" charset="0"/>
              </a:rPr>
              <a:t>with the business to deliver </a:t>
            </a:r>
            <a:r>
              <a:rPr lang="en-US" sz="2000">
                <a:solidFill>
                  <a:srgbClr val="EB5F01"/>
                </a:solidFill>
                <a:latin typeface="Futura Hv" pitchFamily="34" charset="0"/>
                <a:cs typeface="Arial" charset="0"/>
              </a:rPr>
              <a:t>shared services</a:t>
            </a:r>
            <a:endParaRPr lang="en-US" sz="2000">
              <a:latin typeface="Futura Hv" pitchFamily="34" charset="0"/>
              <a:cs typeface="Arial" charset="0"/>
            </a:endParaRPr>
          </a:p>
        </p:txBody>
      </p:sp>
      <p:sp>
        <p:nvSpPr>
          <p:cNvPr id="1638416" name="Rectangle 14"/>
          <p:cNvSpPr>
            <a:spLocks noGrp="1" noChangeArrowheads="1"/>
          </p:cNvSpPr>
          <p:nvPr>
            <p:ph type="title" idx="4294967295"/>
          </p:nvPr>
        </p:nvSpPr>
        <p:spPr>
          <a:xfrm>
            <a:off x="428625" y="342900"/>
            <a:ext cx="8453438" cy="1143000"/>
          </a:xfrm>
        </p:spPr>
        <p:txBody>
          <a:bodyPr/>
          <a:lstStyle/>
          <a:p>
            <a:r>
              <a:rPr lang="en-US"/>
              <a:t> </a:t>
            </a:r>
          </a:p>
        </p:txBody>
      </p:sp>
      <p:sp>
        <p:nvSpPr>
          <p:cNvPr id="1638417" name="Rectangle 18"/>
          <p:cNvSpPr>
            <a:spLocks noChangeArrowheads="1"/>
          </p:cNvSpPr>
          <p:nvPr/>
        </p:nvSpPr>
        <p:spPr bwMode="auto">
          <a:xfrm>
            <a:off x="428625"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Making the shift to a business partner</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2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2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2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62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62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626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6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p:bldP spid="96263" grpId="0"/>
      <p:bldP spid="96264" grpId="0" animBg="1"/>
      <p:bldP spid="96265" grpId="0" animBg="1"/>
      <p:bldP spid="96266" grpId="0"/>
      <p:bldP spid="96267" grpId="0" animBg="1"/>
      <p:bldP spid="96268" grpId="0" animBg="1"/>
      <p:bldP spid="9626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1"/>
          <p:cNvSpPr>
            <a:spLocks noGrp="1"/>
          </p:cNvSpPr>
          <p:nvPr>
            <p:ph type="sldNum" sz="quarter" idx="10"/>
          </p:nvPr>
        </p:nvSpPr>
        <p:spPr/>
        <p:txBody>
          <a:bodyPr/>
          <a:lstStyle/>
          <a:p>
            <a:fld id="{25F8209E-9219-4DDC-BE6B-DBDCA7FC37CA}" type="slidenum">
              <a:rPr lang="en-US"/>
              <a:pPr/>
              <a:t>27</a:t>
            </a:fld>
            <a:endParaRPr lang="en-US"/>
          </a:p>
        </p:txBody>
      </p:sp>
      <p:sp>
        <p:nvSpPr>
          <p:cNvPr id="29" name="Date Placeholder 2"/>
          <p:cNvSpPr>
            <a:spLocks noGrp="1"/>
          </p:cNvSpPr>
          <p:nvPr>
            <p:ph type="dt" sz="half" idx="11"/>
          </p:nvPr>
        </p:nvSpPr>
        <p:spPr/>
        <p:txBody>
          <a:bodyPr/>
          <a:lstStyle/>
          <a:p>
            <a:fld id="{0B57098B-9FB3-4883-8918-39AFA8EC7C46}" type="datetime3">
              <a:rPr lang="en-US"/>
              <a:pPr/>
              <a:t>12 February 2008</a:t>
            </a:fld>
            <a:endParaRPr lang="en-US"/>
          </a:p>
        </p:txBody>
      </p:sp>
      <p:sp>
        <p:nvSpPr>
          <p:cNvPr id="164045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5905BB01-D7B6-4B6C-B867-50F5523436F3}" type="slidenum">
              <a:rPr lang="en-US" sz="900">
                <a:solidFill>
                  <a:srgbClr val="848589"/>
                </a:solidFill>
              </a:rPr>
              <a:pPr eaLnBrk="0" hangingPunct="0">
                <a:spcBef>
                  <a:spcPct val="0"/>
                </a:spcBef>
              </a:pPr>
              <a:t>27</a:t>
            </a:fld>
            <a:endParaRPr lang="en-US" sz="900">
              <a:solidFill>
                <a:srgbClr val="848589"/>
              </a:solidFill>
            </a:endParaRPr>
          </a:p>
        </p:txBody>
      </p:sp>
      <p:sp>
        <p:nvSpPr>
          <p:cNvPr id="1640451"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F6B87F8E-4D2D-44C4-B75E-3686F41B7C48}"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23044" name="AutoShape 4"/>
          <p:cNvSpPr>
            <a:spLocks noChangeArrowheads="1"/>
          </p:cNvSpPr>
          <p:nvPr/>
        </p:nvSpPr>
        <p:spPr bwMode="auto">
          <a:xfrm>
            <a:off x="1047750" y="4276725"/>
            <a:ext cx="7048500" cy="1006475"/>
          </a:xfrm>
          <a:prstGeom prst="triangle">
            <a:avLst>
              <a:gd name="adj" fmla="val 50000"/>
            </a:avLst>
          </a:prstGeom>
          <a:gradFill rotWithShape="1">
            <a:gsLst>
              <a:gs pos="0">
                <a:srgbClr val="7B7B79"/>
              </a:gs>
              <a:gs pos="100000">
                <a:schemeClr val="bg1">
                  <a:alpha val="0"/>
                </a:schemeClr>
              </a:gs>
            </a:gsLst>
            <a:lin ang="5400000" scaled="1"/>
          </a:gradFill>
          <a:ln w="9525" algn="ctr">
            <a:noFill/>
            <a:miter lim="800000"/>
            <a:headEnd/>
            <a:tailEnd/>
          </a:ln>
        </p:spPr>
        <p:txBody>
          <a:bodyPr anchor="ctr">
            <a:spAutoFit/>
          </a:bodyPr>
          <a:lstStyle/>
          <a:p>
            <a:endParaRPr lang="en-US" sz="2000"/>
          </a:p>
        </p:txBody>
      </p:sp>
      <p:sp>
        <p:nvSpPr>
          <p:cNvPr id="1640453" name="AutoShape 5"/>
          <p:cNvSpPr>
            <a:spLocks noChangeArrowheads="1"/>
          </p:cNvSpPr>
          <p:nvPr/>
        </p:nvSpPr>
        <p:spPr bwMode="auto">
          <a:xfrm flipV="1">
            <a:off x="1038225" y="2547938"/>
            <a:ext cx="7048500" cy="1006475"/>
          </a:xfrm>
          <a:prstGeom prst="triangle">
            <a:avLst>
              <a:gd name="adj" fmla="val 50000"/>
            </a:avLst>
          </a:prstGeom>
          <a:gradFill rotWithShape="1">
            <a:gsLst>
              <a:gs pos="0">
                <a:srgbClr val="7B7B79"/>
              </a:gs>
              <a:gs pos="100000">
                <a:schemeClr val="bg1"/>
              </a:gs>
            </a:gsLst>
            <a:lin ang="5400000" scaled="1"/>
          </a:gradFill>
          <a:ln w="9525" algn="ctr">
            <a:noFill/>
            <a:miter lim="800000"/>
            <a:headEnd/>
            <a:tailEnd/>
          </a:ln>
        </p:spPr>
        <p:txBody>
          <a:bodyPr rot="10800000" anchor="ctr">
            <a:spAutoFit/>
          </a:bodyPr>
          <a:lstStyle/>
          <a:p>
            <a:endParaRPr lang="en-US" sz="2000"/>
          </a:p>
        </p:txBody>
      </p:sp>
      <p:sp>
        <p:nvSpPr>
          <p:cNvPr id="1640454" name="Rectangle 6"/>
          <p:cNvSpPr>
            <a:spLocks noChangeArrowheads="1"/>
          </p:cNvSpPr>
          <p:nvPr/>
        </p:nvSpPr>
        <p:spPr bwMode="auto">
          <a:xfrm>
            <a:off x="3498850" y="2405063"/>
            <a:ext cx="2006600" cy="282575"/>
          </a:xfrm>
          <a:prstGeom prst="rect">
            <a:avLst/>
          </a:prstGeom>
          <a:noFill/>
          <a:ln w="12700" algn="ctr">
            <a:noFill/>
            <a:miter lim="800000"/>
            <a:headEnd/>
            <a:tailEnd/>
          </a:ln>
        </p:spPr>
        <p:txBody>
          <a:bodyPr/>
          <a:lstStyle/>
          <a:p>
            <a:pPr algn="ctr">
              <a:spcBef>
                <a:spcPct val="0"/>
              </a:spcBef>
            </a:pPr>
            <a:r>
              <a:rPr lang="en-US" sz="1800"/>
              <a:t>The Operations</a:t>
            </a:r>
          </a:p>
        </p:txBody>
      </p:sp>
      <p:sp>
        <p:nvSpPr>
          <p:cNvPr id="98311" name="Rectangle 7"/>
          <p:cNvSpPr>
            <a:spLocks noChangeArrowheads="1"/>
          </p:cNvSpPr>
          <p:nvPr/>
        </p:nvSpPr>
        <p:spPr bwMode="auto">
          <a:xfrm>
            <a:off x="3422650" y="4914900"/>
            <a:ext cx="2228850" cy="273050"/>
          </a:xfrm>
          <a:prstGeom prst="rect">
            <a:avLst/>
          </a:prstGeom>
          <a:noFill/>
          <a:ln w="12700" algn="ctr">
            <a:noFill/>
            <a:miter lim="800000"/>
            <a:headEnd/>
            <a:tailEnd/>
          </a:ln>
        </p:spPr>
        <p:txBody>
          <a:bodyPr/>
          <a:lstStyle/>
          <a:p>
            <a:pPr algn="ctr">
              <a:spcBef>
                <a:spcPct val="0"/>
              </a:spcBef>
            </a:pPr>
            <a:r>
              <a:rPr lang="en-US" sz="1800"/>
              <a:t>IT</a:t>
            </a:r>
          </a:p>
        </p:txBody>
      </p:sp>
      <p:grpSp>
        <p:nvGrpSpPr>
          <p:cNvPr id="1640456" name="Group 8"/>
          <p:cNvGrpSpPr>
            <a:grpSpLocks/>
          </p:cNvGrpSpPr>
          <p:nvPr/>
        </p:nvGrpSpPr>
        <p:grpSpPr bwMode="auto">
          <a:xfrm>
            <a:off x="973138" y="1778000"/>
            <a:ext cx="7056437" cy="639763"/>
            <a:chOff x="600" y="1173"/>
            <a:chExt cx="4445" cy="376"/>
          </a:xfrm>
        </p:grpSpPr>
        <p:sp>
          <p:nvSpPr>
            <p:cNvPr id="1640457" name="Rectangle 9"/>
            <p:cNvSpPr>
              <a:spLocks noChangeArrowheads="1"/>
            </p:cNvSpPr>
            <p:nvPr/>
          </p:nvSpPr>
          <p:spPr bwMode="gray">
            <a:xfrm>
              <a:off x="2126" y="1175"/>
              <a:ext cx="1392" cy="374"/>
            </a:xfrm>
            <a:prstGeom prst="rect">
              <a:avLst/>
            </a:prstGeom>
            <a:solidFill>
              <a:srgbClr val="003366"/>
            </a:solidFill>
            <a:ln w="12700" algn="ctr">
              <a:noFill/>
              <a:miter lim="800000"/>
              <a:headEnd/>
              <a:tailEnd/>
            </a:ln>
          </p:spPr>
          <p:txBody>
            <a:bodyPr anchor="ctr"/>
            <a:lstStyle/>
            <a:p>
              <a:pPr algn="ctr">
                <a:spcBef>
                  <a:spcPct val="0"/>
                </a:spcBef>
              </a:pPr>
              <a:r>
                <a:rPr lang="en-US" sz="1200">
                  <a:solidFill>
                    <a:schemeClr val="bg1"/>
                  </a:solidFill>
                </a:rPr>
                <a:t>“We have no consolidated view of work, ‘a single instance of truth”</a:t>
              </a:r>
            </a:p>
          </p:txBody>
        </p:sp>
        <p:sp>
          <p:nvSpPr>
            <p:cNvPr id="1640458" name="Rectangle 10"/>
            <p:cNvSpPr>
              <a:spLocks noChangeArrowheads="1"/>
            </p:cNvSpPr>
            <p:nvPr/>
          </p:nvSpPr>
          <p:spPr bwMode="gray">
            <a:xfrm>
              <a:off x="3653" y="1175"/>
              <a:ext cx="1392" cy="374"/>
            </a:xfrm>
            <a:prstGeom prst="rect">
              <a:avLst/>
            </a:prstGeom>
            <a:solidFill>
              <a:srgbClr val="003366"/>
            </a:solidFill>
            <a:ln w="12700" algn="ctr">
              <a:noFill/>
              <a:miter lim="800000"/>
              <a:headEnd/>
              <a:tailEnd/>
            </a:ln>
          </p:spPr>
          <p:txBody>
            <a:bodyPr anchor="ctr"/>
            <a:lstStyle/>
            <a:p>
              <a:pPr algn="ctr">
                <a:spcBef>
                  <a:spcPct val="0"/>
                </a:spcBef>
              </a:pPr>
              <a:r>
                <a:rPr lang="en-US" sz="1200">
                  <a:solidFill>
                    <a:schemeClr val="bg1"/>
                  </a:solidFill>
                </a:rPr>
                <a:t>“We are unable to adapt to changing business priorities”</a:t>
              </a:r>
            </a:p>
          </p:txBody>
        </p:sp>
        <p:sp>
          <p:nvSpPr>
            <p:cNvPr id="1640459" name="Rectangle 11"/>
            <p:cNvSpPr>
              <a:spLocks noChangeArrowheads="1"/>
            </p:cNvSpPr>
            <p:nvPr/>
          </p:nvSpPr>
          <p:spPr bwMode="gray">
            <a:xfrm>
              <a:off x="600" y="1173"/>
              <a:ext cx="1392" cy="374"/>
            </a:xfrm>
            <a:prstGeom prst="rect">
              <a:avLst/>
            </a:prstGeom>
            <a:solidFill>
              <a:srgbClr val="003366"/>
            </a:solidFill>
            <a:ln w="12700" algn="ctr">
              <a:noFill/>
              <a:miter lim="800000"/>
              <a:headEnd/>
              <a:tailEnd/>
            </a:ln>
          </p:spPr>
          <p:txBody>
            <a:bodyPr anchor="ctr"/>
            <a:lstStyle/>
            <a:p>
              <a:pPr algn="ctr">
                <a:spcBef>
                  <a:spcPct val="0"/>
                </a:spcBef>
              </a:pPr>
              <a:r>
                <a:rPr lang="en-US" sz="1200">
                  <a:solidFill>
                    <a:schemeClr val="bg1"/>
                  </a:solidFill>
                </a:rPr>
                <a:t>“Our IT activities are not based on business decisions”</a:t>
              </a:r>
            </a:p>
          </p:txBody>
        </p:sp>
      </p:grpSp>
      <p:grpSp>
        <p:nvGrpSpPr>
          <p:cNvPr id="3" name="Group 12"/>
          <p:cNvGrpSpPr>
            <a:grpSpLocks/>
          </p:cNvGrpSpPr>
          <p:nvPr/>
        </p:nvGrpSpPr>
        <p:grpSpPr bwMode="auto">
          <a:xfrm>
            <a:off x="1042988" y="5222875"/>
            <a:ext cx="7056437" cy="639763"/>
            <a:chOff x="600" y="2881"/>
            <a:chExt cx="4445" cy="376"/>
          </a:xfrm>
        </p:grpSpPr>
        <p:sp>
          <p:nvSpPr>
            <p:cNvPr id="1640461" name="Rectangle 13"/>
            <p:cNvSpPr>
              <a:spLocks noChangeArrowheads="1"/>
            </p:cNvSpPr>
            <p:nvPr/>
          </p:nvSpPr>
          <p:spPr bwMode="gray">
            <a:xfrm>
              <a:off x="2126" y="2883"/>
              <a:ext cx="1392" cy="374"/>
            </a:xfrm>
            <a:prstGeom prst="rect">
              <a:avLst/>
            </a:prstGeom>
            <a:solidFill>
              <a:srgbClr val="003366"/>
            </a:solidFill>
            <a:ln w="12700" algn="ctr">
              <a:noFill/>
              <a:miter lim="800000"/>
              <a:headEnd/>
              <a:tailEnd/>
            </a:ln>
          </p:spPr>
          <p:txBody>
            <a:bodyPr anchor="ctr"/>
            <a:lstStyle/>
            <a:p>
              <a:pPr algn="ctr">
                <a:spcBef>
                  <a:spcPct val="0"/>
                </a:spcBef>
              </a:pPr>
              <a:r>
                <a:rPr lang="en-US" sz="1200">
                  <a:solidFill>
                    <a:schemeClr val="bg1"/>
                  </a:solidFill>
                </a:rPr>
                <a:t>“We have varying levels of project management maturity”</a:t>
              </a:r>
            </a:p>
          </p:txBody>
        </p:sp>
        <p:sp>
          <p:nvSpPr>
            <p:cNvPr id="1640462" name="Rectangle 14"/>
            <p:cNvSpPr>
              <a:spLocks noChangeArrowheads="1"/>
            </p:cNvSpPr>
            <p:nvPr/>
          </p:nvSpPr>
          <p:spPr bwMode="gray">
            <a:xfrm>
              <a:off x="3653" y="2883"/>
              <a:ext cx="1392" cy="374"/>
            </a:xfrm>
            <a:prstGeom prst="rect">
              <a:avLst/>
            </a:prstGeom>
            <a:solidFill>
              <a:srgbClr val="003366"/>
            </a:solidFill>
            <a:ln w="12700" algn="ctr">
              <a:noFill/>
              <a:miter lim="800000"/>
              <a:headEnd/>
              <a:tailEnd/>
            </a:ln>
          </p:spPr>
          <p:txBody>
            <a:bodyPr anchor="ctr"/>
            <a:lstStyle/>
            <a:p>
              <a:pPr algn="ctr">
                <a:spcBef>
                  <a:spcPct val="0"/>
                </a:spcBef>
              </a:pPr>
              <a:r>
                <a:rPr lang="en-US" sz="1200">
                  <a:solidFill>
                    <a:schemeClr val="bg1"/>
                  </a:solidFill>
                </a:rPr>
                <a:t>“We are highly reactive in our approach to project and portfolio management”</a:t>
              </a:r>
            </a:p>
          </p:txBody>
        </p:sp>
        <p:sp>
          <p:nvSpPr>
            <p:cNvPr id="1640463" name="Rectangle 15"/>
            <p:cNvSpPr>
              <a:spLocks noChangeArrowheads="1"/>
            </p:cNvSpPr>
            <p:nvPr/>
          </p:nvSpPr>
          <p:spPr bwMode="gray">
            <a:xfrm>
              <a:off x="600" y="2881"/>
              <a:ext cx="1392" cy="374"/>
            </a:xfrm>
            <a:prstGeom prst="rect">
              <a:avLst/>
            </a:prstGeom>
            <a:solidFill>
              <a:srgbClr val="003366"/>
            </a:solidFill>
            <a:ln w="12700" algn="ctr">
              <a:noFill/>
              <a:miter lim="800000"/>
              <a:headEnd/>
              <a:tailEnd/>
            </a:ln>
          </p:spPr>
          <p:txBody>
            <a:bodyPr anchor="ctr"/>
            <a:lstStyle/>
            <a:p>
              <a:pPr algn="ctr">
                <a:spcBef>
                  <a:spcPct val="0"/>
                </a:spcBef>
              </a:pPr>
              <a:r>
                <a:rPr lang="en-US" sz="1200">
                  <a:solidFill>
                    <a:schemeClr val="bg1"/>
                  </a:solidFill>
                </a:rPr>
                <a:t>“We are inefficient with our resources and budgets”</a:t>
              </a:r>
            </a:p>
          </p:txBody>
        </p:sp>
      </p:grpSp>
      <p:sp>
        <p:nvSpPr>
          <p:cNvPr id="1640464" name="Text Box 16"/>
          <p:cNvSpPr txBox="1">
            <a:spLocks noChangeArrowheads="1"/>
          </p:cNvSpPr>
          <p:nvPr/>
        </p:nvSpPr>
        <p:spPr bwMode="auto">
          <a:xfrm>
            <a:off x="3989388" y="2757488"/>
            <a:ext cx="1009650" cy="366712"/>
          </a:xfrm>
          <a:prstGeom prst="rect">
            <a:avLst/>
          </a:prstGeom>
          <a:noFill/>
          <a:ln w="12700" algn="ctr">
            <a:noFill/>
            <a:miter lim="800000"/>
            <a:headEnd/>
            <a:tailEnd/>
          </a:ln>
        </p:spPr>
        <p:txBody>
          <a:bodyPr wrap="none">
            <a:spAutoFit/>
          </a:bodyPr>
          <a:lstStyle/>
          <a:p>
            <a:pPr algn="ctr">
              <a:spcBef>
                <a:spcPct val="0"/>
              </a:spcBef>
            </a:pPr>
            <a:r>
              <a:rPr lang="en-US" sz="1800">
                <a:solidFill>
                  <a:schemeClr val="hlink"/>
                </a:solidFill>
                <a:latin typeface="Futura Hv" pitchFamily="34" charset="0"/>
              </a:rPr>
              <a:t>Demand</a:t>
            </a:r>
          </a:p>
        </p:txBody>
      </p:sp>
      <p:sp>
        <p:nvSpPr>
          <p:cNvPr id="1640465" name="Rectangle 17"/>
          <p:cNvSpPr>
            <a:spLocks noChangeArrowheads="1"/>
          </p:cNvSpPr>
          <p:nvPr/>
        </p:nvSpPr>
        <p:spPr bwMode="auto">
          <a:xfrm>
            <a:off x="4248150" y="3427413"/>
            <a:ext cx="1133475" cy="1257300"/>
          </a:xfrm>
          <a:prstGeom prst="rect">
            <a:avLst/>
          </a:prstGeom>
          <a:noFill/>
          <a:ln w="12700" algn="ctr">
            <a:noFill/>
            <a:miter lim="800000"/>
            <a:headEnd/>
            <a:tailEnd/>
          </a:ln>
        </p:spPr>
        <p:txBody>
          <a:bodyPr wrap="none" anchor="ctr"/>
          <a:lstStyle/>
          <a:p>
            <a:endParaRPr lang="en-US" sz="2000"/>
          </a:p>
        </p:txBody>
      </p:sp>
      <p:sp>
        <p:nvSpPr>
          <p:cNvPr id="1623058" name="AutoShape 18"/>
          <p:cNvSpPr>
            <a:spLocks noChangeAspect="1" noChangeArrowheads="1"/>
          </p:cNvSpPr>
          <p:nvPr/>
        </p:nvSpPr>
        <p:spPr bwMode="gray">
          <a:xfrm>
            <a:off x="741363" y="3376613"/>
            <a:ext cx="2686050" cy="998537"/>
          </a:xfrm>
          <a:prstGeom prst="rightArrowCallout">
            <a:avLst>
              <a:gd name="adj1" fmla="val 25000"/>
              <a:gd name="adj2" fmla="val 25000"/>
              <a:gd name="adj3" fmla="val 44833"/>
              <a:gd name="adj4" fmla="val 66667"/>
            </a:avLst>
          </a:prstGeom>
          <a:solidFill>
            <a:schemeClr val="hlink"/>
          </a:solidFill>
          <a:ln w="38100" cap="rnd" algn="ctr">
            <a:noFill/>
            <a:prstDash val="sysDot"/>
            <a:miter lim="800000"/>
            <a:headEnd/>
            <a:tailEnd/>
          </a:ln>
        </p:spPr>
        <p:txBody>
          <a:bodyPr anchor="ctr" anchorCtr="1"/>
          <a:lstStyle/>
          <a:p>
            <a:pPr algn="ctr">
              <a:spcBef>
                <a:spcPct val="0"/>
              </a:spcBef>
            </a:pPr>
            <a:r>
              <a:rPr lang="en-US" sz="1800">
                <a:solidFill>
                  <a:schemeClr val="bg1"/>
                </a:solidFill>
              </a:rPr>
              <a:t>Lack of visibility and controls</a:t>
            </a:r>
          </a:p>
        </p:txBody>
      </p:sp>
      <p:sp>
        <p:nvSpPr>
          <p:cNvPr id="1623059" name="AutoShape 19"/>
          <p:cNvSpPr>
            <a:spLocks noChangeArrowheads="1"/>
          </p:cNvSpPr>
          <p:nvPr/>
        </p:nvSpPr>
        <p:spPr bwMode="gray">
          <a:xfrm>
            <a:off x="5556250" y="3384550"/>
            <a:ext cx="2687638" cy="982663"/>
          </a:xfrm>
          <a:prstGeom prst="leftArrowCallout">
            <a:avLst>
              <a:gd name="adj1" fmla="val 25000"/>
              <a:gd name="adj2" fmla="val 25000"/>
              <a:gd name="adj3" fmla="val 45584"/>
              <a:gd name="adj4" fmla="val 66667"/>
            </a:avLst>
          </a:prstGeom>
          <a:solidFill>
            <a:schemeClr val="hlink"/>
          </a:solidFill>
          <a:ln w="38100" cap="rnd" algn="ctr">
            <a:noFill/>
            <a:prstDash val="sysDot"/>
            <a:miter lim="800000"/>
            <a:headEnd/>
            <a:tailEnd/>
          </a:ln>
        </p:spPr>
        <p:txBody>
          <a:bodyPr anchor="ctr" anchorCtr="1"/>
          <a:lstStyle/>
          <a:p>
            <a:pPr algn="ctr">
              <a:spcBef>
                <a:spcPct val="0"/>
              </a:spcBef>
            </a:pPr>
            <a:r>
              <a:rPr lang="en-US" sz="1800">
                <a:solidFill>
                  <a:schemeClr val="bg1"/>
                </a:solidFill>
              </a:rPr>
              <a:t>Lack of structural</a:t>
            </a:r>
            <a:br>
              <a:rPr lang="en-US" sz="1800">
                <a:solidFill>
                  <a:schemeClr val="bg1"/>
                </a:solidFill>
              </a:rPr>
            </a:br>
            <a:r>
              <a:rPr lang="en-US" sz="1800">
                <a:solidFill>
                  <a:schemeClr val="bg1"/>
                </a:solidFill>
              </a:rPr>
              <a:t>flexibility</a:t>
            </a:r>
          </a:p>
        </p:txBody>
      </p:sp>
      <p:sp>
        <p:nvSpPr>
          <p:cNvPr id="1640468" name="Text Box 20"/>
          <p:cNvSpPr txBox="1">
            <a:spLocks noChangeArrowheads="1"/>
          </p:cNvSpPr>
          <p:nvPr/>
        </p:nvSpPr>
        <p:spPr bwMode="auto">
          <a:xfrm>
            <a:off x="4065588" y="4618038"/>
            <a:ext cx="860425" cy="366712"/>
          </a:xfrm>
          <a:prstGeom prst="rect">
            <a:avLst/>
          </a:prstGeom>
          <a:noFill/>
          <a:ln w="12700" algn="ctr">
            <a:noFill/>
            <a:miter lim="800000"/>
            <a:headEnd/>
            <a:tailEnd/>
          </a:ln>
        </p:spPr>
        <p:txBody>
          <a:bodyPr wrap="none">
            <a:spAutoFit/>
          </a:bodyPr>
          <a:lstStyle/>
          <a:p>
            <a:pPr algn="ctr">
              <a:spcBef>
                <a:spcPct val="0"/>
              </a:spcBef>
            </a:pPr>
            <a:r>
              <a:rPr lang="en-US" sz="1800">
                <a:solidFill>
                  <a:schemeClr val="hlink"/>
                </a:solidFill>
                <a:latin typeface="Futura Hv" pitchFamily="34" charset="0"/>
              </a:rPr>
              <a:t>Supply</a:t>
            </a:r>
          </a:p>
        </p:txBody>
      </p:sp>
      <p:grpSp>
        <p:nvGrpSpPr>
          <p:cNvPr id="1640469" name="Group 21"/>
          <p:cNvGrpSpPr>
            <a:grpSpLocks/>
          </p:cNvGrpSpPr>
          <p:nvPr/>
        </p:nvGrpSpPr>
        <p:grpSpPr bwMode="auto">
          <a:xfrm>
            <a:off x="3689350" y="3159125"/>
            <a:ext cx="1609725" cy="1589088"/>
            <a:chOff x="2324" y="2095"/>
            <a:chExt cx="1014" cy="1001"/>
          </a:xfrm>
        </p:grpSpPr>
        <p:sp>
          <p:nvSpPr>
            <p:cNvPr id="1640470" name="Oval 22"/>
            <p:cNvSpPr>
              <a:spLocks noChangeArrowheads="1"/>
            </p:cNvSpPr>
            <p:nvPr/>
          </p:nvSpPr>
          <p:spPr bwMode="auto">
            <a:xfrm flipV="1">
              <a:off x="2324" y="2375"/>
              <a:ext cx="1014" cy="330"/>
            </a:xfrm>
            <a:prstGeom prst="ellipse">
              <a:avLst/>
            </a:prstGeom>
            <a:solidFill>
              <a:schemeClr val="accent1"/>
            </a:solidFill>
            <a:ln w="9525" algn="ctr">
              <a:noFill/>
              <a:round/>
              <a:headEnd/>
              <a:tailEnd/>
            </a:ln>
          </p:spPr>
          <p:txBody>
            <a:bodyPr rot="10800000" anchor="ctr">
              <a:spAutoFit/>
            </a:bodyPr>
            <a:lstStyle/>
            <a:p>
              <a:endParaRPr lang="en-US" sz="2000"/>
            </a:p>
          </p:txBody>
        </p:sp>
        <p:sp>
          <p:nvSpPr>
            <p:cNvPr id="1640471" name="Oval 23"/>
            <p:cNvSpPr>
              <a:spLocks noChangeArrowheads="1"/>
            </p:cNvSpPr>
            <p:nvPr/>
          </p:nvSpPr>
          <p:spPr bwMode="auto">
            <a:xfrm>
              <a:off x="2596" y="2766"/>
              <a:ext cx="485" cy="330"/>
            </a:xfrm>
            <a:prstGeom prst="ellipse">
              <a:avLst/>
            </a:prstGeom>
            <a:gradFill rotWithShape="1">
              <a:gsLst>
                <a:gs pos="0">
                  <a:srgbClr val="333A67"/>
                </a:gs>
                <a:gs pos="100000">
                  <a:srgbClr val="6E7DDE">
                    <a:alpha val="0"/>
                  </a:srgbClr>
                </a:gs>
              </a:gsLst>
              <a:path path="shape">
                <a:fillToRect l="50000" t="50000" r="50000" b="50000"/>
              </a:path>
            </a:gradFill>
            <a:ln w="19050" algn="ctr">
              <a:noFill/>
              <a:round/>
              <a:headEnd/>
              <a:tailEnd/>
            </a:ln>
          </p:spPr>
          <p:txBody>
            <a:bodyPr anchor="ctr">
              <a:spAutoFit/>
            </a:bodyPr>
            <a:lstStyle/>
            <a:p>
              <a:endParaRPr lang="en-US" sz="2000"/>
            </a:p>
          </p:txBody>
        </p:sp>
        <p:pic>
          <p:nvPicPr>
            <p:cNvPr id="1640472" name="Picture 24" descr="Think_Man1"/>
            <p:cNvPicPr>
              <a:picLocks noChangeAspect="1" noChangeArrowheads="1"/>
            </p:cNvPicPr>
            <p:nvPr/>
          </p:nvPicPr>
          <p:blipFill>
            <a:blip r:embed="rId3"/>
            <a:srcRect/>
            <a:stretch>
              <a:fillRect/>
            </a:stretch>
          </p:blipFill>
          <p:spPr bwMode="auto">
            <a:xfrm>
              <a:off x="2710" y="2246"/>
              <a:ext cx="243" cy="719"/>
            </a:xfrm>
            <a:prstGeom prst="rect">
              <a:avLst/>
            </a:prstGeom>
            <a:noFill/>
            <a:ln w="9525">
              <a:noFill/>
              <a:miter lim="800000"/>
              <a:headEnd/>
              <a:tailEnd/>
            </a:ln>
          </p:spPr>
        </p:pic>
        <p:sp>
          <p:nvSpPr>
            <p:cNvPr id="1640473" name="Text Box 25"/>
            <p:cNvSpPr txBox="1">
              <a:spLocks noChangeArrowheads="1"/>
            </p:cNvSpPr>
            <p:nvPr/>
          </p:nvSpPr>
          <p:spPr bwMode="auto">
            <a:xfrm>
              <a:off x="2692" y="2095"/>
              <a:ext cx="295" cy="173"/>
            </a:xfrm>
            <a:prstGeom prst="rect">
              <a:avLst/>
            </a:prstGeom>
            <a:noFill/>
            <a:ln w="12700" algn="ctr">
              <a:noFill/>
              <a:miter lim="800000"/>
              <a:headEnd/>
              <a:tailEnd/>
            </a:ln>
          </p:spPr>
          <p:txBody>
            <a:bodyPr wrap="none">
              <a:spAutoFit/>
            </a:bodyPr>
            <a:lstStyle/>
            <a:p>
              <a:pPr algn="ctr">
                <a:spcBef>
                  <a:spcPct val="0"/>
                </a:spcBef>
              </a:pPr>
              <a:r>
                <a:rPr lang="en-US" sz="1200" b="1">
                  <a:solidFill>
                    <a:schemeClr val="bg1"/>
                  </a:solidFill>
                </a:rPr>
                <a:t>CIO</a:t>
              </a:r>
            </a:p>
          </p:txBody>
        </p:sp>
      </p:grpSp>
      <p:sp>
        <p:nvSpPr>
          <p:cNvPr id="1640474" name="Text Box 26"/>
          <p:cNvSpPr txBox="1">
            <a:spLocks noChangeArrowheads="1"/>
          </p:cNvSpPr>
          <p:nvPr/>
        </p:nvSpPr>
        <p:spPr bwMode="auto">
          <a:xfrm>
            <a:off x="433388" y="1163638"/>
            <a:ext cx="4743450" cy="457200"/>
          </a:xfrm>
          <a:prstGeom prst="rect">
            <a:avLst/>
          </a:prstGeom>
          <a:noFill/>
          <a:ln w="19050" algn="ctr">
            <a:noFill/>
            <a:miter lim="800000"/>
            <a:headEnd/>
            <a:tailEnd/>
          </a:ln>
        </p:spPr>
        <p:txBody>
          <a:bodyPr wrap="none">
            <a:spAutoFit/>
          </a:bodyPr>
          <a:lstStyle/>
          <a:p>
            <a:r>
              <a:rPr lang="en-US" sz="2400">
                <a:solidFill>
                  <a:srgbClr val="7B7B79"/>
                </a:solidFill>
                <a:latin typeface="Futura Hv" pitchFamily="34" charset="0"/>
              </a:rPr>
              <a:t>Planning and execution challenges</a:t>
            </a:r>
          </a:p>
        </p:txBody>
      </p:sp>
      <p:sp>
        <p:nvSpPr>
          <p:cNvPr id="1640475" name="Rectangle 28"/>
          <p:cNvSpPr>
            <a:spLocks noGrp="1" noChangeArrowheads="1"/>
          </p:cNvSpPr>
          <p:nvPr>
            <p:ph type="title" idx="4294967295"/>
          </p:nvPr>
        </p:nvSpPr>
        <p:spPr>
          <a:noFill/>
        </p:spPr>
        <p:txBody>
          <a:bodyPr/>
          <a:lstStyle/>
          <a:p>
            <a:r>
              <a:rPr lang="en-US"/>
              <a:t>Demand and portfolio management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30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83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623058"/>
                                        </p:tgtEl>
                                        <p:attrNameLst>
                                          <p:attrName>style.visibility</p:attrName>
                                        </p:attrNameLst>
                                      </p:cBhvr>
                                      <p:to>
                                        <p:strVal val="visible"/>
                                      </p:to>
                                    </p:set>
                                    <p:anim calcmode="lin" valueType="num">
                                      <p:cBhvr additive="base">
                                        <p:cTn id="15" dur="500" fill="hold"/>
                                        <p:tgtEl>
                                          <p:spTgt spid="1623058"/>
                                        </p:tgtEl>
                                        <p:attrNameLst>
                                          <p:attrName>ppt_x</p:attrName>
                                        </p:attrNameLst>
                                      </p:cBhvr>
                                      <p:tavLst>
                                        <p:tav tm="0">
                                          <p:val>
                                            <p:strVal val="0-#ppt_w/2"/>
                                          </p:val>
                                        </p:tav>
                                        <p:tav tm="100000">
                                          <p:val>
                                            <p:strVal val="#ppt_x"/>
                                          </p:val>
                                        </p:tav>
                                      </p:tavLst>
                                    </p:anim>
                                    <p:anim calcmode="lin" valueType="num">
                                      <p:cBhvr additive="base">
                                        <p:cTn id="16" dur="500" fill="hold"/>
                                        <p:tgtEl>
                                          <p:spTgt spid="162305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623059"/>
                                        </p:tgtEl>
                                        <p:attrNameLst>
                                          <p:attrName>style.visibility</p:attrName>
                                        </p:attrNameLst>
                                      </p:cBhvr>
                                      <p:to>
                                        <p:strVal val="visible"/>
                                      </p:to>
                                    </p:set>
                                    <p:anim calcmode="lin" valueType="num">
                                      <p:cBhvr additive="base">
                                        <p:cTn id="19" dur="500" fill="hold"/>
                                        <p:tgtEl>
                                          <p:spTgt spid="1623059"/>
                                        </p:tgtEl>
                                        <p:attrNameLst>
                                          <p:attrName>ppt_x</p:attrName>
                                        </p:attrNameLst>
                                      </p:cBhvr>
                                      <p:tavLst>
                                        <p:tav tm="0">
                                          <p:val>
                                            <p:strVal val="1+#ppt_w/2"/>
                                          </p:val>
                                        </p:tav>
                                        <p:tav tm="100000">
                                          <p:val>
                                            <p:strVal val="#ppt_x"/>
                                          </p:val>
                                        </p:tav>
                                      </p:tavLst>
                                    </p:anim>
                                    <p:anim calcmode="lin" valueType="num">
                                      <p:cBhvr additive="base">
                                        <p:cTn id="20" dur="500" fill="hold"/>
                                        <p:tgtEl>
                                          <p:spTgt spid="16230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3044" grpId="0" animBg="1"/>
      <p:bldP spid="98311" grpId="0"/>
      <p:bldP spid="1623058" grpId="0" animBg="1"/>
      <p:bldP spid="162305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1"/>
          <p:cNvSpPr>
            <a:spLocks noGrp="1"/>
          </p:cNvSpPr>
          <p:nvPr>
            <p:ph type="sldNum" sz="quarter" idx="10"/>
          </p:nvPr>
        </p:nvSpPr>
        <p:spPr/>
        <p:txBody>
          <a:bodyPr/>
          <a:lstStyle/>
          <a:p>
            <a:fld id="{7449582A-6300-4626-A86C-0E4064B2D605}" type="slidenum">
              <a:rPr lang="en-US"/>
              <a:pPr/>
              <a:t>28</a:t>
            </a:fld>
            <a:endParaRPr lang="en-US"/>
          </a:p>
        </p:txBody>
      </p:sp>
      <p:sp>
        <p:nvSpPr>
          <p:cNvPr id="23" name="Date Placeholder 2"/>
          <p:cNvSpPr>
            <a:spLocks noGrp="1"/>
          </p:cNvSpPr>
          <p:nvPr>
            <p:ph type="dt" sz="half" idx="11"/>
          </p:nvPr>
        </p:nvSpPr>
        <p:spPr/>
        <p:txBody>
          <a:bodyPr/>
          <a:lstStyle/>
          <a:p>
            <a:fld id="{0BBAE5E0-77D7-40C7-BF8D-4C189B56AD35}" type="datetime3">
              <a:rPr lang="en-US"/>
              <a:pPr/>
              <a:t>12 February 2008</a:t>
            </a:fld>
            <a:endParaRPr lang="en-US"/>
          </a:p>
        </p:txBody>
      </p:sp>
      <p:sp>
        <p:nvSpPr>
          <p:cNvPr id="1642498"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C61684E4-0CA0-49B3-9CF0-2AECCC7E53B8}" type="slidenum">
              <a:rPr lang="en-US" sz="900">
                <a:solidFill>
                  <a:srgbClr val="848589"/>
                </a:solidFill>
              </a:rPr>
              <a:pPr eaLnBrk="0" hangingPunct="0">
                <a:spcBef>
                  <a:spcPct val="0"/>
                </a:spcBef>
              </a:pPr>
              <a:t>28</a:t>
            </a:fld>
            <a:endParaRPr lang="en-US" sz="900">
              <a:solidFill>
                <a:srgbClr val="848589"/>
              </a:solidFill>
            </a:endParaRPr>
          </a:p>
        </p:txBody>
      </p:sp>
      <p:sp>
        <p:nvSpPr>
          <p:cNvPr id="1642499"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03C3BF3E-7F63-436B-B4BD-8D095AD9A4AA}"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42500" name="Rectangle 20"/>
          <p:cNvSpPr>
            <a:spLocks noChangeArrowheads="1"/>
          </p:cNvSpPr>
          <p:nvPr/>
        </p:nvSpPr>
        <p:spPr bwMode="auto">
          <a:xfrm>
            <a:off x="8229600" y="6059488"/>
            <a:ext cx="914400" cy="798512"/>
          </a:xfrm>
          <a:prstGeom prst="rect">
            <a:avLst/>
          </a:prstGeom>
          <a:solidFill>
            <a:schemeClr val="bg1"/>
          </a:solidFill>
          <a:ln w="19050" algn="ctr">
            <a:noFill/>
            <a:miter lim="800000"/>
            <a:headEnd/>
            <a:tailEnd/>
          </a:ln>
        </p:spPr>
        <p:txBody>
          <a:bodyPr wrap="none" anchor="ctr">
            <a:spAutoFit/>
          </a:bodyPr>
          <a:lstStyle/>
          <a:p>
            <a:endParaRPr lang="en-US"/>
          </a:p>
        </p:txBody>
      </p:sp>
      <p:sp>
        <p:nvSpPr>
          <p:cNvPr id="1642501" name="Rectangle 3"/>
          <p:cNvSpPr>
            <a:spLocks noChangeArrowheads="1"/>
          </p:cNvSpPr>
          <p:nvPr/>
        </p:nvSpPr>
        <p:spPr bwMode="auto">
          <a:xfrm>
            <a:off x="506413" y="1649413"/>
            <a:ext cx="8396287" cy="4910137"/>
          </a:xfrm>
          <a:prstGeom prst="rect">
            <a:avLst/>
          </a:prstGeom>
          <a:solidFill>
            <a:schemeClr val="bg2"/>
          </a:solidFill>
          <a:ln w="12700" algn="ctr">
            <a:noFill/>
            <a:miter lim="800000"/>
            <a:headEnd/>
            <a:tailEnd/>
          </a:ln>
        </p:spPr>
        <p:txBody>
          <a:bodyPr wrap="none" anchor="ctr"/>
          <a:lstStyle/>
          <a:p>
            <a:endParaRPr lang="en-US"/>
          </a:p>
        </p:txBody>
      </p:sp>
      <p:sp>
        <p:nvSpPr>
          <p:cNvPr id="1642502" name="Rectangle 4"/>
          <p:cNvSpPr>
            <a:spLocks noChangeArrowheads="1"/>
          </p:cNvSpPr>
          <p:nvPr/>
        </p:nvSpPr>
        <p:spPr bwMode="gray">
          <a:xfrm>
            <a:off x="671513" y="2322513"/>
            <a:ext cx="3900487" cy="911225"/>
          </a:xfrm>
          <a:prstGeom prst="rect">
            <a:avLst/>
          </a:prstGeom>
          <a:solidFill>
            <a:schemeClr val="accent1"/>
          </a:solidFill>
          <a:ln w="3175" algn="ctr">
            <a:solidFill>
              <a:schemeClr val="bg1"/>
            </a:solidFill>
            <a:miter lim="800000"/>
            <a:headEnd/>
            <a:tailEnd/>
          </a:ln>
        </p:spPr>
        <p:txBody>
          <a:bodyPr tIns="137160" anchor="ctr"/>
          <a:lstStyle/>
          <a:p>
            <a:pPr marL="179388" indent="-179388">
              <a:lnSpc>
                <a:spcPct val="90000"/>
              </a:lnSpc>
              <a:spcBef>
                <a:spcPct val="25000"/>
              </a:spcBef>
              <a:spcAft>
                <a:spcPct val="10000"/>
              </a:spcAft>
              <a:buClr>
                <a:srgbClr val="ABA69F"/>
              </a:buClr>
              <a:buSzPct val="80000"/>
              <a:buFontTx/>
              <a:buChar char="•"/>
            </a:pPr>
            <a:r>
              <a:rPr lang="en-US">
                <a:solidFill>
                  <a:schemeClr val="bg1"/>
                </a:solidFill>
              </a:rPr>
              <a:t>IT Governance and process design </a:t>
            </a:r>
          </a:p>
          <a:p>
            <a:pPr marL="179388" indent="-179388">
              <a:lnSpc>
                <a:spcPct val="90000"/>
              </a:lnSpc>
              <a:spcBef>
                <a:spcPct val="25000"/>
              </a:spcBef>
              <a:spcAft>
                <a:spcPct val="10000"/>
              </a:spcAft>
              <a:buClr>
                <a:srgbClr val="ABA69F"/>
              </a:buClr>
              <a:buSzPct val="80000"/>
              <a:buFontTx/>
              <a:buChar char="•"/>
            </a:pPr>
            <a:r>
              <a:rPr lang="en-US">
                <a:solidFill>
                  <a:schemeClr val="bg1"/>
                </a:solidFill>
              </a:rPr>
              <a:t>Business analysis, Project Management and implementation best practices </a:t>
            </a:r>
            <a:endParaRPr lang="en-US" b="1">
              <a:solidFill>
                <a:schemeClr val="bg1"/>
              </a:solidFill>
            </a:endParaRPr>
          </a:p>
        </p:txBody>
      </p:sp>
      <p:sp>
        <p:nvSpPr>
          <p:cNvPr id="1642503" name="Rectangle 5"/>
          <p:cNvSpPr>
            <a:spLocks noChangeArrowheads="1"/>
          </p:cNvSpPr>
          <p:nvPr/>
        </p:nvSpPr>
        <p:spPr bwMode="auto">
          <a:xfrm>
            <a:off x="671513" y="1776413"/>
            <a:ext cx="3900487" cy="506412"/>
          </a:xfrm>
          <a:prstGeom prst="rect">
            <a:avLst/>
          </a:prstGeom>
          <a:solidFill>
            <a:srgbClr val="003366"/>
          </a:solidFill>
          <a:ln w="12700" algn="ctr">
            <a:noFill/>
            <a:miter lim="800000"/>
            <a:headEnd/>
            <a:tailEnd/>
          </a:ln>
        </p:spPr>
        <p:txBody>
          <a:bodyPr wrap="none" anchor="ctr"/>
          <a:lstStyle/>
          <a:p>
            <a:pPr marL="166688" indent="-166688" algn="ctr">
              <a:lnSpc>
                <a:spcPct val="80000"/>
              </a:lnSpc>
              <a:spcBef>
                <a:spcPct val="40000"/>
              </a:spcBef>
            </a:pPr>
            <a:r>
              <a:rPr lang="en-US" sz="1800">
                <a:solidFill>
                  <a:schemeClr val="bg1"/>
                </a:solidFill>
                <a:latin typeface="Futura Hv" pitchFamily="34" charset="0"/>
              </a:rPr>
              <a:t>Services</a:t>
            </a:r>
          </a:p>
        </p:txBody>
      </p:sp>
      <p:sp>
        <p:nvSpPr>
          <p:cNvPr id="1642504" name="Rectangle 6"/>
          <p:cNvSpPr>
            <a:spLocks noChangeArrowheads="1"/>
          </p:cNvSpPr>
          <p:nvPr/>
        </p:nvSpPr>
        <p:spPr bwMode="gray">
          <a:xfrm>
            <a:off x="4818063" y="2322513"/>
            <a:ext cx="3900487" cy="890587"/>
          </a:xfrm>
          <a:prstGeom prst="rect">
            <a:avLst/>
          </a:prstGeom>
          <a:solidFill>
            <a:schemeClr val="accent1"/>
          </a:solidFill>
          <a:ln w="3175" algn="ctr">
            <a:solidFill>
              <a:schemeClr val="bg1"/>
            </a:solidFill>
            <a:miter lim="800000"/>
            <a:headEnd/>
            <a:tailEnd/>
          </a:ln>
        </p:spPr>
        <p:txBody>
          <a:bodyPr tIns="137160"/>
          <a:lstStyle/>
          <a:p>
            <a:pPr marL="171450" indent="-171450">
              <a:lnSpc>
                <a:spcPct val="90000"/>
              </a:lnSpc>
              <a:spcBef>
                <a:spcPct val="25000"/>
              </a:spcBef>
              <a:buFontTx/>
              <a:buChar char="•"/>
            </a:pPr>
            <a:r>
              <a:rPr lang="en-US">
                <a:solidFill>
                  <a:schemeClr val="bg1"/>
                </a:solidFill>
              </a:rPr>
              <a:t>Project and Portfolio Management Center</a:t>
            </a:r>
          </a:p>
          <a:p>
            <a:pPr marL="171450" indent="-171450">
              <a:lnSpc>
                <a:spcPct val="90000"/>
              </a:lnSpc>
              <a:spcBef>
                <a:spcPct val="25000"/>
              </a:spcBef>
              <a:buFontTx/>
              <a:buChar char="•"/>
            </a:pPr>
            <a:r>
              <a:rPr lang="en-US">
                <a:solidFill>
                  <a:schemeClr val="bg1"/>
                </a:solidFill>
              </a:rPr>
              <a:t>Service Management Center</a:t>
            </a:r>
          </a:p>
        </p:txBody>
      </p:sp>
      <p:sp>
        <p:nvSpPr>
          <p:cNvPr id="1642505" name="Rectangle 7"/>
          <p:cNvSpPr>
            <a:spLocks noChangeArrowheads="1"/>
          </p:cNvSpPr>
          <p:nvPr/>
        </p:nvSpPr>
        <p:spPr bwMode="auto">
          <a:xfrm>
            <a:off x="4818063" y="1785938"/>
            <a:ext cx="3900487" cy="504825"/>
          </a:xfrm>
          <a:prstGeom prst="rect">
            <a:avLst/>
          </a:prstGeom>
          <a:solidFill>
            <a:srgbClr val="003366"/>
          </a:solidFill>
          <a:ln w="12700" algn="ctr">
            <a:noFill/>
            <a:miter lim="800000"/>
            <a:headEnd/>
            <a:tailEnd/>
          </a:ln>
        </p:spPr>
        <p:txBody>
          <a:bodyPr wrap="none" anchor="ctr"/>
          <a:lstStyle/>
          <a:p>
            <a:pPr marL="166688" indent="-166688" algn="ctr">
              <a:lnSpc>
                <a:spcPct val="80000"/>
              </a:lnSpc>
              <a:spcBef>
                <a:spcPct val="40000"/>
              </a:spcBef>
            </a:pPr>
            <a:r>
              <a:rPr lang="en-US" sz="1800">
                <a:solidFill>
                  <a:schemeClr val="bg1"/>
                </a:solidFill>
                <a:latin typeface="Futura Hv" pitchFamily="34" charset="0"/>
              </a:rPr>
              <a:t>Software</a:t>
            </a:r>
          </a:p>
        </p:txBody>
      </p:sp>
      <p:sp>
        <p:nvSpPr>
          <p:cNvPr id="1642506" name="AutoShape 2"/>
          <p:cNvSpPr>
            <a:spLocks noChangeArrowheads="1"/>
          </p:cNvSpPr>
          <p:nvPr/>
        </p:nvSpPr>
        <p:spPr bwMode="auto">
          <a:xfrm flipV="1">
            <a:off x="790575" y="3281363"/>
            <a:ext cx="7961313" cy="222250"/>
          </a:xfrm>
          <a:prstGeom prst="triangle">
            <a:avLst>
              <a:gd name="adj" fmla="val 50000"/>
            </a:avLst>
          </a:prstGeom>
          <a:gradFill rotWithShape="1">
            <a:gsLst>
              <a:gs pos="0">
                <a:srgbClr val="0071B4"/>
              </a:gs>
              <a:gs pos="100000">
                <a:srgbClr val="FFFFFF">
                  <a:alpha val="0"/>
                </a:srgbClr>
              </a:gs>
            </a:gsLst>
            <a:lin ang="5400000" scaled="1"/>
          </a:gradFill>
          <a:ln w="28575" algn="ctr">
            <a:noFill/>
            <a:miter lim="800000"/>
            <a:headEnd/>
            <a:tailEnd/>
          </a:ln>
        </p:spPr>
        <p:txBody>
          <a:bodyPr rot="10800000" wrap="none" anchor="ctr"/>
          <a:lstStyle/>
          <a:p>
            <a:endParaRPr lang="en-US" sz="2000">
              <a:latin typeface="Arial Unicode MS" pitchFamily="34" charset="-128"/>
            </a:endParaRPr>
          </a:p>
        </p:txBody>
      </p:sp>
      <p:grpSp>
        <p:nvGrpSpPr>
          <p:cNvPr id="1642507" name="Group 11"/>
          <p:cNvGrpSpPr>
            <a:grpSpLocks/>
          </p:cNvGrpSpPr>
          <p:nvPr/>
        </p:nvGrpSpPr>
        <p:grpSpPr bwMode="auto">
          <a:xfrm>
            <a:off x="663575" y="3595688"/>
            <a:ext cx="8081963" cy="1000125"/>
            <a:chOff x="418" y="2265"/>
            <a:chExt cx="5091" cy="630"/>
          </a:xfrm>
        </p:grpSpPr>
        <p:sp>
          <p:nvSpPr>
            <p:cNvPr id="1642508" name="Rectangle 9"/>
            <p:cNvSpPr>
              <a:spLocks noChangeArrowheads="1"/>
            </p:cNvSpPr>
            <p:nvPr/>
          </p:nvSpPr>
          <p:spPr bwMode="gray">
            <a:xfrm>
              <a:off x="418" y="2603"/>
              <a:ext cx="5091" cy="292"/>
            </a:xfrm>
            <a:prstGeom prst="rect">
              <a:avLst/>
            </a:prstGeom>
            <a:solidFill>
              <a:schemeClr val="accent1"/>
            </a:solidFill>
            <a:ln w="12700" algn="ctr">
              <a:noFill/>
              <a:miter lim="800000"/>
              <a:headEnd/>
              <a:tailEnd/>
            </a:ln>
          </p:spPr>
          <p:txBody>
            <a:bodyPr anchor="ctr"/>
            <a:lstStyle/>
            <a:p>
              <a:pPr algn="ctr"/>
              <a:endParaRPr lang="en-US" sz="1300">
                <a:solidFill>
                  <a:schemeClr val="bg1"/>
                </a:solidFill>
                <a:latin typeface="Arial Unicode MS" pitchFamily="34" charset="-128"/>
              </a:endParaRPr>
            </a:p>
          </p:txBody>
        </p:sp>
        <p:sp>
          <p:nvSpPr>
            <p:cNvPr id="1642509" name="Rectangle 10"/>
            <p:cNvSpPr>
              <a:spLocks noChangeArrowheads="1"/>
            </p:cNvSpPr>
            <p:nvPr/>
          </p:nvSpPr>
          <p:spPr bwMode="auto">
            <a:xfrm>
              <a:off x="418" y="2265"/>
              <a:ext cx="5091" cy="324"/>
            </a:xfrm>
            <a:prstGeom prst="rect">
              <a:avLst/>
            </a:prstGeom>
            <a:solidFill>
              <a:srgbClr val="003366"/>
            </a:solidFill>
            <a:ln w="12700">
              <a:noFill/>
              <a:miter lim="800000"/>
              <a:headEnd/>
              <a:tailEnd/>
            </a:ln>
          </p:spPr>
          <p:txBody>
            <a:bodyPr wrap="none" anchor="ctr"/>
            <a:lstStyle/>
            <a:p>
              <a:pPr algn="ctr">
                <a:lnSpc>
                  <a:spcPct val="90000"/>
                </a:lnSpc>
                <a:spcBef>
                  <a:spcPct val="0"/>
                </a:spcBef>
              </a:pPr>
              <a:r>
                <a:rPr lang="en-US" sz="1800">
                  <a:solidFill>
                    <a:schemeClr val="bg1"/>
                  </a:solidFill>
                  <a:latin typeface="Futura Hv" pitchFamily="34" charset="0"/>
                </a:rPr>
                <a:t>Demand and Portfolio Management Solution</a:t>
              </a:r>
            </a:p>
          </p:txBody>
        </p:sp>
        <p:sp>
          <p:nvSpPr>
            <p:cNvPr id="1642510" name="AutoShape 11"/>
            <p:cNvSpPr>
              <a:spLocks noChangeArrowheads="1"/>
            </p:cNvSpPr>
            <p:nvPr/>
          </p:nvSpPr>
          <p:spPr bwMode="auto">
            <a:xfrm>
              <a:off x="454" y="2635"/>
              <a:ext cx="5032" cy="219"/>
            </a:xfrm>
            <a:prstGeom prst="roundRect">
              <a:avLst>
                <a:gd name="adj" fmla="val 7028"/>
              </a:avLst>
            </a:prstGeom>
            <a:noFill/>
            <a:ln w="19050" algn="ctr">
              <a:noFill/>
              <a:round/>
              <a:headEnd type="none" w="sm" len="sm"/>
              <a:tailEnd type="none" w="sm" len="sm"/>
            </a:ln>
          </p:spPr>
          <p:txBody>
            <a:bodyPr>
              <a:spAutoFit/>
            </a:bodyPr>
            <a:lstStyle/>
            <a:p>
              <a:pPr algn="ctr">
                <a:spcBef>
                  <a:spcPct val="0"/>
                </a:spcBef>
                <a:buClr>
                  <a:srgbClr val="ABA69F"/>
                </a:buClr>
                <a:buSzPct val="80000"/>
              </a:pPr>
              <a:r>
                <a:rPr lang="en-US">
                  <a:solidFill>
                    <a:schemeClr val="bg1"/>
                  </a:solidFill>
                </a:rPr>
                <a:t>Align operations &amp; IT 	 </a:t>
              </a:r>
              <a:r>
                <a:rPr lang="en-US">
                  <a:solidFill>
                    <a:schemeClr val="bg1"/>
                  </a:solidFill>
                  <a:sym typeface="Arial Unicode MS" pitchFamily="34" charset="-128"/>
                </a:rPr>
                <a:t>Increase productivity             </a:t>
              </a:r>
              <a:r>
                <a:rPr lang="en-US">
                  <a:solidFill>
                    <a:schemeClr val="bg1"/>
                  </a:solidFill>
                </a:rPr>
                <a:t>Reduce project failure risk</a:t>
              </a:r>
            </a:p>
          </p:txBody>
        </p:sp>
      </p:grpSp>
      <p:sp>
        <p:nvSpPr>
          <p:cNvPr id="1642511" name="AutoShape 12"/>
          <p:cNvSpPr>
            <a:spLocks noChangeArrowheads="1"/>
          </p:cNvSpPr>
          <p:nvPr/>
        </p:nvSpPr>
        <p:spPr bwMode="auto">
          <a:xfrm>
            <a:off x="671513" y="5603875"/>
            <a:ext cx="7985125" cy="314325"/>
          </a:xfrm>
          <a:prstGeom prst="roundRect">
            <a:avLst>
              <a:gd name="adj" fmla="val 7028"/>
            </a:avLst>
          </a:prstGeom>
          <a:noFill/>
          <a:ln w="19050" algn="ctr">
            <a:noFill/>
            <a:round/>
            <a:headEnd type="none" w="sm" len="sm"/>
            <a:tailEnd type="none" w="sm" len="sm"/>
          </a:ln>
        </p:spPr>
        <p:txBody>
          <a:bodyPr anchor="ctr">
            <a:spAutoFit/>
          </a:bodyPr>
          <a:lstStyle/>
          <a:p>
            <a:pPr algn="ctr">
              <a:spcBef>
                <a:spcPct val="0"/>
              </a:spcBef>
              <a:buClr>
                <a:srgbClr val="ABA69F"/>
              </a:buClr>
              <a:buSzPct val="80000"/>
            </a:pPr>
            <a:endParaRPr lang="en-US" sz="1400">
              <a:solidFill>
                <a:schemeClr val="bg1"/>
              </a:solidFill>
              <a:latin typeface="Arial Unicode MS" pitchFamily="34" charset="-128"/>
            </a:endParaRPr>
          </a:p>
        </p:txBody>
      </p:sp>
      <p:sp>
        <p:nvSpPr>
          <p:cNvPr id="1642512" name="Rectangle 13"/>
          <p:cNvSpPr>
            <a:spLocks noChangeArrowheads="1"/>
          </p:cNvSpPr>
          <p:nvPr/>
        </p:nvSpPr>
        <p:spPr bwMode="auto">
          <a:xfrm>
            <a:off x="4956175" y="2673350"/>
            <a:ext cx="3581400" cy="284163"/>
          </a:xfrm>
          <a:prstGeom prst="rect">
            <a:avLst/>
          </a:prstGeom>
          <a:noFill/>
          <a:ln w="19050" algn="ctr">
            <a:noFill/>
            <a:miter lim="800000"/>
            <a:headEnd/>
            <a:tailEnd/>
          </a:ln>
        </p:spPr>
        <p:txBody>
          <a:bodyPr>
            <a:spAutoFit/>
          </a:bodyPr>
          <a:lstStyle/>
          <a:p>
            <a:pPr marL="179388" indent="-179388">
              <a:lnSpc>
                <a:spcPct val="90000"/>
              </a:lnSpc>
              <a:spcBef>
                <a:spcPct val="25000"/>
              </a:spcBef>
              <a:spcAft>
                <a:spcPct val="10000"/>
              </a:spcAft>
              <a:buClr>
                <a:srgbClr val="ABA69F"/>
              </a:buClr>
              <a:buSzPct val="80000"/>
            </a:pPr>
            <a:r>
              <a:rPr lang="en-US" sz="1400">
                <a:solidFill>
                  <a:schemeClr val="bg1"/>
                </a:solidFill>
              </a:rPr>
              <a:t>   </a:t>
            </a:r>
          </a:p>
        </p:txBody>
      </p:sp>
      <p:sp>
        <p:nvSpPr>
          <p:cNvPr id="1642513" name="Rectangle 14"/>
          <p:cNvSpPr>
            <a:spLocks noChangeArrowheads="1"/>
          </p:cNvSpPr>
          <p:nvPr/>
        </p:nvSpPr>
        <p:spPr bwMode="auto">
          <a:xfrm>
            <a:off x="520700" y="4689475"/>
            <a:ext cx="2805113" cy="1736725"/>
          </a:xfrm>
          <a:prstGeom prst="rect">
            <a:avLst/>
          </a:prstGeom>
          <a:solidFill>
            <a:srgbClr val="7B7B79"/>
          </a:solidFill>
          <a:ln w="19050" algn="ctr">
            <a:noFill/>
            <a:miter lim="800000"/>
            <a:headEnd/>
            <a:tailEnd/>
          </a:ln>
        </p:spPr>
        <p:txBody>
          <a:bodyPr anchor="ctr"/>
          <a:lstStyle/>
          <a:p>
            <a:pPr marL="228600" indent="-228600">
              <a:lnSpc>
                <a:spcPct val="90000"/>
              </a:lnSpc>
              <a:spcBef>
                <a:spcPct val="25000"/>
              </a:spcBef>
              <a:spcAft>
                <a:spcPct val="10000"/>
              </a:spcAft>
              <a:buClr>
                <a:srgbClr val="ABA69F"/>
              </a:buClr>
              <a:buSzPct val="80000"/>
              <a:buFontTx/>
              <a:buChar char="•"/>
            </a:pPr>
            <a:r>
              <a:rPr lang="en-US" sz="1400">
                <a:solidFill>
                  <a:schemeClr val="bg1"/>
                </a:solidFill>
              </a:rPr>
              <a:t>$18.8 million in annual savings by canceling non-strategic projects -</a:t>
            </a:r>
            <a:r>
              <a:rPr lang="en-US" sz="1400">
                <a:solidFill>
                  <a:schemeClr val="bg1"/>
                </a:solidFill>
                <a:latin typeface="Arial Unicode MS" pitchFamily="34" charset="-128"/>
              </a:rPr>
              <a:t> </a:t>
            </a:r>
            <a:r>
              <a:rPr lang="en-US" sz="1400">
                <a:solidFill>
                  <a:schemeClr val="bg1"/>
                </a:solidFill>
                <a:latin typeface="Futura Hv" pitchFamily="34" charset="0"/>
              </a:rPr>
              <a:t>Large food  retailer &amp; Distributor </a:t>
            </a:r>
          </a:p>
          <a:p>
            <a:pPr marL="228600" indent="-228600">
              <a:lnSpc>
                <a:spcPct val="90000"/>
              </a:lnSpc>
              <a:spcBef>
                <a:spcPct val="25000"/>
              </a:spcBef>
              <a:spcAft>
                <a:spcPct val="10000"/>
              </a:spcAft>
              <a:buClr>
                <a:srgbClr val="ABA69F"/>
              </a:buClr>
              <a:buSzPct val="80000"/>
              <a:buFontTx/>
              <a:buChar char="•"/>
            </a:pPr>
            <a:r>
              <a:rPr lang="en-US" sz="1400">
                <a:solidFill>
                  <a:schemeClr val="bg1"/>
                </a:solidFill>
              </a:rPr>
              <a:t>Project funding process reduced from 6 weeks to 1 week –</a:t>
            </a:r>
            <a:r>
              <a:rPr lang="en-US" sz="1400">
                <a:solidFill>
                  <a:schemeClr val="bg1"/>
                </a:solidFill>
                <a:latin typeface="Arial Unicode MS" pitchFamily="34" charset="-128"/>
              </a:rPr>
              <a:t> </a:t>
            </a:r>
            <a:r>
              <a:rPr lang="en-US" sz="1400">
                <a:solidFill>
                  <a:schemeClr val="bg1"/>
                </a:solidFill>
                <a:latin typeface="Futura Hv" pitchFamily="34" charset="0"/>
              </a:rPr>
              <a:t>Large commercial airline</a:t>
            </a:r>
          </a:p>
        </p:txBody>
      </p:sp>
      <p:sp>
        <p:nvSpPr>
          <p:cNvPr id="1642514" name="Rectangle 15"/>
          <p:cNvSpPr>
            <a:spLocks noChangeArrowheads="1"/>
          </p:cNvSpPr>
          <p:nvPr/>
        </p:nvSpPr>
        <p:spPr bwMode="auto">
          <a:xfrm>
            <a:off x="3390900" y="4689475"/>
            <a:ext cx="2881313" cy="1749425"/>
          </a:xfrm>
          <a:prstGeom prst="rect">
            <a:avLst/>
          </a:prstGeom>
          <a:solidFill>
            <a:srgbClr val="7B7B79"/>
          </a:solidFill>
          <a:ln w="19050" algn="ctr">
            <a:noFill/>
            <a:miter lim="800000"/>
            <a:headEnd/>
            <a:tailEnd/>
          </a:ln>
        </p:spPr>
        <p:txBody>
          <a:bodyPr anchor="ctr"/>
          <a:lstStyle/>
          <a:p>
            <a:pPr marL="228600" indent="-228600">
              <a:lnSpc>
                <a:spcPct val="90000"/>
              </a:lnSpc>
              <a:spcBef>
                <a:spcPct val="25000"/>
              </a:spcBef>
              <a:spcAft>
                <a:spcPct val="10000"/>
              </a:spcAft>
              <a:buClr>
                <a:srgbClr val="ABA69F"/>
              </a:buClr>
              <a:buSzPct val="80000"/>
              <a:buFontTx/>
              <a:buChar char="•"/>
            </a:pPr>
            <a:r>
              <a:rPr lang="en-US" sz="1400">
                <a:solidFill>
                  <a:schemeClr val="bg1"/>
                </a:solidFill>
              </a:rPr>
              <a:t>50% improvement in project manager productivity –</a:t>
            </a:r>
            <a:r>
              <a:rPr lang="en-US" sz="1400">
                <a:solidFill>
                  <a:schemeClr val="bg1"/>
                </a:solidFill>
                <a:latin typeface="Arial Unicode MS" pitchFamily="34" charset="-128"/>
              </a:rPr>
              <a:t> </a:t>
            </a:r>
            <a:r>
              <a:rPr lang="en-US" sz="1400">
                <a:solidFill>
                  <a:schemeClr val="bg1"/>
                </a:solidFill>
                <a:latin typeface="Futura Hv" pitchFamily="34" charset="0"/>
              </a:rPr>
              <a:t>Packaging &amp; high performance materials  </a:t>
            </a:r>
          </a:p>
          <a:p>
            <a:pPr marL="228600" indent="-228600">
              <a:lnSpc>
                <a:spcPct val="90000"/>
              </a:lnSpc>
              <a:spcBef>
                <a:spcPct val="25000"/>
              </a:spcBef>
              <a:spcAft>
                <a:spcPct val="10000"/>
              </a:spcAft>
              <a:buClr>
                <a:srgbClr val="ABA69F"/>
              </a:buClr>
              <a:buSzPct val="80000"/>
              <a:buFontTx/>
              <a:buChar char="•"/>
            </a:pPr>
            <a:r>
              <a:rPr lang="en-US" sz="1400">
                <a:solidFill>
                  <a:schemeClr val="bg1"/>
                </a:solidFill>
              </a:rPr>
              <a:t>Increased project team productivity by</a:t>
            </a:r>
            <a:br>
              <a:rPr lang="en-US" sz="1400">
                <a:solidFill>
                  <a:schemeClr val="bg1"/>
                </a:solidFill>
              </a:rPr>
            </a:br>
            <a:r>
              <a:rPr lang="en-US" sz="1400">
                <a:solidFill>
                  <a:schemeClr val="bg1"/>
                </a:solidFill>
              </a:rPr>
              <a:t>30% –</a:t>
            </a:r>
            <a:r>
              <a:rPr lang="en-US" sz="1400">
                <a:solidFill>
                  <a:schemeClr val="bg1"/>
                </a:solidFill>
                <a:latin typeface="Arial Unicode MS" pitchFamily="34" charset="-128"/>
              </a:rPr>
              <a:t> </a:t>
            </a:r>
            <a:r>
              <a:rPr lang="en-US" sz="1400">
                <a:solidFill>
                  <a:schemeClr val="bg1"/>
                </a:solidFill>
                <a:latin typeface="Futura Hv" pitchFamily="34" charset="0"/>
              </a:rPr>
              <a:t>Birlasoft</a:t>
            </a:r>
          </a:p>
        </p:txBody>
      </p:sp>
      <p:sp>
        <p:nvSpPr>
          <p:cNvPr id="1642515" name="Rectangle 16"/>
          <p:cNvSpPr>
            <a:spLocks noChangeArrowheads="1"/>
          </p:cNvSpPr>
          <p:nvPr/>
        </p:nvSpPr>
        <p:spPr bwMode="auto">
          <a:xfrm>
            <a:off x="6326188" y="4689475"/>
            <a:ext cx="2576512" cy="1762125"/>
          </a:xfrm>
          <a:prstGeom prst="rect">
            <a:avLst/>
          </a:prstGeom>
          <a:solidFill>
            <a:srgbClr val="7B7B79"/>
          </a:solidFill>
          <a:ln w="19050" algn="ctr">
            <a:noFill/>
            <a:miter lim="800000"/>
            <a:headEnd/>
            <a:tailEnd/>
          </a:ln>
        </p:spPr>
        <p:txBody>
          <a:bodyPr anchor="ctr"/>
          <a:lstStyle/>
          <a:p>
            <a:pPr marL="228600" indent="-228600">
              <a:lnSpc>
                <a:spcPct val="90000"/>
              </a:lnSpc>
              <a:spcBef>
                <a:spcPct val="25000"/>
              </a:spcBef>
              <a:spcAft>
                <a:spcPct val="10000"/>
              </a:spcAft>
              <a:buClr>
                <a:srgbClr val="ABA69F"/>
              </a:buClr>
              <a:buSzPct val="80000"/>
              <a:buFontTx/>
              <a:buChar char="•"/>
            </a:pPr>
            <a:r>
              <a:rPr lang="en-US" sz="1400">
                <a:solidFill>
                  <a:schemeClr val="bg1"/>
                </a:solidFill>
              </a:rPr>
              <a:t>Reduced risky projects from 50% to 14% -</a:t>
            </a:r>
            <a:r>
              <a:rPr lang="en-US" sz="1400">
                <a:solidFill>
                  <a:schemeClr val="bg1"/>
                </a:solidFill>
                <a:latin typeface="Arial Unicode MS" pitchFamily="34" charset="-128"/>
              </a:rPr>
              <a:t> </a:t>
            </a:r>
            <a:r>
              <a:rPr lang="en-US" sz="1400">
                <a:solidFill>
                  <a:schemeClr val="bg1"/>
                </a:solidFill>
                <a:latin typeface="Futura Hv" pitchFamily="34" charset="0"/>
              </a:rPr>
              <a:t>Autotrader.com</a:t>
            </a:r>
          </a:p>
          <a:p>
            <a:pPr marL="228600" indent="-228600">
              <a:lnSpc>
                <a:spcPct val="90000"/>
              </a:lnSpc>
              <a:spcBef>
                <a:spcPct val="25000"/>
              </a:spcBef>
              <a:spcAft>
                <a:spcPct val="10000"/>
              </a:spcAft>
              <a:buClr>
                <a:srgbClr val="ABA69F"/>
              </a:buClr>
              <a:buSzPct val="80000"/>
              <a:buFontTx/>
              <a:buChar char="•"/>
            </a:pPr>
            <a:r>
              <a:rPr lang="en-US" sz="1400">
                <a:solidFill>
                  <a:schemeClr val="bg1"/>
                </a:solidFill>
              </a:rPr>
              <a:t>IT project scope changes dropped by 57% -</a:t>
            </a:r>
            <a:r>
              <a:rPr lang="en-US" sz="1400">
                <a:solidFill>
                  <a:schemeClr val="bg1"/>
                </a:solidFill>
                <a:latin typeface="Arial Unicode MS" pitchFamily="34" charset="-128"/>
              </a:rPr>
              <a:t> </a:t>
            </a:r>
            <a:r>
              <a:rPr lang="en-US" sz="1400">
                <a:solidFill>
                  <a:schemeClr val="bg1"/>
                </a:solidFill>
                <a:latin typeface="Futura Hv" pitchFamily="34" charset="0"/>
              </a:rPr>
              <a:t>Large food retailer &amp; distributor</a:t>
            </a:r>
          </a:p>
        </p:txBody>
      </p:sp>
      <p:sp>
        <p:nvSpPr>
          <p:cNvPr id="1642516" name="Text Box 17"/>
          <p:cNvSpPr txBox="1">
            <a:spLocks noChangeArrowheads="1"/>
          </p:cNvSpPr>
          <p:nvPr/>
        </p:nvSpPr>
        <p:spPr bwMode="auto">
          <a:xfrm>
            <a:off x="433388" y="1163638"/>
            <a:ext cx="4468812" cy="457200"/>
          </a:xfrm>
          <a:prstGeom prst="rect">
            <a:avLst/>
          </a:prstGeom>
          <a:noFill/>
          <a:ln w="19050" algn="ctr">
            <a:noFill/>
            <a:miter lim="800000"/>
            <a:headEnd/>
            <a:tailEnd/>
          </a:ln>
        </p:spPr>
        <p:txBody>
          <a:bodyPr wrap="none">
            <a:spAutoFit/>
          </a:bodyPr>
          <a:lstStyle/>
          <a:p>
            <a:r>
              <a:rPr lang="en-US" sz="2400">
                <a:solidFill>
                  <a:srgbClr val="7B7B79"/>
                </a:solidFill>
                <a:latin typeface="Futura Hv" pitchFamily="34" charset="0"/>
              </a:rPr>
              <a:t>Integrated services and software</a:t>
            </a:r>
          </a:p>
        </p:txBody>
      </p:sp>
      <p:sp>
        <p:nvSpPr>
          <p:cNvPr id="1642517" name="Rectangle 19"/>
          <p:cNvSpPr>
            <a:spLocks noGrp="1" noChangeArrowheads="1"/>
          </p:cNvSpPr>
          <p:nvPr>
            <p:ph type="title" idx="4294967295"/>
          </p:nvPr>
        </p:nvSpPr>
        <p:spPr>
          <a:noFill/>
        </p:spPr>
        <p:txBody>
          <a:bodyPr/>
          <a:lstStyle/>
          <a:p>
            <a:r>
              <a:rPr lang="en-US"/>
              <a:t>Demand/portfolio management solution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25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16425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425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425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42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511" grpId="0"/>
      <p:bldP spid="1642513" grpId="0" animBg="1"/>
      <p:bldP spid="1642514" grpId="0" animBg="1"/>
      <p:bldP spid="16425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p:cNvSpPr>
            <a:spLocks noGrp="1"/>
          </p:cNvSpPr>
          <p:nvPr>
            <p:ph type="sldNum" sz="quarter" idx="10"/>
          </p:nvPr>
        </p:nvSpPr>
        <p:spPr/>
        <p:txBody>
          <a:bodyPr/>
          <a:lstStyle/>
          <a:p>
            <a:fld id="{21AF08A3-2B1B-45E0-8E17-9E1EC8AD5637}" type="slidenum">
              <a:rPr lang="en-US"/>
              <a:pPr/>
              <a:t>29</a:t>
            </a:fld>
            <a:endParaRPr lang="en-US"/>
          </a:p>
        </p:txBody>
      </p:sp>
      <p:sp>
        <p:nvSpPr>
          <p:cNvPr id="17" name="Date Placeholder 2"/>
          <p:cNvSpPr>
            <a:spLocks noGrp="1"/>
          </p:cNvSpPr>
          <p:nvPr>
            <p:ph type="dt" sz="half" idx="11"/>
          </p:nvPr>
        </p:nvSpPr>
        <p:spPr/>
        <p:txBody>
          <a:bodyPr/>
          <a:lstStyle/>
          <a:p>
            <a:fld id="{5AD39FC2-1062-43B3-AB3E-94D1588763B2}" type="datetime3">
              <a:rPr lang="en-US"/>
              <a:pPr/>
              <a:t>12 February 2008</a:t>
            </a:fld>
            <a:endParaRPr lang="en-US"/>
          </a:p>
        </p:txBody>
      </p:sp>
      <p:sp>
        <p:nvSpPr>
          <p:cNvPr id="1644546"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9E238C07-034F-48B4-B959-C1FF3C8C4A15}" type="slidenum">
              <a:rPr lang="en-US" sz="900">
                <a:solidFill>
                  <a:srgbClr val="848589"/>
                </a:solidFill>
              </a:rPr>
              <a:pPr eaLnBrk="0" hangingPunct="0">
                <a:spcBef>
                  <a:spcPct val="0"/>
                </a:spcBef>
              </a:pPr>
              <a:t>29</a:t>
            </a:fld>
            <a:endParaRPr lang="en-US" sz="900">
              <a:solidFill>
                <a:srgbClr val="848589"/>
              </a:solidFill>
            </a:endParaRPr>
          </a:p>
        </p:txBody>
      </p:sp>
      <p:sp>
        <p:nvSpPr>
          <p:cNvPr id="1644547"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63AB5C09-4B7E-4FDD-B04C-450AD4E72D1B}"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44548" name="Rectangle 2"/>
          <p:cNvSpPr>
            <a:spLocks noGrp="1" noChangeArrowheads="1"/>
          </p:cNvSpPr>
          <p:nvPr>
            <p:ph type="title" idx="4294967295"/>
          </p:nvPr>
        </p:nvSpPr>
        <p:spPr/>
        <p:txBody>
          <a:bodyPr/>
          <a:lstStyle/>
          <a:p>
            <a:r>
              <a:rPr lang="en-US"/>
              <a:t>Service Management</a:t>
            </a:r>
          </a:p>
        </p:txBody>
      </p:sp>
      <p:sp>
        <p:nvSpPr>
          <p:cNvPr id="1644549" name="Rectangle 3"/>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ctr">
              <a:lnSpc>
                <a:spcPct val="90000"/>
              </a:lnSpc>
              <a:spcBef>
                <a:spcPct val="25000"/>
              </a:spcBef>
              <a:spcAft>
                <a:spcPct val="50000"/>
              </a:spcAft>
              <a:buClr>
                <a:srgbClr val="00ACFA"/>
              </a:buClr>
              <a:buSzPct val="80000"/>
            </a:pPr>
            <a:r>
              <a:rPr lang="en-US" sz="2000">
                <a:solidFill>
                  <a:srgbClr val="7B7B79"/>
                </a:solidFill>
              </a:rPr>
              <a:t>Application </a:t>
            </a:r>
            <a:br>
              <a:rPr lang="en-US" sz="2000">
                <a:solidFill>
                  <a:srgbClr val="7B7B79"/>
                </a:solidFill>
              </a:rPr>
            </a:br>
            <a:r>
              <a:rPr lang="en-US" sz="2000">
                <a:solidFill>
                  <a:srgbClr val="7B7B79"/>
                </a:solidFill>
              </a:rPr>
              <a:t>Transformation</a:t>
            </a:r>
          </a:p>
        </p:txBody>
      </p:sp>
      <p:sp>
        <p:nvSpPr>
          <p:cNvPr id="1644550" name="Rectangle 4"/>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a:solidFill>
                  <a:srgbClr val="7B7B79"/>
                </a:solidFill>
              </a:rPr>
              <a:t>IT “Business” Transformation for Government</a:t>
            </a:r>
          </a:p>
        </p:txBody>
      </p:sp>
      <p:sp>
        <p:nvSpPr>
          <p:cNvPr id="1644551" name="Rectangle 5"/>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ctr">
              <a:lnSpc>
                <a:spcPct val="90000"/>
              </a:lnSpc>
              <a:spcBef>
                <a:spcPct val="25000"/>
              </a:spcBef>
              <a:spcAft>
                <a:spcPct val="50000"/>
              </a:spcAft>
              <a:buClr>
                <a:srgbClr val="00ACFA"/>
              </a:buClr>
              <a:buSzPct val="80000"/>
            </a:pPr>
            <a:r>
              <a:rPr lang="en-US" sz="2000">
                <a:solidFill>
                  <a:srgbClr val="7B7B79"/>
                </a:solidFill>
              </a:rPr>
              <a:t>Information</a:t>
            </a:r>
            <a:br>
              <a:rPr lang="en-US" sz="2000">
                <a:solidFill>
                  <a:srgbClr val="7B7B79"/>
                </a:solidFill>
              </a:rPr>
            </a:br>
            <a:r>
              <a:rPr lang="en-US" sz="2000">
                <a:solidFill>
                  <a:srgbClr val="7B7B79"/>
                </a:solidFill>
              </a:rPr>
              <a:t>Transformation</a:t>
            </a:r>
          </a:p>
        </p:txBody>
      </p:sp>
      <p:sp>
        <p:nvSpPr>
          <p:cNvPr id="1644552" name="Rectangle 6"/>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a:solidFill>
                  <a:srgbClr val="7B7B79"/>
                </a:solidFill>
              </a:rPr>
              <a:t>Data Center</a:t>
            </a:r>
            <a:br>
              <a:rPr lang="en-US" sz="2000">
                <a:solidFill>
                  <a:srgbClr val="7B7B79"/>
                </a:solidFill>
              </a:rPr>
            </a:br>
            <a:r>
              <a:rPr lang="en-US" sz="2000">
                <a:solidFill>
                  <a:srgbClr val="7B7B79"/>
                </a:solidFill>
              </a:rPr>
              <a:t>Facility &amp; Infrastructure Transformation</a:t>
            </a:r>
          </a:p>
          <a:p>
            <a:pPr algn="ctr">
              <a:lnSpc>
                <a:spcPct val="90000"/>
              </a:lnSpc>
              <a:spcBef>
                <a:spcPct val="25000"/>
              </a:spcBef>
              <a:spcAft>
                <a:spcPct val="50000"/>
              </a:spcAft>
              <a:buClr>
                <a:srgbClr val="00ACFA"/>
              </a:buClr>
              <a:buSzPct val="80000"/>
            </a:pPr>
            <a:endParaRPr lang="en-US" sz="2400">
              <a:solidFill>
                <a:srgbClr val="7B7B79"/>
              </a:solidFill>
            </a:endParaRPr>
          </a:p>
        </p:txBody>
      </p:sp>
      <p:sp>
        <p:nvSpPr>
          <p:cNvPr id="1644553" name="AutoShape 7"/>
          <p:cNvSpPr>
            <a:spLocks noChangeArrowheads="1"/>
          </p:cNvSpPr>
          <p:nvPr/>
        </p:nvSpPr>
        <p:spPr bwMode="auto">
          <a:xfrm rot="2661883">
            <a:off x="3052763" y="205263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endParaRPr lang="en-US"/>
          </a:p>
        </p:txBody>
      </p:sp>
      <p:sp>
        <p:nvSpPr>
          <p:cNvPr id="1644554" name="AutoShape 8"/>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44555" name="AutoShape 9"/>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44556" name="AutoShape 10"/>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44557" name="Oval 11"/>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44558"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b="1">
                <a:solidFill>
                  <a:schemeClr val="hlink"/>
                </a:solidFill>
              </a:rPr>
              <a:t>Service</a:t>
            </a:r>
            <a:br>
              <a:rPr lang="en-US" sz="2000" b="1">
                <a:solidFill>
                  <a:schemeClr val="hlink"/>
                </a:solidFill>
              </a:rPr>
            </a:br>
            <a:r>
              <a:rPr lang="en-US" sz="2000" b="1">
                <a:solidFill>
                  <a:schemeClr val="hlink"/>
                </a:solidFill>
              </a:rPr>
              <a:t>Management </a:t>
            </a:r>
          </a:p>
        </p:txBody>
      </p:sp>
      <p:sp>
        <p:nvSpPr>
          <p:cNvPr id="1644559" name="Oval 15"/>
          <p:cNvSpPr>
            <a:spLocks noChangeArrowheads="1"/>
          </p:cNvSpPr>
          <p:nvPr/>
        </p:nvSpPr>
        <p:spPr bwMode="auto">
          <a:xfrm>
            <a:off x="3703638" y="2711450"/>
            <a:ext cx="1968500" cy="1860550"/>
          </a:xfrm>
          <a:prstGeom prst="ellipse">
            <a:avLst/>
          </a:prstGeom>
          <a:noFill/>
          <a:ln w="19050" algn="ctr">
            <a:solidFill>
              <a:schemeClr val="hlink"/>
            </a:solidFill>
            <a:round/>
            <a:headEnd/>
            <a:tailEnd/>
          </a:ln>
          <a:effectLst/>
        </p:spPr>
        <p:txBody>
          <a:bodyPr anchor="ctr">
            <a:spAutoFit/>
          </a:bodyP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
          <p:cNvSpPr>
            <a:spLocks noGrp="1"/>
          </p:cNvSpPr>
          <p:nvPr>
            <p:ph type="sldNum" sz="quarter" idx="10"/>
          </p:nvPr>
        </p:nvSpPr>
        <p:spPr/>
        <p:txBody>
          <a:bodyPr/>
          <a:lstStyle/>
          <a:p>
            <a:fld id="{3819B493-6419-405B-8EA9-C830A432587E}" type="slidenum">
              <a:rPr lang="en-US"/>
              <a:pPr/>
              <a:t>30</a:t>
            </a:fld>
            <a:endParaRPr lang="en-US"/>
          </a:p>
        </p:txBody>
      </p:sp>
      <p:sp>
        <p:nvSpPr>
          <p:cNvPr id="27" name="Date Placeholder 2"/>
          <p:cNvSpPr>
            <a:spLocks noGrp="1"/>
          </p:cNvSpPr>
          <p:nvPr>
            <p:ph type="dt" sz="half" idx="11"/>
          </p:nvPr>
        </p:nvSpPr>
        <p:spPr/>
        <p:txBody>
          <a:bodyPr/>
          <a:lstStyle/>
          <a:p>
            <a:fld id="{2723A4F7-1270-4C23-9373-E596FA8B8E17}" type="datetime3">
              <a:rPr lang="en-US"/>
              <a:pPr/>
              <a:t>12 February 2008</a:t>
            </a:fld>
            <a:endParaRPr lang="en-US"/>
          </a:p>
        </p:txBody>
      </p:sp>
      <p:sp>
        <p:nvSpPr>
          <p:cNvPr id="164557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D4C0DA57-9FC5-486D-9712-0D132BC06C32}" type="slidenum">
              <a:rPr lang="en-US" sz="900">
                <a:solidFill>
                  <a:srgbClr val="848589"/>
                </a:solidFill>
              </a:rPr>
              <a:pPr eaLnBrk="0" hangingPunct="0">
                <a:spcBef>
                  <a:spcPct val="0"/>
                </a:spcBef>
              </a:pPr>
              <a:t>30</a:t>
            </a:fld>
            <a:endParaRPr lang="en-US" sz="900">
              <a:solidFill>
                <a:srgbClr val="848589"/>
              </a:solidFill>
            </a:endParaRPr>
          </a:p>
        </p:txBody>
      </p:sp>
      <p:sp>
        <p:nvSpPr>
          <p:cNvPr id="1645571"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0AD7E953-16BA-4301-B845-5460CF0EC185}"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45572" name="Line 2"/>
          <p:cNvSpPr>
            <a:spLocks noChangeShapeType="1"/>
          </p:cNvSpPr>
          <p:nvPr/>
        </p:nvSpPr>
        <p:spPr bwMode="auto">
          <a:xfrm flipV="1">
            <a:off x="1320800" y="6254750"/>
            <a:ext cx="5651500" cy="7938"/>
          </a:xfrm>
          <a:prstGeom prst="line">
            <a:avLst/>
          </a:prstGeom>
          <a:noFill/>
          <a:ln w="28575">
            <a:solidFill>
              <a:schemeClr val="bg2"/>
            </a:solidFill>
            <a:round/>
            <a:headEnd/>
            <a:tailEnd type="triangle" w="med" len="med"/>
          </a:ln>
        </p:spPr>
        <p:txBody>
          <a:bodyPr wrap="none" anchor="ctr"/>
          <a:lstStyle/>
          <a:p>
            <a:endParaRPr lang="en-US"/>
          </a:p>
        </p:txBody>
      </p:sp>
      <p:sp>
        <p:nvSpPr>
          <p:cNvPr id="1645573" name="Text Box 3"/>
          <p:cNvSpPr txBox="1">
            <a:spLocks noChangeArrowheads="1"/>
          </p:cNvSpPr>
          <p:nvPr/>
        </p:nvSpPr>
        <p:spPr bwMode="auto">
          <a:xfrm>
            <a:off x="6407150" y="6208713"/>
            <a:ext cx="592138" cy="336550"/>
          </a:xfrm>
          <a:prstGeom prst="rect">
            <a:avLst/>
          </a:prstGeom>
          <a:noFill/>
          <a:ln w="28575" algn="ctr">
            <a:noFill/>
            <a:miter lim="800000"/>
            <a:headEnd/>
            <a:tailEnd/>
          </a:ln>
        </p:spPr>
        <p:txBody>
          <a:bodyPr wrap="none">
            <a:spAutoFit/>
          </a:bodyPr>
          <a:lstStyle/>
          <a:p>
            <a:pPr algn="ctr" eaLnBrk="0" hangingPunct="0">
              <a:spcBef>
                <a:spcPct val="0"/>
              </a:spcBef>
            </a:pPr>
            <a:r>
              <a:rPr lang="en-US">
                <a:solidFill>
                  <a:schemeClr val="hlink"/>
                </a:solidFill>
                <a:latin typeface="Futura Hv" pitchFamily="34" charset="0"/>
              </a:rPr>
              <a:t>Time</a:t>
            </a:r>
          </a:p>
        </p:txBody>
      </p:sp>
      <p:sp>
        <p:nvSpPr>
          <p:cNvPr id="1645574" name="Line 5"/>
          <p:cNvSpPr>
            <a:spLocks noChangeShapeType="1"/>
          </p:cNvSpPr>
          <p:nvPr/>
        </p:nvSpPr>
        <p:spPr bwMode="auto">
          <a:xfrm>
            <a:off x="1436688" y="1714500"/>
            <a:ext cx="1587" cy="4551363"/>
          </a:xfrm>
          <a:prstGeom prst="line">
            <a:avLst/>
          </a:prstGeom>
          <a:noFill/>
          <a:ln w="28575">
            <a:solidFill>
              <a:schemeClr val="bg2"/>
            </a:solidFill>
            <a:round/>
            <a:headEnd type="triangle" w="med" len="med"/>
            <a:tailEnd/>
          </a:ln>
        </p:spPr>
        <p:txBody>
          <a:bodyPr wrap="none" anchor="ctr"/>
          <a:lstStyle/>
          <a:p>
            <a:endParaRPr lang="en-US"/>
          </a:p>
        </p:txBody>
      </p:sp>
      <p:sp>
        <p:nvSpPr>
          <p:cNvPr id="1645575" name="Text Box 6"/>
          <p:cNvSpPr txBox="1">
            <a:spLocks noChangeArrowheads="1"/>
          </p:cNvSpPr>
          <p:nvPr/>
        </p:nvSpPr>
        <p:spPr bwMode="auto">
          <a:xfrm>
            <a:off x="844550" y="1182688"/>
            <a:ext cx="1116013" cy="581025"/>
          </a:xfrm>
          <a:prstGeom prst="rect">
            <a:avLst/>
          </a:prstGeom>
          <a:noFill/>
          <a:ln w="28575" algn="ctr">
            <a:noFill/>
            <a:miter lim="800000"/>
            <a:headEnd/>
            <a:tailEnd/>
          </a:ln>
        </p:spPr>
        <p:txBody>
          <a:bodyPr wrap="none">
            <a:spAutoFit/>
          </a:bodyPr>
          <a:lstStyle/>
          <a:p>
            <a:pPr eaLnBrk="0" hangingPunct="0">
              <a:spcBef>
                <a:spcPct val="0"/>
              </a:spcBef>
            </a:pPr>
            <a:r>
              <a:rPr lang="en-US">
                <a:solidFill>
                  <a:schemeClr val="hlink"/>
                </a:solidFill>
                <a:latin typeface="Futura Hv" pitchFamily="34" charset="0"/>
              </a:rPr>
              <a:t>Role of the</a:t>
            </a:r>
            <a:br>
              <a:rPr lang="en-US">
                <a:solidFill>
                  <a:schemeClr val="hlink"/>
                </a:solidFill>
                <a:latin typeface="Futura Hv" pitchFamily="34" charset="0"/>
              </a:rPr>
            </a:br>
            <a:r>
              <a:rPr lang="en-US">
                <a:solidFill>
                  <a:schemeClr val="hlink"/>
                </a:solidFill>
                <a:latin typeface="Futura Hv" pitchFamily="34" charset="0"/>
              </a:rPr>
              <a:t>IT Function</a:t>
            </a:r>
          </a:p>
        </p:txBody>
      </p:sp>
      <p:sp>
        <p:nvSpPr>
          <p:cNvPr id="1645576" name="Text Box 7"/>
          <p:cNvSpPr txBox="1">
            <a:spLocks noChangeArrowheads="1"/>
          </p:cNvSpPr>
          <p:nvPr/>
        </p:nvSpPr>
        <p:spPr bwMode="auto">
          <a:xfrm rot="-5400000">
            <a:off x="629444" y="2291556"/>
            <a:ext cx="914400" cy="477838"/>
          </a:xfrm>
          <a:prstGeom prst="rect">
            <a:avLst/>
          </a:prstGeom>
          <a:noFill/>
          <a:ln w="28575" algn="ctr">
            <a:noFill/>
            <a:miter lim="800000"/>
            <a:headEnd/>
            <a:tailEnd/>
          </a:ln>
        </p:spPr>
        <p:txBody>
          <a:bodyPr wrap="none">
            <a:spAutoFit/>
          </a:bodyPr>
          <a:lstStyle/>
          <a:p>
            <a:pPr algn="ctr" eaLnBrk="0" hangingPunct="0">
              <a:lnSpc>
                <a:spcPct val="90000"/>
              </a:lnSpc>
              <a:spcBef>
                <a:spcPct val="20000"/>
              </a:spcBef>
              <a:spcAft>
                <a:spcPct val="10000"/>
              </a:spcAft>
            </a:pPr>
            <a:r>
              <a:rPr lang="en-US" sz="1400"/>
              <a:t>Strategic </a:t>
            </a:r>
            <a:br>
              <a:rPr lang="en-US" sz="1400"/>
            </a:br>
            <a:r>
              <a:rPr lang="en-US" sz="1400"/>
              <a:t>partner</a:t>
            </a:r>
          </a:p>
        </p:txBody>
      </p:sp>
      <p:sp>
        <p:nvSpPr>
          <p:cNvPr id="1645577" name="Text Box 8"/>
          <p:cNvSpPr txBox="1">
            <a:spLocks noChangeArrowheads="1"/>
          </p:cNvSpPr>
          <p:nvPr/>
        </p:nvSpPr>
        <p:spPr bwMode="auto">
          <a:xfrm rot="-5400000">
            <a:off x="669925" y="3695700"/>
            <a:ext cx="833438" cy="477838"/>
          </a:xfrm>
          <a:prstGeom prst="rect">
            <a:avLst/>
          </a:prstGeom>
          <a:noFill/>
          <a:ln w="28575" algn="ctr">
            <a:noFill/>
            <a:miter lim="800000"/>
            <a:headEnd/>
            <a:tailEnd/>
          </a:ln>
        </p:spPr>
        <p:txBody>
          <a:bodyPr wrap="none">
            <a:spAutoFit/>
          </a:bodyPr>
          <a:lstStyle/>
          <a:p>
            <a:pPr algn="ctr" eaLnBrk="0" hangingPunct="0">
              <a:lnSpc>
                <a:spcPct val="90000"/>
              </a:lnSpc>
              <a:spcBef>
                <a:spcPct val="20000"/>
              </a:spcBef>
              <a:spcAft>
                <a:spcPct val="10000"/>
              </a:spcAft>
            </a:pPr>
            <a:r>
              <a:rPr lang="en-US" sz="1400"/>
              <a:t>Service</a:t>
            </a:r>
            <a:br>
              <a:rPr lang="en-US" sz="1400"/>
            </a:br>
            <a:r>
              <a:rPr lang="en-US" sz="1400"/>
              <a:t>provider</a:t>
            </a:r>
          </a:p>
        </p:txBody>
      </p:sp>
      <p:sp>
        <p:nvSpPr>
          <p:cNvPr id="1645578" name="Text Box 9"/>
          <p:cNvSpPr txBox="1">
            <a:spLocks noChangeArrowheads="1"/>
          </p:cNvSpPr>
          <p:nvPr/>
        </p:nvSpPr>
        <p:spPr bwMode="auto">
          <a:xfrm rot="-5400000">
            <a:off x="557212" y="5165726"/>
            <a:ext cx="1063625" cy="476250"/>
          </a:xfrm>
          <a:prstGeom prst="rect">
            <a:avLst/>
          </a:prstGeom>
          <a:noFill/>
          <a:ln w="28575" algn="ctr">
            <a:noFill/>
            <a:miter lim="800000"/>
            <a:headEnd/>
            <a:tailEnd/>
          </a:ln>
        </p:spPr>
        <p:txBody>
          <a:bodyPr wrap="none">
            <a:spAutoFit/>
          </a:bodyPr>
          <a:lstStyle/>
          <a:p>
            <a:pPr algn="ctr" eaLnBrk="0" hangingPunct="0">
              <a:lnSpc>
                <a:spcPct val="90000"/>
              </a:lnSpc>
              <a:spcBef>
                <a:spcPct val="20000"/>
              </a:spcBef>
              <a:spcAft>
                <a:spcPct val="10000"/>
              </a:spcAft>
            </a:pPr>
            <a:r>
              <a:rPr lang="en-US" sz="1400"/>
              <a:t>Technology</a:t>
            </a:r>
            <a:br>
              <a:rPr lang="en-US" sz="1400"/>
            </a:br>
            <a:r>
              <a:rPr lang="en-US" sz="1400"/>
              <a:t>provider</a:t>
            </a:r>
          </a:p>
        </p:txBody>
      </p:sp>
      <p:sp>
        <p:nvSpPr>
          <p:cNvPr id="1645579" name="Text Box 10"/>
          <p:cNvSpPr txBox="1">
            <a:spLocks noChangeArrowheads="1"/>
          </p:cNvSpPr>
          <p:nvPr/>
        </p:nvSpPr>
        <p:spPr bwMode="auto">
          <a:xfrm>
            <a:off x="4459288" y="4038600"/>
            <a:ext cx="3162300" cy="919163"/>
          </a:xfrm>
          <a:prstGeom prst="rect">
            <a:avLst/>
          </a:prstGeom>
          <a:noFill/>
          <a:ln w="28575" algn="ctr">
            <a:noFill/>
            <a:miter lim="800000"/>
            <a:headEnd/>
            <a:tailEnd/>
          </a:ln>
        </p:spPr>
        <p:txBody>
          <a:bodyPr>
            <a:spAutoFit/>
          </a:bodyPr>
          <a:lstStyle/>
          <a:p>
            <a:pPr eaLnBrk="0" hangingPunct="0">
              <a:lnSpc>
                <a:spcPct val="90000"/>
              </a:lnSpc>
              <a:spcBef>
                <a:spcPct val="20000"/>
              </a:spcBef>
              <a:spcAft>
                <a:spcPct val="10000"/>
              </a:spcAft>
              <a:buClr>
                <a:schemeClr val="bg2"/>
              </a:buClr>
              <a:buSzPct val="80000"/>
            </a:pPr>
            <a:r>
              <a:rPr lang="en-US" sz="1200">
                <a:solidFill>
                  <a:srgbClr val="298527"/>
                </a:solidFill>
              </a:rPr>
              <a:t>Focus: Quality and Efficiency of IT Processes</a:t>
            </a:r>
          </a:p>
          <a:p>
            <a:pPr eaLnBrk="0" hangingPunct="0">
              <a:lnSpc>
                <a:spcPct val="90000"/>
              </a:lnSpc>
              <a:spcBef>
                <a:spcPct val="20000"/>
              </a:spcBef>
              <a:spcAft>
                <a:spcPct val="10000"/>
              </a:spcAft>
              <a:buClr>
                <a:schemeClr val="bg2"/>
              </a:buClr>
              <a:buSzPct val="80000"/>
              <a:buFontTx/>
              <a:buChar char="•"/>
            </a:pPr>
            <a:r>
              <a:rPr lang="en-US" sz="1200"/>
              <a:t> IT is a service provider</a:t>
            </a:r>
          </a:p>
          <a:p>
            <a:pPr eaLnBrk="0" hangingPunct="0">
              <a:lnSpc>
                <a:spcPct val="90000"/>
              </a:lnSpc>
              <a:spcBef>
                <a:spcPct val="20000"/>
              </a:spcBef>
              <a:spcAft>
                <a:spcPct val="10000"/>
              </a:spcAft>
              <a:buClr>
                <a:schemeClr val="bg2"/>
              </a:buClr>
              <a:buSzPct val="80000"/>
              <a:buFontTx/>
              <a:buChar char="•"/>
            </a:pPr>
            <a:r>
              <a:rPr lang="en-US" sz="1200"/>
              <a:t> IT is separable from business</a:t>
            </a:r>
          </a:p>
          <a:p>
            <a:pPr eaLnBrk="0" hangingPunct="0">
              <a:lnSpc>
                <a:spcPct val="90000"/>
              </a:lnSpc>
              <a:spcBef>
                <a:spcPct val="20000"/>
              </a:spcBef>
              <a:spcAft>
                <a:spcPct val="10000"/>
              </a:spcAft>
              <a:buClr>
                <a:schemeClr val="bg2"/>
              </a:buClr>
              <a:buSzPct val="80000"/>
              <a:buFontTx/>
              <a:buChar char="•"/>
            </a:pPr>
            <a:r>
              <a:rPr lang="en-US" sz="1200"/>
              <a:t> IT budgets as expenses to control</a:t>
            </a:r>
          </a:p>
        </p:txBody>
      </p:sp>
      <p:sp>
        <p:nvSpPr>
          <p:cNvPr id="1645580" name="Text Box 11"/>
          <p:cNvSpPr txBox="1">
            <a:spLocks noChangeArrowheads="1"/>
          </p:cNvSpPr>
          <p:nvPr/>
        </p:nvSpPr>
        <p:spPr bwMode="auto">
          <a:xfrm>
            <a:off x="5410200" y="2339975"/>
            <a:ext cx="3194050" cy="1139825"/>
          </a:xfrm>
          <a:prstGeom prst="rect">
            <a:avLst/>
          </a:prstGeom>
          <a:noFill/>
          <a:ln w="28575" algn="ctr">
            <a:noFill/>
            <a:miter lim="800000"/>
            <a:headEnd/>
            <a:tailEnd/>
          </a:ln>
        </p:spPr>
        <p:txBody>
          <a:bodyPr>
            <a:spAutoFit/>
          </a:bodyPr>
          <a:lstStyle/>
          <a:p>
            <a:pPr eaLnBrk="0" hangingPunct="0">
              <a:lnSpc>
                <a:spcPct val="90000"/>
              </a:lnSpc>
              <a:spcBef>
                <a:spcPct val="20000"/>
              </a:spcBef>
              <a:spcAft>
                <a:spcPct val="10000"/>
              </a:spcAft>
              <a:buClr>
                <a:schemeClr val="bg2"/>
              </a:buClr>
              <a:buSzPct val="80000"/>
            </a:pPr>
            <a:r>
              <a:rPr lang="en-US" sz="1200">
                <a:solidFill>
                  <a:schemeClr val="hlink"/>
                </a:solidFill>
              </a:rPr>
              <a:t>Focus: Business-IT Alignment &amp; Integration</a:t>
            </a:r>
          </a:p>
          <a:p>
            <a:pPr eaLnBrk="0" hangingPunct="0">
              <a:lnSpc>
                <a:spcPct val="90000"/>
              </a:lnSpc>
              <a:spcBef>
                <a:spcPct val="20000"/>
              </a:spcBef>
              <a:spcAft>
                <a:spcPct val="10000"/>
              </a:spcAft>
              <a:buClr>
                <a:schemeClr val="bg2"/>
              </a:buClr>
              <a:buSzPct val="80000"/>
              <a:buFontTx/>
              <a:buChar char="•"/>
            </a:pPr>
            <a:r>
              <a:rPr lang="en-US" sz="1200"/>
              <a:t> Service Mgmt for Business &amp; Technology </a:t>
            </a:r>
          </a:p>
          <a:p>
            <a:pPr eaLnBrk="0" hangingPunct="0">
              <a:lnSpc>
                <a:spcPct val="90000"/>
              </a:lnSpc>
              <a:spcBef>
                <a:spcPct val="20000"/>
              </a:spcBef>
              <a:spcAft>
                <a:spcPct val="10000"/>
              </a:spcAft>
              <a:buClr>
                <a:schemeClr val="bg2"/>
              </a:buClr>
              <a:buSzPct val="80000"/>
              <a:buFontTx/>
              <a:buChar char="•"/>
            </a:pPr>
            <a:r>
              <a:rPr lang="en-US" sz="1200"/>
              <a:t> Automated and Integrated Operations</a:t>
            </a:r>
          </a:p>
          <a:p>
            <a:pPr eaLnBrk="0" hangingPunct="0">
              <a:lnSpc>
                <a:spcPct val="90000"/>
              </a:lnSpc>
              <a:spcBef>
                <a:spcPct val="20000"/>
              </a:spcBef>
              <a:spcAft>
                <a:spcPct val="10000"/>
              </a:spcAft>
              <a:buClr>
                <a:schemeClr val="bg2"/>
              </a:buClr>
              <a:buSzPct val="80000"/>
              <a:buFontTx/>
              <a:buChar char="•"/>
            </a:pPr>
            <a:r>
              <a:rPr lang="en-US" sz="1200"/>
              <a:t> Strategy and Portfolio Governance</a:t>
            </a:r>
          </a:p>
          <a:p>
            <a:pPr eaLnBrk="0" hangingPunct="0">
              <a:lnSpc>
                <a:spcPct val="90000"/>
              </a:lnSpc>
              <a:spcBef>
                <a:spcPct val="20000"/>
              </a:spcBef>
              <a:spcAft>
                <a:spcPct val="10000"/>
              </a:spcAft>
              <a:buClr>
                <a:schemeClr val="bg2"/>
              </a:buClr>
              <a:buSzPct val="80000"/>
              <a:buFontTx/>
              <a:buChar char="•"/>
            </a:pPr>
            <a:r>
              <a:rPr lang="en-US" sz="1200"/>
              <a:t> Continuous Improvement</a:t>
            </a:r>
          </a:p>
        </p:txBody>
      </p:sp>
      <p:sp>
        <p:nvSpPr>
          <p:cNvPr id="1645581" name="Text Box 12"/>
          <p:cNvSpPr txBox="1">
            <a:spLocks noChangeArrowheads="1"/>
          </p:cNvSpPr>
          <p:nvPr/>
        </p:nvSpPr>
        <p:spPr bwMode="auto">
          <a:xfrm>
            <a:off x="3094038" y="3270250"/>
            <a:ext cx="1049337" cy="457200"/>
          </a:xfrm>
          <a:prstGeom prst="rect">
            <a:avLst/>
          </a:prstGeom>
          <a:noFill/>
          <a:ln w="28575" algn="ctr">
            <a:noFill/>
            <a:miter lim="800000"/>
            <a:headEnd/>
            <a:tailEnd/>
          </a:ln>
        </p:spPr>
        <p:txBody>
          <a:bodyPr wrap="none">
            <a:spAutoFit/>
          </a:bodyPr>
          <a:lstStyle/>
          <a:p>
            <a:pPr algn="ctr" eaLnBrk="0" hangingPunct="0">
              <a:spcBef>
                <a:spcPct val="0"/>
              </a:spcBef>
            </a:pPr>
            <a:r>
              <a:rPr lang="en-US" sz="1200">
                <a:latin typeface="Futura Hv" pitchFamily="34" charset="0"/>
              </a:rPr>
              <a:t>IT Service</a:t>
            </a:r>
          </a:p>
          <a:p>
            <a:pPr algn="ctr" eaLnBrk="0" hangingPunct="0">
              <a:spcBef>
                <a:spcPct val="0"/>
              </a:spcBef>
            </a:pPr>
            <a:r>
              <a:rPr lang="en-US" sz="1200">
                <a:latin typeface="Futura Hv" pitchFamily="34" charset="0"/>
              </a:rPr>
              <a:t>Management</a:t>
            </a:r>
          </a:p>
        </p:txBody>
      </p:sp>
      <p:sp>
        <p:nvSpPr>
          <p:cNvPr id="1645582" name="Text Box 13"/>
          <p:cNvSpPr txBox="1">
            <a:spLocks noChangeArrowheads="1"/>
          </p:cNvSpPr>
          <p:nvPr/>
        </p:nvSpPr>
        <p:spPr bwMode="auto">
          <a:xfrm>
            <a:off x="1450975" y="5041900"/>
            <a:ext cx="1200150" cy="457200"/>
          </a:xfrm>
          <a:prstGeom prst="rect">
            <a:avLst/>
          </a:prstGeom>
          <a:noFill/>
          <a:ln w="28575" algn="ctr">
            <a:noFill/>
            <a:miter lim="800000"/>
            <a:headEnd/>
            <a:tailEnd/>
          </a:ln>
        </p:spPr>
        <p:txBody>
          <a:bodyPr wrap="none">
            <a:spAutoFit/>
          </a:bodyPr>
          <a:lstStyle/>
          <a:p>
            <a:pPr algn="ctr" eaLnBrk="0" hangingPunct="0">
              <a:spcBef>
                <a:spcPct val="0"/>
              </a:spcBef>
            </a:pPr>
            <a:r>
              <a:rPr lang="en-US" sz="1200">
                <a:latin typeface="Futura Hv" pitchFamily="34" charset="0"/>
              </a:rPr>
              <a:t>IT Infrastructure</a:t>
            </a:r>
          </a:p>
          <a:p>
            <a:pPr algn="ctr" eaLnBrk="0" hangingPunct="0">
              <a:spcBef>
                <a:spcPct val="0"/>
              </a:spcBef>
            </a:pPr>
            <a:r>
              <a:rPr lang="en-US" sz="1200">
                <a:latin typeface="Futura Hv" pitchFamily="34" charset="0"/>
              </a:rPr>
              <a:t>Management</a:t>
            </a:r>
          </a:p>
        </p:txBody>
      </p:sp>
      <p:sp>
        <p:nvSpPr>
          <p:cNvPr id="1645583" name="Text Box 14"/>
          <p:cNvSpPr txBox="1">
            <a:spLocks noChangeArrowheads="1"/>
          </p:cNvSpPr>
          <p:nvPr/>
        </p:nvSpPr>
        <p:spPr bwMode="auto">
          <a:xfrm>
            <a:off x="4895850" y="1631950"/>
            <a:ext cx="1258888" cy="457200"/>
          </a:xfrm>
          <a:prstGeom prst="rect">
            <a:avLst/>
          </a:prstGeom>
          <a:noFill/>
          <a:ln w="28575" algn="ctr">
            <a:noFill/>
            <a:miter lim="800000"/>
            <a:headEnd/>
            <a:tailEnd/>
          </a:ln>
        </p:spPr>
        <p:txBody>
          <a:bodyPr>
            <a:spAutoFit/>
          </a:bodyPr>
          <a:lstStyle/>
          <a:p>
            <a:pPr algn="ctr" eaLnBrk="0" hangingPunct="0">
              <a:spcBef>
                <a:spcPct val="0"/>
              </a:spcBef>
            </a:pPr>
            <a:r>
              <a:rPr lang="en-US" sz="1200">
                <a:latin typeface="Futura Hv" pitchFamily="34" charset="0"/>
              </a:rPr>
              <a:t>Service Management </a:t>
            </a:r>
          </a:p>
        </p:txBody>
      </p:sp>
      <p:grpSp>
        <p:nvGrpSpPr>
          <p:cNvPr id="1645584" name="Group 15"/>
          <p:cNvGrpSpPr>
            <a:grpSpLocks/>
          </p:cNvGrpSpPr>
          <p:nvPr/>
        </p:nvGrpSpPr>
        <p:grpSpPr bwMode="auto">
          <a:xfrm>
            <a:off x="2068513" y="1968500"/>
            <a:ext cx="4249737" cy="4017963"/>
            <a:chOff x="1047" y="1778"/>
            <a:chExt cx="1610" cy="1696"/>
          </a:xfrm>
        </p:grpSpPr>
        <p:sp>
          <p:nvSpPr>
            <p:cNvPr id="1645585" name="Freeform 16"/>
            <p:cNvSpPr>
              <a:spLocks/>
            </p:cNvSpPr>
            <p:nvPr/>
          </p:nvSpPr>
          <p:spPr bwMode="auto">
            <a:xfrm>
              <a:off x="1111" y="1820"/>
              <a:ext cx="1506" cy="1631"/>
            </a:xfrm>
            <a:custGeom>
              <a:avLst/>
              <a:gdLst>
                <a:gd name="T0" fmla="*/ 28 w 2228"/>
                <a:gd name="T1" fmla="*/ 1964 h 2059"/>
                <a:gd name="T2" fmla="*/ 71 w 2228"/>
                <a:gd name="T3" fmla="*/ 1964 h 2059"/>
                <a:gd name="T4" fmla="*/ 453 w 2228"/>
                <a:gd name="T5" fmla="*/ 1392 h 2059"/>
                <a:gd name="T6" fmla="*/ 802 w 2228"/>
                <a:gd name="T7" fmla="*/ 977 h 2059"/>
                <a:gd name="T8" fmla="*/ 1383 w 2228"/>
                <a:gd name="T9" fmla="*/ 897 h 2059"/>
                <a:gd name="T10" fmla="*/ 1789 w 2228"/>
                <a:gd name="T11" fmla="*/ 170 h 2059"/>
                <a:gd name="T12" fmla="*/ 2228 w 2228"/>
                <a:gd name="T13" fmla="*/ 0 h 2059"/>
                <a:gd name="T14" fmla="*/ 0 60000 65536"/>
                <a:gd name="T15" fmla="*/ 0 60000 65536"/>
                <a:gd name="T16" fmla="*/ 0 60000 65536"/>
                <a:gd name="T17" fmla="*/ 0 60000 65536"/>
                <a:gd name="T18" fmla="*/ 0 60000 65536"/>
                <a:gd name="T19" fmla="*/ 0 60000 65536"/>
                <a:gd name="T20" fmla="*/ 0 60000 65536"/>
                <a:gd name="T21" fmla="*/ 0 w 2228"/>
                <a:gd name="T22" fmla="*/ 0 h 2059"/>
                <a:gd name="T23" fmla="*/ 2228 w 2228"/>
                <a:gd name="T24" fmla="*/ 2059 h 20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8" h="2059">
                  <a:moveTo>
                    <a:pt x="28" y="1964"/>
                  </a:moveTo>
                  <a:cubicBezTo>
                    <a:pt x="14" y="2011"/>
                    <a:pt x="0" y="2059"/>
                    <a:pt x="71" y="1964"/>
                  </a:cubicBezTo>
                  <a:cubicBezTo>
                    <a:pt x="142" y="1869"/>
                    <a:pt x="331" y="1557"/>
                    <a:pt x="453" y="1392"/>
                  </a:cubicBezTo>
                  <a:cubicBezTo>
                    <a:pt x="575" y="1227"/>
                    <a:pt x="647" y="1059"/>
                    <a:pt x="802" y="977"/>
                  </a:cubicBezTo>
                  <a:cubicBezTo>
                    <a:pt x="957" y="895"/>
                    <a:pt x="1218" y="1031"/>
                    <a:pt x="1383" y="897"/>
                  </a:cubicBezTo>
                  <a:cubicBezTo>
                    <a:pt x="1548" y="763"/>
                    <a:pt x="1648" y="320"/>
                    <a:pt x="1789" y="170"/>
                  </a:cubicBezTo>
                  <a:cubicBezTo>
                    <a:pt x="1930" y="20"/>
                    <a:pt x="2155" y="28"/>
                    <a:pt x="2228" y="0"/>
                  </a:cubicBezTo>
                </a:path>
              </a:pathLst>
            </a:custGeom>
            <a:noFill/>
            <a:ln w="28575">
              <a:solidFill>
                <a:schemeClr val="bg2"/>
              </a:solidFill>
              <a:round/>
              <a:headEnd/>
              <a:tailEnd/>
            </a:ln>
          </p:spPr>
          <p:txBody>
            <a:bodyPr wrap="none" anchor="ctr"/>
            <a:lstStyle/>
            <a:p>
              <a:endParaRPr lang="en-US"/>
            </a:p>
          </p:txBody>
        </p:sp>
        <p:sp>
          <p:nvSpPr>
            <p:cNvPr id="1645586" name="AutoShape 17"/>
            <p:cNvSpPr>
              <a:spLocks noChangeArrowheads="1"/>
            </p:cNvSpPr>
            <p:nvPr/>
          </p:nvSpPr>
          <p:spPr bwMode="auto">
            <a:xfrm>
              <a:off x="1792" y="2519"/>
              <a:ext cx="99" cy="97"/>
            </a:xfrm>
            <a:custGeom>
              <a:avLst/>
              <a:gdLst>
                <a:gd name="T0" fmla="*/ 50 w 21600"/>
                <a:gd name="T1" fmla="*/ 0 h 21600"/>
                <a:gd name="T2" fmla="*/ 14 w 21600"/>
                <a:gd name="T3" fmla="*/ 14 h 21600"/>
                <a:gd name="T4" fmla="*/ 0 w 21600"/>
                <a:gd name="T5" fmla="*/ 49 h 21600"/>
                <a:gd name="T6" fmla="*/ 14 w 21600"/>
                <a:gd name="T7" fmla="*/ 83 h 21600"/>
                <a:gd name="T8" fmla="*/ 50 w 21600"/>
                <a:gd name="T9" fmla="*/ 97 h 21600"/>
                <a:gd name="T10" fmla="*/ 85 w 21600"/>
                <a:gd name="T11" fmla="*/ 83 h 21600"/>
                <a:gd name="T12" fmla="*/ 99 w 21600"/>
                <a:gd name="T13" fmla="*/ 49 h 21600"/>
                <a:gd name="T14" fmla="*/ 85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055 w 21600"/>
                <a:gd name="T25" fmla="*/ 3118 h 21600"/>
                <a:gd name="T26" fmla="*/ 18545 w 21600"/>
                <a:gd name="T27" fmla="*/ 1848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298527"/>
            </a:solidFill>
            <a:ln w="28575" algn="ctr">
              <a:solidFill>
                <a:schemeClr val="bg2"/>
              </a:solidFill>
              <a:round/>
              <a:headEnd/>
              <a:tailEnd/>
            </a:ln>
          </p:spPr>
          <p:txBody>
            <a:bodyPr wrap="none" anchor="ctr"/>
            <a:lstStyle/>
            <a:p>
              <a:pPr algn="ctr" eaLnBrk="0" hangingPunct="0">
                <a:spcBef>
                  <a:spcPct val="0"/>
                </a:spcBef>
              </a:pPr>
              <a:endParaRPr lang="en-US"/>
            </a:p>
          </p:txBody>
        </p:sp>
        <p:sp>
          <p:nvSpPr>
            <p:cNvPr id="1645587" name="AutoShape 18"/>
            <p:cNvSpPr>
              <a:spLocks noChangeArrowheads="1"/>
            </p:cNvSpPr>
            <p:nvPr/>
          </p:nvSpPr>
          <p:spPr bwMode="auto">
            <a:xfrm>
              <a:off x="1047" y="3375"/>
              <a:ext cx="99" cy="99"/>
            </a:xfrm>
            <a:custGeom>
              <a:avLst/>
              <a:gdLst>
                <a:gd name="T0" fmla="*/ 50 w 21600"/>
                <a:gd name="T1" fmla="*/ 0 h 21600"/>
                <a:gd name="T2" fmla="*/ 14 w 21600"/>
                <a:gd name="T3" fmla="*/ 14 h 21600"/>
                <a:gd name="T4" fmla="*/ 0 w 21600"/>
                <a:gd name="T5" fmla="*/ 50 h 21600"/>
                <a:gd name="T6" fmla="*/ 14 w 21600"/>
                <a:gd name="T7" fmla="*/ 85 h 21600"/>
                <a:gd name="T8" fmla="*/ 50 w 21600"/>
                <a:gd name="T9" fmla="*/ 99 h 21600"/>
                <a:gd name="T10" fmla="*/ 85 w 21600"/>
                <a:gd name="T11" fmla="*/ 85 h 21600"/>
                <a:gd name="T12" fmla="*/ 99 w 21600"/>
                <a:gd name="T13" fmla="*/ 50 h 21600"/>
                <a:gd name="T14" fmla="*/ 85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055 w 21600"/>
                <a:gd name="T25" fmla="*/ 3055 h 21600"/>
                <a:gd name="T26" fmla="*/ 18545 w 21600"/>
                <a:gd name="T27" fmla="*/ 18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4874"/>
            </a:solidFill>
            <a:ln w="28575" algn="ctr">
              <a:solidFill>
                <a:schemeClr val="bg2"/>
              </a:solidFill>
              <a:round/>
              <a:headEnd/>
              <a:tailEnd/>
            </a:ln>
          </p:spPr>
          <p:txBody>
            <a:bodyPr wrap="none" anchor="ctr"/>
            <a:lstStyle/>
            <a:p>
              <a:pPr algn="ctr" eaLnBrk="0" hangingPunct="0">
                <a:spcBef>
                  <a:spcPct val="0"/>
                </a:spcBef>
              </a:pPr>
              <a:endParaRPr lang="en-US"/>
            </a:p>
          </p:txBody>
        </p:sp>
        <p:sp>
          <p:nvSpPr>
            <p:cNvPr id="1645588" name="AutoShape 19"/>
            <p:cNvSpPr>
              <a:spLocks noChangeArrowheads="1"/>
            </p:cNvSpPr>
            <p:nvPr/>
          </p:nvSpPr>
          <p:spPr bwMode="auto">
            <a:xfrm>
              <a:off x="2559" y="1778"/>
              <a:ext cx="98" cy="99"/>
            </a:xfrm>
            <a:custGeom>
              <a:avLst/>
              <a:gdLst>
                <a:gd name="T0" fmla="*/ 49 w 21600"/>
                <a:gd name="T1" fmla="*/ 0 h 21600"/>
                <a:gd name="T2" fmla="*/ 14 w 21600"/>
                <a:gd name="T3" fmla="*/ 14 h 21600"/>
                <a:gd name="T4" fmla="*/ 0 w 21600"/>
                <a:gd name="T5" fmla="*/ 50 h 21600"/>
                <a:gd name="T6" fmla="*/ 14 w 21600"/>
                <a:gd name="T7" fmla="*/ 85 h 21600"/>
                <a:gd name="T8" fmla="*/ 49 w 21600"/>
                <a:gd name="T9" fmla="*/ 99 h 21600"/>
                <a:gd name="T10" fmla="*/ 84 w 21600"/>
                <a:gd name="T11" fmla="*/ 85 h 21600"/>
                <a:gd name="T12" fmla="*/ 98 w 21600"/>
                <a:gd name="T13" fmla="*/ 50 h 21600"/>
                <a:gd name="T14" fmla="*/ 84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086 w 21600"/>
                <a:gd name="T25" fmla="*/ 3055 h 21600"/>
                <a:gd name="T26" fmla="*/ 18514 w 21600"/>
                <a:gd name="T27" fmla="*/ 18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28575" algn="ctr">
              <a:solidFill>
                <a:schemeClr val="bg2"/>
              </a:solidFill>
              <a:round/>
              <a:headEnd/>
              <a:tailEnd/>
            </a:ln>
          </p:spPr>
          <p:txBody>
            <a:bodyPr wrap="none" anchor="ctr"/>
            <a:lstStyle/>
            <a:p>
              <a:pPr algn="ctr" eaLnBrk="0" hangingPunct="0">
                <a:spcBef>
                  <a:spcPct val="0"/>
                </a:spcBef>
              </a:pPr>
              <a:endParaRPr lang="en-US"/>
            </a:p>
          </p:txBody>
        </p:sp>
      </p:grpSp>
      <p:sp>
        <p:nvSpPr>
          <p:cNvPr id="1645589" name="Text Box 20"/>
          <p:cNvSpPr txBox="1">
            <a:spLocks noChangeArrowheads="1"/>
          </p:cNvSpPr>
          <p:nvPr/>
        </p:nvSpPr>
        <p:spPr bwMode="auto">
          <a:xfrm>
            <a:off x="2706688" y="5373688"/>
            <a:ext cx="4086225" cy="919162"/>
          </a:xfrm>
          <a:prstGeom prst="rect">
            <a:avLst/>
          </a:prstGeom>
          <a:noFill/>
          <a:ln w="28575" algn="ctr">
            <a:noFill/>
            <a:miter lim="800000"/>
            <a:headEnd/>
            <a:tailEnd/>
          </a:ln>
        </p:spPr>
        <p:txBody>
          <a:bodyPr>
            <a:spAutoFit/>
          </a:bodyPr>
          <a:lstStyle/>
          <a:p>
            <a:pPr eaLnBrk="0" hangingPunct="0">
              <a:lnSpc>
                <a:spcPct val="90000"/>
              </a:lnSpc>
              <a:spcBef>
                <a:spcPct val="20000"/>
              </a:spcBef>
              <a:spcAft>
                <a:spcPct val="10000"/>
              </a:spcAft>
              <a:buClr>
                <a:schemeClr val="bg2"/>
              </a:buClr>
              <a:buSzPct val="80000"/>
            </a:pPr>
            <a:r>
              <a:rPr lang="en-US" sz="1200">
                <a:solidFill>
                  <a:srgbClr val="004874"/>
                </a:solidFill>
              </a:rPr>
              <a:t>Focus: Stability and Control of the Infrastructure</a:t>
            </a:r>
          </a:p>
          <a:p>
            <a:pPr eaLnBrk="0" hangingPunct="0">
              <a:lnSpc>
                <a:spcPct val="90000"/>
              </a:lnSpc>
              <a:spcBef>
                <a:spcPct val="20000"/>
              </a:spcBef>
              <a:spcAft>
                <a:spcPct val="10000"/>
              </a:spcAft>
              <a:buClr>
                <a:schemeClr val="bg2"/>
              </a:buClr>
              <a:buSzPct val="80000"/>
              <a:buFontTx/>
              <a:buChar char="•"/>
            </a:pPr>
            <a:r>
              <a:rPr lang="en-US" sz="1200"/>
              <a:t> IT are technical experts</a:t>
            </a:r>
          </a:p>
          <a:p>
            <a:pPr eaLnBrk="0" hangingPunct="0">
              <a:lnSpc>
                <a:spcPct val="90000"/>
              </a:lnSpc>
              <a:spcBef>
                <a:spcPct val="20000"/>
              </a:spcBef>
              <a:spcAft>
                <a:spcPct val="10000"/>
              </a:spcAft>
              <a:buClr>
                <a:schemeClr val="bg2"/>
              </a:buClr>
              <a:buSzPct val="80000"/>
              <a:buFontTx/>
              <a:buChar char="•"/>
            </a:pPr>
            <a:r>
              <a:rPr lang="en-US" sz="1200"/>
              <a:t> IT concerned with minimizing business disruption</a:t>
            </a:r>
          </a:p>
          <a:p>
            <a:pPr eaLnBrk="0" hangingPunct="0">
              <a:lnSpc>
                <a:spcPct val="90000"/>
              </a:lnSpc>
              <a:spcBef>
                <a:spcPct val="20000"/>
              </a:spcBef>
              <a:spcAft>
                <a:spcPct val="10000"/>
              </a:spcAft>
              <a:buClr>
                <a:schemeClr val="bg2"/>
              </a:buClr>
              <a:buSzPct val="80000"/>
              <a:buFontTx/>
              <a:buChar char="•"/>
            </a:pPr>
            <a:r>
              <a:rPr lang="en-US" sz="1200"/>
              <a:t> IT budgets are driven by external benchmarks</a:t>
            </a:r>
          </a:p>
        </p:txBody>
      </p:sp>
      <p:sp>
        <p:nvSpPr>
          <p:cNvPr id="1645590" name="Text Box 21"/>
          <p:cNvSpPr txBox="1">
            <a:spLocks noChangeArrowheads="1"/>
          </p:cNvSpPr>
          <p:nvPr/>
        </p:nvSpPr>
        <p:spPr bwMode="auto">
          <a:xfrm>
            <a:off x="4633913" y="3705225"/>
            <a:ext cx="1373187" cy="404813"/>
          </a:xfrm>
          <a:prstGeom prst="rect">
            <a:avLst/>
          </a:prstGeom>
          <a:noFill/>
          <a:ln w="25400">
            <a:noFill/>
            <a:miter lim="800000"/>
            <a:headEnd/>
            <a:tailEnd type="none" w="lg" len="sm"/>
          </a:ln>
        </p:spPr>
        <p:txBody>
          <a:bodyPr tIns="91440" bIns="91440">
            <a:spAutoFit/>
          </a:bodyPr>
          <a:lstStyle/>
          <a:p>
            <a:pPr>
              <a:lnSpc>
                <a:spcPct val="90000"/>
              </a:lnSpc>
              <a:spcBef>
                <a:spcPct val="20000"/>
              </a:spcBef>
              <a:spcAft>
                <a:spcPct val="10000"/>
              </a:spcAft>
            </a:pPr>
            <a:r>
              <a:rPr lang="en-US">
                <a:solidFill>
                  <a:srgbClr val="298527"/>
                </a:solidFill>
                <a:latin typeface="Futura Hv" pitchFamily="34" charset="0"/>
              </a:rPr>
              <a:t>ITIL v2</a:t>
            </a:r>
          </a:p>
        </p:txBody>
      </p:sp>
      <p:sp>
        <p:nvSpPr>
          <p:cNvPr id="1645591" name="Text Box 22"/>
          <p:cNvSpPr txBox="1">
            <a:spLocks noChangeArrowheads="1"/>
          </p:cNvSpPr>
          <p:nvPr/>
        </p:nvSpPr>
        <p:spPr bwMode="auto">
          <a:xfrm>
            <a:off x="6332538" y="1905000"/>
            <a:ext cx="1373187" cy="404813"/>
          </a:xfrm>
          <a:prstGeom prst="rect">
            <a:avLst/>
          </a:prstGeom>
          <a:noFill/>
          <a:ln w="25400">
            <a:noFill/>
            <a:miter lim="800000"/>
            <a:headEnd/>
            <a:tailEnd type="none" w="lg" len="sm"/>
          </a:ln>
        </p:spPr>
        <p:txBody>
          <a:bodyPr tIns="91440" bIns="91440">
            <a:spAutoFit/>
          </a:bodyPr>
          <a:lstStyle/>
          <a:p>
            <a:pPr>
              <a:lnSpc>
                <a:spcPct val="90000"/>
              </a:lnSpc>
              <a:spcBef>
                <a:spcPct val="20000"/>
              </a:spcBef>
              <a:spcAft>
                <a:spcPct val="10000"/>
              </a:spcAft>
            </a:pPr>
            <a:r>
              <a:rPr lang="en-US">
                <a:solidFill>
                  <a:schemeClr val="hlink"/>
                </a:solidFill>
                <a:latin typeface="Futura Hv" pitchFamily="34" charset="0"/>
              </a:rPr>
              <a:t>ITIL v3</a:t>
            </a:r>
          </a:p>
        </p:txBody>
      </p:sp>
      <p:sp>
        <p:nvSpPr>
          <p:cNvPr id="1645592" name="Text Box 23"/>
          <p:cNvSpPr txBox="1">
            <a:spLocks noChangeArrowheads="1"/>
          </p:cNvSpPr>
          <p:nvPr/>
        </p:nvSpPr>
        <p:spPr bwMode="auto">
          <a:xfrm>
            <a:off x="2727325" y="5067300"/>
            <a:ext cx="1990725" cy="404813"/>
          </a:xfrm>
          <a:prstGeom prst="rect">
            <a:avLst/>
          </a:prstGeom>
          <a:noFill/>
          <a:ln w="25400">
            <a:noFill/>
            <a:miter lim="800000"/>
            <a:headEnd/>
            <a:tailEnd type="none" w="lg" len="sm"/>
          </a:ln>
        </p:spPr>
        <p:txBody>
          <a:bodyPr tIns="91440" bIns="91440">
            <a:spAutoFit/>
          </a:bodyPr>
          <a:lstStyle/>
          <a:p>
            <a:pPr>
              <a:lnSpc>
                <a:spcPct val="90000"/>
              </a:lnSpc>
              <a:spcBef>
                <a:spcPct val="20000"/>
              </a:spcBef>
              <a:spcAft>
                <a:spcPct val="10000"/>
              </a:spcAft>
            </a:pPr>
            <a:r>
              <a:rPr lang="en-US">
                <a:solidFill>
                  <a:srgbClr val="004874"/>
                </a:solidFill>
                <a:latin typeface="Futura Hv" pitchFamily="34" charset="0"/>
              </a:rPr>
              <a:t>GITIM (ITIL v1)</a:t>
            </a:r>
          </a:p>
        </p:txBody>
      </p:sp>
      <p:sp>
        <p:nvSpPr>
          <p:cNvPr id="1645593" name="Rectangle 25"/>
          <p:cNvSpPr>
            <a:spLocks noChangeArrowheads="1"/>
          </p:cNvSpPr>
          <p:nvPr/>
        </p:nvSpPr>
        <p:spPr bwMode="auto">
          <a:xfrm>
            <a:off x="428625" y="0"/>
            <a:ext cx="82454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Leveraging ITIL v3</a:t>
            </a: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 name="Slide Number Placeholder 1"/>
          <p:cNvSpPr>
            <a:spLocks noGrp="1"/>
          </p:cNvSpPr>
          <p:nvPr>
            <p:ph type="sldNum" sz="quarter" idx="10"/>
          </p:nvPr>
        </p:nvSpPr>
        <p:spPr/>
        <p:txBody>
          <a:bodyPr/>
          <a:lstStyle/>
          <a:p>
            <a:fld id="{612D7475-CE11-4FE1-8BF6-7A31F135FC50}" type="slidenum">
              <a:rPr lang="en-US"/>
              <a:pPr/>
              <a:t>31</a:t>
            </a:fld>
            <a:endParaRPr lang="en-US"/>
          </a:p>
        </p:txBody>
      </p:sp>
      <p:sp>
        <p:nvSpPr>
          <p:cNvPr id="127" name="Date Placeholder 2"/>
          <p:cNvSpPr>
            <a:spLocks noGrp="1"/>
          </p:cNvSpPr>
          <p:nvPr>
            <p:ph type="dt" sz="half" idx="11"/>
          </p:nvPr>
        </p:nvSpPr>
        <p:spPr/>
        <p:txBody>
          <a:bodyPr/>
          <a:lstStyle/>
          <a:p>
            <a:fld id="{C9193A90-F25A-4012-A85E-CC8892AFB974}" type="datetime3">
              <a:rPr lang="en-US"/>
              <a:pPr/>
              <a:t>12 February 2008</a:t>
            </a:fld>
            <a:endParaRPr lang="en-US"/>
          </a:p>
        </p:txBody>
      </p:sp>
      <p:sp>
        <p:nvSpPr>
          <p:cNvPr id="1647618"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F3D2CDF1-6A1B-4DAE-A91F-92234C837F8C}" type="slidenum">
              <a:rPr lang="en-US" sz="900">
                <a:solidFill>
                  <a:srgbClr val="848589"/>
                </a:solidFill>
              </a:rPr>
              <a:pPr eaLnBrk="0" hangingPunct="0">
                <a:spcBef>
                  <a:spcPct val="0"/>
                </a:spcBef>
              </a:pPr>
              <a:t>31</a:t>
            </a:fld>
            <a:endParaRPr lang="en-US" sz="900">
              <a:solidFill>
                <a:srgbClr val="848589"/>
              </a:solidFill>
            </a:endParaRPr>
          </a:p>
        </p:txBody>
      </p:sp>
      <p:sp>
        <p:nvSpPr>
          <p:cNvPr id="1647619"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C6B8F8BB-E19F-42AF-A532-C2C968D8D0B1}"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47620" name="PubL"/>
          <p:cNvSpPr>
            <a:spLocks noEditPoints="1" noChangeArrowheads="1"/>
          </p:cNvSpPr>
          <p:nvPr/>
        </p:nvSpPr>
        <p:spPr bwMode="auto">
          <a:xfrm flipV="1">
            <a:off x="979488" y="3871913"/>
            <a:ext cx="7099300" cy="2378075"/>
          </a:xfrm>
          <a:custGeom>
            <a:avLst/>
            <a:gdLst>
              <a:gd name="T0" fmla="*/ 2769385 w 21600"/>
              <a:gd name="T1" fmla="*/ 0 h 21600"/>
              <a:gd name="T2" fmla="*/ 0 w 21600"/>
              <a:gd name="T3" fmla="*/ 1189038 h 21600"/>
              <a:gd name="T4" fmla="*/ 3549650 w 21600"/>
              <a:gd name="T5" fmla="*/ 2378075 h 21600"/>
              <a:gd name="T6" fmla="*/ 7099300 w 21600"/>
              <a:gd name="T7" fmla="*/ 2177700 h 21600"/>
              <a:gd name="T8" fmla="*/ 17694720 60000 65536"/>
              <a:gd name="T9" fmla="*/ 11796480 60000 65536"/>
              <a:gd name="T10" fmla="*/ 5898240 60000 65536"/>
              <a:gd name="T11" fmla="*/ 0 60000 65536"/>
              <a:gd name="T12" fmla="*/ 0 w 21600"/>
              <a:gd name="T13" fmla="*/ 1796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17960"/>
                </a:lnTo>
                <a:lnTo>
                  <a:pt x="16852" y="17960"/>
                </a:lnTo>
                <a:lnTo>
                  <a:pt x="16852" y="0"/>
                </a:lnTo>
                <a:close/>
              </a:path>
            </a:pathLst>
          </a:custGeom>
          <a:noFill/>
          <a:ln w="28575">
            <a:solidFill>
              <a:srgbClr val="004874"/>
            </a:solidFill>
            <a:miter lim="800000"/>
            <a:headEnd/>
            <a:tailEnd/>
          </a:ln>
        </p:spPr>
        <p:txBody>
          <a:bodyPr/>
          <a:lstStyle/>
          <a:p>
            <a:endParaRPr lang="en-US"/>
          </a:p>
        </p:txBody>
      </p:sp>
      <p:sp>
        <p:nvSpPr>
          <p:cNvPr id="1647621" name="Rectangle 4"/>
          <p:cNvSpPr>
            <a:spLocks noChangeArrowheads="1"/>
          </p:cNvSpPr>
          <p:nvPr/>
        </p:nvSpPr>
        <p:spPr bwMode="auto">
          <a:xfrm>
            <a:off x="1000125" y="2403475"/>
            <a:ext cx="7072313" cy="760413"/>
          </a:xfrm>
          <a:prstGeom prst="rect">
            <a:avLst/>
          </a:prstGeom>
          <a:solidFill>
            <a:srgbClr val="7B7B79"/>
          </a:solidFill>
          <a:ln w="9525">
            <a:noFill/>
            <a:miter lim="800000"/>
            <a:headEnd/>
            <a:tailEnd type="none" w="med" len="lg"/>
          </a:ln>
        </p:spPr>
        <p:txBody>
          <a:bodyPr wrap="none" tIns="91440" rIns="0" bIns="0"/>
          <a:lstStyle/>
          <a:p>
            <a:pPr marL="225425" indent="-225425" defTabSz="742950">
              <a:lnSpc>
                <a:spcPct val="70000"/>
              </a:lnSpc>
              <a:spcBef>
                <a:spcPct val="10000"/>
              </a:spcBef>
              <a:spcAft>
                <a:spcPct val="10000"/>
              </a:spcAft>
              <a:buSzPct val="80000"/>
            </a:pPr>
            <a:r>
              <a:rPr lang="en-US">
                <a:solidFill>
                  <a:schemeClr val="bg1"/>
                </a:solidFill>
                <a:latin typeface="Futura Hv" pitchFamily="34" charset="0"/>
              </a:rPr>
              <a:t>Business</a:t>
            </a:r>
          </a:p>
        </p:txBody>
      </p:sp>
      <p:sp>
        <p:nvSpPr>
          <p:cNvPr id="1647622" name="Line 5"/>
          <p:cNvSpPr>
            <a:spLocks noChangeShapeType="1"/>
          </p:cNvSpPr>
          <p:nvPr/>
        </p:nvSpPr>
        <p:spPr bwMode="auto">
          <a:xfrm flipV="1">
            <a:off x="4575175" y="3190875"/>
            <a:ext cx="3175" cy="595313"/>
          </a:xfrm>
          <a:prstGeom prst="line">
            <a:avLst/>
          </a:prstGeom>
          <a:noFill/>
          <a:ln w="50800">
            <a:solidFill>
              <a:schemeClr val="tx1"/>
            </a:solidFill>
            <a:round/>
            <a:headEnd/>
            <a:tailEnd type="arrow" w="lg" len="med"/>
          </a:ln>
        </p:spPr>
        <p:txBody>
          <a:bodyPr lIns="0" tIns="0" rIns="0" bIns="0"/>
          <a:lstStyle/>
          <a:p>
            <a:endParaRPr lang="en-US"/>
          </a:p>
        </p:txBody>
      </p:sp>
      <p:sp>
        <p:nvSpPr>
          <p:cNvPr id="1647623" name="Text Box 6"/>
          <p:cNvSpPr txBox="1">
            <a:spLocks noChangeArrowheads="1"/>
          </p:cNvSpPr>
          <p:nvPr/>
        </p:nvSpPr>
        <p:spPr bwMode="auto">
          <a:xfrm>
            <a:off x="1050925" y="2733675"/>
            <a:ext cx="1495425" cy="422275"/>
          </a:xfrm>
          <a:prstGeom prst="rect">
            <a:avLst/>
          </a:prstGeom>
          <a:noFill/>
          <a:ln w="9525">
            <a:noFill/>
            <a:miter lim="800000"/>
            <a:headEnd type="none" w="sm" len="sm"/>
            <a:tailEnd type="none" w="med" len="sm"/>
          </a:ln>
        </p:spPr>
        <p:txBody>
          <a:bodyPr>
            <a:spAutoFit/>
          </a:bodyPr>
          <a:lstStyle/>
          <a:p>
            <a:pPr defTabSz="895350">
              <a:lnSpc>
                <a:spcPct val="90000"/>
              </a:lnSpc>
              <a:spcBef>
                <a:spcPct val="0"/>
              </a:spcBef>
              <a:buSzPct val="120000"/>
            </a:pPr>
            <a:r>
              <a:rPr lang="en-US" sz="1200">
                <a:solidFill>
                  <a:schemeClr val="bg1"/>
                </a:solidFill>
              </a:rPr>
              <a:t>Business critical processes</a:t>
            </a:r>
          </a:p>
        </p:txBody>
      </p:sp>
      <p:sp>
        <p:nvSpPr>
          <p:cNvPr id="1647624" name="Text Box 7"/>
          <p:cNvSpPr txBox="1">
            <a:spLocks noChangeArrowheads="1"/>
          </p:cNvSpPr>
          <p:nvPr/>
        </p:nvSpPr>
        <p:spPr bwMode="auto">
          <a:xfrm>
            <a:off x="4849813" y="3533775"/>
            <a:ext cx="1149350" cy="212725"/>
          </a:xfrm>
          <a:prstGeom prst="rect">
            <a:avLst/>
          </a:prstGeom>
          <a:noFill/>
          <a:ln w="6350">
            <a:noFill/>
            <a:miter lim="800000"/>
            <a:headEnd/>
            <a:tailEnd type="none" w="med" len="lg"/>
          </a:ln>
        </p:spPr>
        <p:txBody>
          <a:bodyPr lIns="0" tIns="0" rIns="0" bIns="0">
            <a:spAutoFit/>
          </a:bodyPr>
          <a:lstStyle/>
          <a:p>
            <a:pPr>
              <a:spcBef>
                <a:spcPct val="0"/>
              </a:spcBef>
            </a:pPr>
            <a:r>
              <a:rPr lang="en-US" sz="1400">
                <a:solidFill>
                  <a:schemeClr val="hlink"/>
                </a:solidFill>
                <a:latin typeface="Futura Hv" pitchFamily="34" charset="0"/>
              </a:rPr>
              <a:t>The Service</a:t>
            </a:r>
          </a:p>
        </p:txBody>
      </p:sp>
      <p:sp>
        <p:nvSpPr>
          <p:cNvPr id="1647625" name="PubL"/>
          <p:cNvSpPr>
            <a:spLocks noEditPoints="1" noChangeArrowheads="1"/>
          </p:cNvSpPr>
          <p:nvPr/>
        </p:nvSpPr>
        <p:spPr bwMode="auto">
          <a:xfrm flipH="1">
            <a:off x="6637338" y="4903788"/>
            <a:ext cx="1468437" cy="1349375"/>
          </a:xfrm>
          <a:custGeom>
            <a:avLst/>
            <a:gdLst>
              <a:gd name="T0" fmla="*/ 484856 w 21600"/>
              <a:gd name="T1" fmla="*/ 0 h 21600"/>
              <a:gd name="T2" fmla="*/ 0 w 21600"/>
              <a:gd name="T3" fmla="*/ 674688 h 21600"/>
              <a:gd name="T4" fmla="*/ 734219 w 21600"/>
              <a:gd name="T5" fmla="*/ 1349375 h 21600"/>
              <a:gd name="T6" fmla="*/ 1468437 w 21600"/>
              <a:gd name="T7" fmla="*/ 674688 h 21600"/>
              <a:gd name="T8" fmla="*/ 17694720 60000 65536"/>
              <a:gd name="T9" fmla="*/ 11796480 60000 65536"/>
              <a:gd name="T10" fmla="*/ 589824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14263" y="0"/>
                </a:lnTo>
                <a:close/>
              </a:path>
            </a:pathLst>
          </a:custGeom>
          <a:solidFill>
            <a:srgbClr val="003366"/>
          </a:solidFill>
          <a:ln w="9525">
            <a:noFill/>
            <a:miter lim="800000"/>
            <a:headEnd/>
            <a:tailEnd/>
          </a:ln>
        </p:spPr>
        <p:txBody>
          <a:bodyPr/>
          <a:lstStyle/>
          <a:p>
            <a:endParaRPr lang="en-US"/>
          </a:p>
        </p:txBody>
      </p:sp>
      <p:sp>
        <p:nvSpPr>
          <p:cNvPr id="1647626" name="Text Box 9"/>
          <p:cNvSpPr txBox="1">
            <a:spLocks noChangeArrowheads="1"/>
          </p:cNvSpPr>
          <p:nvPr/>
        </p:nvSpPr>
        <p:spPr bwMode="auto">
          <a:xfrm>
            <a:off x="6640513" y="5981700"/>
            <a:ext cx="1438275" cy="211138"/>
          </a:xfrm>
          <a:prstGeom prst="rect">
            <a:avLst/>
          </a:prstGeom>
          <a:noFill/>
          <a:ln w="6350" algn="ctr">
            <a:noFill/>
            <a:miter lim="800000"/>
            <a:headEnd/>
            <a:tailEnd type="none" w="med" len="lg"/>
          </a:ln>
        </p:spPr>
        <p:txBody>
          <a:bodyPr lIns="0" tIns="0" rIns="0" bIns="0">
            <a:spAutoFit/>
          </a:bodyPr>
          <a:lstStyle/>
          <a:p>
            <a:pPr algn="ctr"/>
            <a:r>
              <a:rPr lang="en-US" sz="1400">
                <a:solidFill>
                  <a:schemeClr val="bg1"/>
                </a:solidFill>
                <a:latin typeface="Futura Hv" pitchFamily="34" charset="0"/>
              </a:rPr>
              <a:t>Outsourced IT</a:t>
            </a:r>
            <a:r>
              <a:rPr lang="en-US" sz="1300">
                <a:solidFill>
                  <a:schemeClr val="bg1"/>
                </a:solidFill>
                <a:latin typeface="Futura Hv" pitchFamily="34" charset="0"/>
              </a:rPr>
              <a:t> </a:t>
            </a:r>
          </a:p>
        </p:txBody>
      </p:sp>
      <p:sp>
        <p:nvSpPr>
          <p:cNvPr id="1647627" name="Text Box 10"/>
          <p:cNvSpPr txBox="1">
            <a:spLocks noChangeArrowheads="1"/>
          </p:cNvSpPr>
          <p:nvPr/>
        </p:nvSpPr>
        <p:spPr bwMode="auto">
          <a:xfrm>
            <a:off x="2551113" y="5978525"/>
            <a:ext cx="1897062" cy="212725"/>
          </a:xfrm>
          <a:prstGeom prst="rect">
            <a:avLst/>
          </a:prstGeom>
          <a:noFill/>
          <a:ln w="6350">
            <a:noFill/>
            <a:miter lim="800000"/>
            <a:headEnd/>
            <a:tailEnd type="none" w="med" len="lg"/>
          </a:ln>
        </p:spPr>
        <p:txBody>
          <a:bodyPr lIns="0" tIns="0" rIns="0" bIns="0">
            <a:spAutoFit/>
          </a:bodyPr>
          <a:lstStyle/>
          <a:p>
            <a:pPr algn="ctr">
              <a:spcBef>
                <a:spcPct val="0"/>
              </a:spcBef>
            </a:pPr>
            <a:r>
              <a:rPr lang="en-US" sz="1400">
                <a:solidFill>
                  <a:schemeClr val="bg1"/>
                </a:solidFill>
                <a:latin typeface="Futura Hv" pitchFamily="34" charset="0"/>
              </a:rPr>
              <a:t>Enterprise IT</a:t>
            </a:r>
          </a:p>
        </p:txBody>
      </p:sp>
      <p:sp>
        <p:nvSpPr>
          <p:cNvPr id="1647628" name="Line 11"/>
          <p:cNvSpPr>
            <a:spLocks noChangeShapeType="1"/>
          </p:cNvSpPr>
          <p:nvPr/>
        </p:nvSpPr>
        <p:spPr bwMode="auto">
          <a:xfrm flipV="1">
            <a:off x="7331075" y="4330700"/>
            <a:ext cx="3175" cy="549275"/>
          </a:xfrm>
          <a:prstGeom prst="line">
            <a:avLst/>
          </a:prstGeom>
          <a:noFill/>
          <a:ln w="31750">
            <a:solidFill>
              <a:srgbClr val="7B7B79"/>
            </a:solidFill>
            <a:round/>
            <a:headEnd/>
            <a:tailEnd type="arrow" w="sm" len="sm"/>
          </a:ln>
        </p:spPr>
        <p:txBody>
          <a:bodyPr lIns="0" tIns="0" rIns="0" bIns="0"/>
          <a:lstStyle/>
          <a:p>
            <a:endParaRPr lang="en-US"/>
          </a:p>
        </p:txBody>
      </p:sp>
      <p:sp>
        <p:nvSpPr>
          <p:cNvPr id="1647629" name="Text Box 12"/>
          <p:cNvSpPr txBox="1">
            <a:spLocks noChangeArrowheads="1"/>
          </p:cNvSpPr>
          <p:nvPr/>
        </p:nvSpPr>
        <p:spPr bwMode="auto">
          <a:xfrm>
            <a:off x="7270750" y="4640263"/>
            <a:ext cx="1109663" cy="212725"/>
          </a:xfrm>
          <a:prstGeom prst="rect">
            <a:avLst/>
          </a:prstGeom>
          <a:noFill/>
          <a:ln w="6350">
            <a:noFill/>
            <a:miter lim="800000"/>
            <a:headEnd/>
            <a:tailEnd type="none" w="med" len="lg"/>
          </a:ln>
        </p:spPr>
        <p:txBody>
          <a:bodyPr lIns="0" tIns="0" rIns="0" bIns="0">
            <a:spAutoFit/>
          </a:bodyPr>
          <a:lstStyle/>
          <a:p>
            <a:pPr algn="ctr">
              <a:spcBef>
                <a:spcPct val="0"/>
              </a:spcBef>
            </a:pPr>
            <a:r>
              <a:rPr lang="en-US" sz="1400">
                <a:solidFill>
                  <a:schemeClr val="hlink"/>
                </a:solidFill>
                <a:latin typeface="Futura Hv" pitchFamily="34" charset="0"/>
              </a:rPr>
              <a:t>IT Services</a:t>
            </a:r>
          </a:p>
        </p:txBody>
      </p:sp>
      <p:sp>
        <p:nvSpPr>
          <p:cNvPr id="1647630" name="Rectangle 13"/>
          <p:cNvSpPr>
            <a:spLocks noChangeArrowheads="1"/>
          </p:cNvSpPr>
          <p:nvPr/>
        </p:nvSpPr>
        <p:spPr bwMode="auto">
          <a:xfrm>
            <a:off x="7440613" y="5054600"/>
            <a:ext cx="581025" cy="690563"/>
          </a:xfrm>
          <a:prstGeom prst="rect">
            <a:avLst/>
          </a:prstGeom>
          <a:solidFill>
            <a:srgbClr val="7B7B79"/>
          </a:solidFill>
          <a:ln w="25400">
            <a:noFill/>
            <a:miter lim="800000"/>
            <a:headEnd/>
            <a:tailEnd type="none" w="lg" len="sm"/>
          </a:ln>
        </p:spPr>
        <p:txBody>
          <a:bodyPr wrap="none" lIns="0" tIns="0" rIns="0" bIns="0" anchor="ctr"/>
          <a:lstStyle/>
          <a:p>
            <a:endParaRPr lang="en-US"/>
          </a:p>
        </p:txBody>
      </p:sp>
      <p:sp>
        <p:nvSpPr>
          <p:cNvPr id="1647631" name="Rectangle 14"/>
          <p:cNvSpPr>
            <a:spLocks noChangeArrowheads="1"/>
          </p:cNvSpPr>
          <p:nvPr/>
        </p:nvSpPr>
        <p:spPr bwMode="auto">
          <a:xfrm>
            <a:off x="7097713" y="5168900"/>
            <a:ext cx="582612" cy="695325"/>
          </a:xfrm>
          <a:prstGeom prst="rect">
            <a:avLst/>
          </a:prstGeom>
          <a:solidFill>
            <a:srgbClr val="51AEDD"/>
          </a:solidFill>
          <a:ln w="25400">
            <a:noFill/>
            <a:miter lim="800000"/>
            <a:headEnd/>
            <a:tailEnd type="none" w="lg" len="sm"/>
          </a:ln>
        </p:spPr>
        <p:txBody>
          <a:bodyPr wrap="none" lIns="0" tIns="0" rIns="0" bIns="0" anchor="ctr"/>
          <a:lstStyle/>
          <a:p>
            <a:endParaRPr lang="en-US"/>
          </a:p>
        </p:txBody>
      </p:sp>
      <p:sp>
        <p:nvSpPr>
          <p:cNvPr id="1647632" name="Rectangle 15"/>
          <p:cNvSpPr>
            <a:spLocks noChangeArrowheads="1"/>
          </p:cNvSpPr>
          <p:nvPr/>
        </p:nvSpPr>
        <p:spPr bwMode="auto">
          <a:xfrm>
            <a:off x="6723063" y="5310188"/>
            <a:ext cx="614362" cy="642937"/>
          </a:xfrm>
          <a:prstGeom prst="rect">
            <a:avLst/>
          </a:prstGeom>
          <a:solidFill>
            <a:schemeClr val="bg2"/>
          </a:solidFill>
          <a:ln w="25400" algn="ctr">
            <a:noFill/>
            <a:miter lim="800000"/>
            <a:headEnd/>
            <a:tailEnd type="none" w="lg" len="sm"/>
          </a:ln>
        </p:spPr>
        <p:txBody>
          <a:bodyPr wrap="none" lIns="0" tIns="0" rIns="0" bIns="0" anchor="ctr"/>
          <a:lstStyle/>
          <a:p>
            <a:endParaRPr lang="en-US"/>
          </a:p>
        </p:txBody>
      </p:sp>
      <p:sp>
        <p:nvSpPr>
          <p:cNvPr id="1647633" name="AutoShape 16"/>
          <p:cNvSpPr>
            <a:spLocks noChangeArrowheads="1"/>
          </p:cNvSpPr>
          <p:nvPr/>
        </p:nvSpPr>
        <p:spPr bwMode="auto">
          <a:xfrm>
            <a:off x="995363" y="1504950"/>
            <a:ext cx="7050087" cy="871538"/>
          </a:xfrm>
          <a:prstGeom prst="triangle">
            <a:avLst>
              <a:gd name="adj" fmla="val 50000"/>
            </a:avLst>
          </a:prstGeom>
          <a:solidFill>
            <a:srgbClr val="7B7B79"/>
          </a:solidFill>
          <a:ln w="12700">
            <a:noFill/>
            <a:miter lim="800000"/>
            <a:headEnd/>
            <a:tailEnd/>
          </a:ln>
        </p:spPr>
        <p:txBody>
          <a:bodyPr wrap="none" tIns="0"/>
          <a:lstStyle/>
          <a:p>
            <a:pPr algn="ctr" eaLnBrk="0" hangingPunct="0">
              <a:spcBef>
                <a:spcPct val="0"/>
              </a:spcBef>
            </a:pPr>
            <a:endParaRPr lang="nl-NL" sz="1800" b="1">
              <a:solidFill>
                <a:schemeClr val="bg2"/>
              </a:solidFill>
              <a:latin typeface="Futura Hv" pitchFamily="34" charset="0"/>
            </a:endParaRPr>
          </a:p>
        </p:txBody>
      </p:sp>
      <p:sp>
        <p:nvSpPr>
          <p:cNvPr id="1647634" name="Text Box 17"/>
          <p:cNvSpPr txBox="1">
            <a:spLocks noChangeArrowheads="1"/>
          </p:cNvSpPr>
          <p:nvPr/>
        </p:nvSpPr>
        <p:spPr bwMode="auto">
          <a:xfrm>
            <a:off x="3302000" y="1901825"/>
            <a:ext cx="2465388" cy="311150"/>
          </a:xfrm>
          <a:prstGeom prst="rect">
            <a:avLst/>
          </a:prstGeom>
          <a:noFill/>
          <a:ln w="9525">
            <a:noFill/>
            <a:miter lim="800000"/>
            <a:headEnd/>
            <a:tailEnd/>
          </a:ln>
        </p:spPr>
        <p:txBody>
          <a:bodyPr>
            <a:spAutoFit/>
          </a:bodyPr>
          <a:lstStyle/>
          <a:p>
            <a:pPr algn="ctr">
              <a:lnSpc>
                <a:spcPct val="90000"/>
              </a:lnSpc>
              <a:spcBef>
                <a:spcPct val="0"/>
              </a:spcBef>
            </a:pPr>
            <a:r>
              <a:rPr lang="en-US">
                <a:solidFill>
                  <a:schemeClr val="bg1"/>
                </a:solidFill>
                <a:latin typeface="Futura Hv" pitchFamily="34" charset="0"/>
              </a:rPr>
              <a:t>Operations/IT Strategy</a:t>
            </a:r>
          </a:p>
        </p:txBody>
      </p:sp>
      <p:sp>
        <p:nvSpPr>
          <p:cNvPr id="1647635" name="Rectangle 18"/>
          <p:cNvSpPr>
            <a:spLocks noChangeArrowheads="1"/>
          </p:cNvSpPr>
          <p:nvPr/>
        </p:nvSpPr>
        <p:spPr bwMode="auto">
          <a:xfrm rot="-5400000">
            <a:off x="-126206" y="3412332"/>
            <a:ext cx="1489075" cy="242887"/>
          </a:xfrm>
          <a:prstGeom prst="rect">
            <a:avLst/>
          </a:prstGeom>
          <a:noFill/>
          <a:ln w="9525">
            <a:noFill/>
            <a:miter lim="800000"/>
            <a:headEnd/>
            <a:tailEnd/>
          </a:ln>
        </p:spPr>
        <p:txBody>
          <a:bodyPr wrap="none" lIns="91428" tIns="45714" rIns="91428" bIns="45714" anchor="ctr"/>
          <a:lstStyle/>
          <a:p>
            <a:pPr algn="ctr" eaLnBrk="0" hangingPunct="0">
              <a:spcBef>
                <a:spcPct val="0"/>
              </a:spcBef>
            </a:pPr>
            <a:r>
              <a:rPr lang="en-US" sz="1800">
                <a:solidFill>
                  <a:schemeClr val="hlink"/>
                </a:solidFill>
                <a:latin typeface="Futura Hv" pitchFamily="34" charset="0"/>
              </a:rPr>
              <a:t>Supply</a:t>
            </a:r>
          </a:p>
        </p:txBody>
      </p:sp>
      <p:sp>
        <p:nvSpPr>
          <p:cNvPr id="1647636" name="Freeform 19"/>
          <p:cNvSpPr>
            <a:spLocks/>
          </p:cNvSpPr>
          <p:nvPr/>
        </p:nvSpPr>
        <p:spPr bwMode="auto">
          <a:xfrm rot="10800000">
            <a:off x="768350" y="2900363"/>
            <a:ext cx="231775" cy="1244600"/>
          </a:xfrm>
          <a:custGeom>
            <a:avLst/>
            <a:gdLst>
              <a:gd name="T0" fmla="*/ 118 w 405"/>
              <a:gd name="T1" fmla="*/ 1848 h 2008"/>
              <a:gd name="T2" fmla="*/ 142 w 405"/>
              <a:gd name="T3" fmla="*/ 1847 h 2008"/>
              <a:gd name="T4" fmla="*/ 187 w 405"/>
              <a:gd name="T5" fmla="*/ 1838 h 2008"/>
              <a:gd name="T6" fmla="*/ 229 w 405"/>
              <a:gd name="T7" fmla="*/ 1821 h 2008"/>
              <a:gd name="T8" fmla="*/ 266 w 405"/>
              <a:gd name="T9" fmla="*/ 1796 h 2008"/>
              <a:gd name="T10" fmla="*/ 298 w 405"/>
              <a:gd name="T11" fmla="*/ 1764 h 2008"/>
              <a:gd name="T12" fmla="*/ 323 w 405"/>
              <a:gd name="T13" fmla="*/ 1726 h 2008"/>
              <a:gd name="T14" fmla="*/ 341 w 405"/>
              <a:gd name="T15" fmla="*/ 1685 h 2008"/>
              <a:gd name="T16" fmla="*/ 350 w 405"/>
              <a:gd name="T17" fmla="*/ 1639 h 2008"/>
              <a:gd name="T18" fmla="*/ 351 w 405"/>
              <a:gd name="T19" fmla="*/ 1615 h 2008"/>
              <a:gd name="T20" fmla="*/ 351 w 405"/>
              <a:gd name="T21" fmla="*/ 287 h 2008"/>
              <a:gd name="T22" fmla="*/ 350 w 405"/>
              <a:gd name="T23" fmla="*/ 263 h 2008"/>
              <a:gd name="T24" fmla="*/ 341 w 405"/>
              <a:gd name="T25" fmla="*/ 217 h 2008"/>
              <a:gd name="T26" fmla="*/ 323 w 405"/>
              <a:gd name="T27" fmla="*/ 175 h 2008"/>
              <a:gd name="T28" fmla="*/ 298 w 405"/>
              <a:gd name="T29" fmla="*/ 139 h 2008"/>
              <a:gd name="T30" fmla="*/ 266 w 405"/>
              <a:gd name="T31" fmla="*/ 107 h 2008"/>
              <a:gd name="T32" fmla="*/ 229 w 405"/>
              <a:gd name="T33" fmla="*/ 82 h 2008"/>
              <a:gd name="T34" fmla="*/ 187 w 405"/>
              <a:gd name="T35" fmla="*/ 64 h 2008"/>
              <a:gd name="T36" fmla="*/ 142 w 405"/>
              <a:gd name="T37" fmla="*/ 55 h 2008"/>
              <a:gd name="T38" fmla="*/ 118 w 405"/>
              <a:gd name="T39" fmla="*/ 54 h 2008"/>
              <a:gd name="T40" fmla="*/ 3 w 405"/>
              <a:gd name="T41" fmla="*/ 0 h 2008"/>
              <a:gd name="T42" fmla="*/ 118 w 405"/>
              <a:gd name="T43" fmla="*/ 0 h 2008"/>
              <a:gd name="T44" fmla="*/ 147 w 405"/>
              <a:gd name="T45" fmla="*/ 1 h 2008"/>
              <a:gd name="T46" fmla="*/ 175 w 405"/>
              <a:gd name="T47" fmla="*/ 6 h 2008"/>
              <a:gd name="T48" fmla="*/ 203 w 405"/>
              <a:gd name="T49" fmla="*/ 13 h 2008"/>
              <a:gd name="T50" fmla="*/ 229 w 405"/>
              <a:gd name="T51" fmla="*/ 23 h 2008"/>
              <a:gd name="T52" fmla="*/ 255 w 405"/>
              <a:gd name="T53" fmla="*/ 35 h 2008"/>
              <a:gd name="T54" fmla="*/ 278 w 405"/>
              <a:gd name="T55" fmla="*/ 49 h 2008"/>
              <a:gd name="T56" fmla="*/ 301 w 405"/>
              <a:gd name="T57" fmla="*/ 66 h 2008"/>
              <a:gd name="T58" fmla="*/ 321 w 405"/>
              <a:gd name="T59" fmla="*/ 84 h 2008"/>
              <a:gd name="T60" fmla="*/ 340 w 405"/>
              <a:gd name="T61" fmla="*/ 105 h 2008"/>
              <a:gd name="T62" fmla="*/ 356 w 405"/>
              <a:gd name="T63" fmla="*/ 127 h 2008"/>
              <a:gd name="T64" fmla="*/ 371 w 405"/>
              <a:gd name="T65" fmla="*/ 151 h 2008"/>
              <a:gd name="T66" fmla="*/ 383 w 405"/>
              <a:gd name="T67" fmla="*/ 175 h 2008"/>
              <a:gd name="T68" fmla="*/ 392 w 405"/>
              <a:gd name="T69" fmla="*/ 201 h 2008"/>
              <a:gd name="T70" fmla="*/ 399 w 405"/>
              <a:gd name="T71" fmla="*/ 229 h 2008"/>
              <a:gd name="T72" fmla="*/ 404 w 405"/>
              <a:gd name="T73" fmla="*/ 258 h 2008"/>
              <a:gd name="T74" fmla="*/ 405 w 405"/>
              <a:gd name="T75" fmla="*/ 287 h 2008"/>
              <a:gd name="T76" fmla="*/ 405 w 405"/>
              <a:gd name="T77" fmla="*/ 1615 h 2008"/>
              <a:gd name="T78" fmla="*/ 404 w 405"/>
              <a:gd name="T79" fmla="*/ 1644 h 2008"/>
              <a:gd name="T80" fmla="*/ 400 w 405"/>
              <a:gd name="T81" fmla="*/ 1672 h 2008"/>
              <a:gd name="T82" fmla="*/ 393 w 405"/>
              <a:gd name="T83" fmla="*/ 1699 h 2008"/>
              <a:gd name="T84" fmla="*/ 383 w 405"/>
              <a:gd name="T85" fmla="*/ 1725 h 2008"/>
              <a:gd name="T86" fmla="*/ 372 w 405"/>
              <a:gd name="T87" fmla="*/ 1750 h 2008"/>
              <a:gd name="T88" fmla="*/ 358 w 405"/>
              <a:gd name="T89" fmla="*/ 1774 h 2008"/>
              <a:gd name="T90" fmla="*/ 341 w 405"/>
              <a:gd name="T91" fmla="*/ 1796 h 2008"/>
              <a:gd name="T92" fmla="*/ 323 w 405"/>
              <a:gd name="T93" fmla="*/ 1816 h 2008"/>
              <a:gd name="T94" fmla="*/ 303 w 405"/>
              <a:gd name="T95" fmla="*/ 1835 h 2008"/>
              <a:gd name="T96" fmla="*/ 282 w 405"/>
              <a:gd name="T97" fmla="*/ 1851 h 2008"/>
              <a:gd name="T98" fmla="*/ 258 w 405"/>
              <a:gd name="T99" fmla="*/ 1865 h 2008"/>
              <a:gd name="T100" fmla="*/ 234 w 405"/>
              <a:gd name="T101" fmla="*/ 1877 h 2008"/>
              <a:gd name="T102" fmla="*/ 208 w 405"/>
              <a:gd name="T103" fmla="*/ 1887 h 2008"/>
              <a:gd name="T104" fmla="*/ 181 w 405"/>
              <a:gd name="T105" fmla="*/ 1895 h 2008"/>
              <a:gd name="T106" fmla="*/ 153 w 405"/>
              <a:gd name="T107" fmla="*/ 1900 h 2008"/>
              <a:gd name="T108" fmla="*/ 125 w 405"/>
              <a:gd name="T109" fmla="*/ 1902 h 2008"/>
              <a:gd name="T110" fmla="*/ 204 w 405"/>
              <a:gd name="T111" fmla="*/ 2008 h 2008"/>
              <a:gd name="T112" fmla="*/ 146 w 405"/>
              <a:gd name="T113" fmla="*/ 1713 h 2008"/>
              <a:gd name="T114" fmla="*/ 107 w 405"/>
              <a:gd name="T115" fmla="*/ 1848 h 20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5"/>
              <a:gd name="T175" fmla="*/ 0 h 2008"/>
              <a:gd name="T176" fmla="*/ 405 w 405"/>
              <a:gd name="T177" fmla="*/ 2008 h 200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5" h="2008">
                <a:moveTo>
                  <a:pt x="118" y="1848"/>
                </a:moveTo>
                <a:lnTo>
                  <a:pt x="118" y="1848"/>
                </a:lnTo>
                <a:lnTo>
                  <a:pt x="130" y="1848"/>
                </a:lnTo>
                <a:lnTo>
                  <a:pt x="142" y="1847"/>
                </a:lnTo>
                <a:lnTo>
                  <a:pt x="164" y="1843"/>
                </a:lnTo>
                <a:lnTo>
                  <a:pt x="187" y="1838"/>
                </a:lnTo>
                <a:lnTo>
                  <a:pt x="208" y="1831"/>
                </a:lnTo>
                <a:lnTo>
                  <a:pt x="229" y="1821"/>
                </a:lnTo>
                <a:lnTo>
                  <a:pt x="248" y="1809"/>
                </a:lnTo>
                <a:lnTo>
                  <a:pt x="266" y="1796"/>
                </a:lnTo>
                <a:lnTo>
                  <a:pt x="283" y="1780"/>
                </a:lnTo>
                <a:lnTo>
                  <a:pt x="298" y="1764"/>
                </a:lnTo>
                <a:lnTo>
                  <a:pt x="311" y="1746"/>
                </a:lnTo>
                <a:lnTo>
                  <a:pt x="323" y="1726"/>
                </a:lnTo>
                <a:lnTo>
                  <a:pt x="333" y="1706"/>
                </a:lnTo>
                <a:lnTo>
                  <a:pt x="341" y="1685"/>
                </a:lnTo>
                <a:lnTo>
                  <a:pt x="347" y="1662"/>
                </a:lnTo>
                <a:lnTo>
                  <a:pt x="350" y="1639"/>
                </a:lnTo>
                <a:lnTo>
                  <a:pt x="351" y="1627"/>
                </a:lnTo>
                <a:lnTo>
                  <a:pt x="351" y="1615"/>
                </a:lnTo>
                <a:lnTo>
                  <a:pt x="351" y="287"/>
                </a:lnTo>
                <a:lnTo>
                  <a:pt x="351" y="275"/>
                </a:lnTo>
                <a:lnTo>
                  <a:pt x="350" y="263"/>
                </a:lnTo>
                <a:lnTo>
                  <a:pt x="347" y="240"/>
                </a:lnTo>
                <a:lnTo>
                  <a:pt x="341" y="217"/>
                </a:lnTo>
                <a:lnTo>
                  <a:pt x="333" y="196"/>
                </a:lnTo>
                <a:lnTo>
                  <a:pt x="323" y="175"/>
                </a:lnTo>
                <a:lnTo>
                  <a:pt x="311" y="157"/>
                </a:lnTo>
                <a:lnTo>
                  <a:pt x="298" y="139"/>
                </a:lnTo>
                <a:lnTo>
                  <a:pt x="283" y="122"/>
                </a:lnTo>
                <a:lnTo>
                  <a:pt x="266" y="107"/>
                </a:lnTo>
                <a:lnTo>
                  <a:pt x="248" y="94"/>
                </a:lnTo>
                <a:lnTo>
                  <a:pt x="229" y="82"/>
                </a:lnTo>
                <a:lnTo>
                  <a:pt x="208" y="72"/>
                </a:lnTo>
                <a:lnTo>
                  <a:pt x="187" y="64"/>
                </a:lnTo>
                <a:lnTo>
                  <a:pt x="164" y="59"/>
                </a:lnTo>
                <a:lnTo>
                  <a:pt x="142" y="55"/>
                </a:lnTo>
                <a:lnTo>
                  <a:pt x="130" y="54"/>
                </a:lnTo>
                <a:lnTo>
                  <a:pt x="118" y="54"/>
                </a:lnTo>
                <a:lnTo>
                  <a:pt x="3" y="54"/>
                </a:lnTo>
                <a:lnTo>
                  <a:pt x="3" y="0"/>
                </a:lnTo>
                <a:lnTo>
                  <a:pt x="118" y="0"/>
                </a:lnTo>
                <a:lnTo>
                  <a:pt x="133" y="0"/>
                </a:lnTo>
                <a:lnTo>
                  <a:pt x="147" y="1"/>
                </a:lnTo>
                <a:lnTo>
                  <a:pt x="161" y="3"/>
                </a:lnTo>
                <a:lnTo>
                  <a:pt x="175" y="6"/>
                </a:lnTo>
                <a:lnTo>
                  <a:pt x="189" y="9"/>
                </a:lnTo>
                <a:lnTo>
                  <a:pt x="203" y="13"/>
                </a:lnTo>
                <a:lnTo>
                  <a:pt x="216" y="17"/>
                </a:lnTo>
                <a:lnTo>
                  <a:pt x="229" y="23"/>
                </a:lnTo>
                <a:lnTo>
                  <a:pt x="242" y="28"/>
                </a:lnTo>
                <a:lnTo>
                  <a:pt x="255" y="35"/>
                </a:lnTo>
                <a:lnTo>
                  <a:pt x="267" y="42"/>
                </a:lnTo>
                <a:lnTo>
                  <a:pt x="278" y="49"/>
                </a:lnTo>
                <a:lnTo>
                  <a:pt x="290" y="57"/>
                </a:lnTo>
                <a:lnTo>
                  <a:pt x="301" y="66"/>
                </a:lnTo>
                <a:lnTo>
                  <a:pt x="311" y="75"/>
                </a:lnTo>
                <a:lnTo>
                  <a:pt x="321" y="84"/>
                </a:lnTo>
                <a:lnTo>
                  <a:pt x="331" y="94"/>
                </a:lnTo>
                <a:lnTo>
                  <a:pt x="340" y="105"/>
                </a:lnTo>
                <a:lnTo>
                  <a:pt x="348" y="116"/>
                </a:lnTo>
                <a:lnTo>
                  <a:pt x="356" y="127"/>
                </a:lnTo>
                <a:lnTo>
                  <a:pt x="364" y="139"/>
                </a:lnTo>
                <a:lnTo>
                  <a:pt x="371" y="151"/>
                </a:lnTo>
                <a:lnTo>
                  <a:pt x="377" y="163"/>
                </a:lnTo>
                <a:lnTo>
                  <a:pt x="383" y="175"/>
                </a:lnTo>
                <a:lnTo>
                  <a:pt x="388" y="188"/>
                </a:lnTo>
                <a:lnTo>
                  <a:pt x="392" y="201"/>
                </a:lnTo>
                <a:lnTo>
                  <a:pt x="396" y="215"/>
                </a:lnTo>
                <a:lnTo>
                  <a:pt x="399" y="229"/>
                </a:lnTo>
                <a:lnTo>
                  <a:pt x="402" y="243"/>
                </a:lnTo>
                <a:lnTo>
                  <a:pt x="404" y="258"/>
                </a:lnTo>
                <a:lnTo>
                  <a:pt x="405" y="272"/>
                </a:lnTo>
                <a:lnTo>
                  <a:pt x="405" y="287"/>
                </a:lnTo>
                <a:lnTo>
                  <a:pt x="405" y="1615"/>
                </a:lnTo>
                <a:lnTo>
                  <a:pt x="405" y="1630"/>
                </a:lnTo>
                <a:lnTo>
                  <a:pt x="404" y="1644"/>
                </a:lnTo>
                <a:lnTo>
                  <a:pt x="402" y="1658"/>
                </a:lnTo>
                <a:lnTo>
                  <a:pt x="400" y="1672"/>
                </a:lnTo>
                <a:lnTo>
                  <a:pt x="397" y="1686"/>
                </a:lnTo>
                <a:lnTo>
                  <a:pt x="393" y="1699"/>
                </a:lnTo>
                <a:lnTo>
                  <a:pt x="388" y="1713"/>
                </a:lnTo>
                <a:lnTo>
                  <a:pt x="383" y="1725"/>
                </a:lnTo>
                <a:lnTo>
                  <a:pt x="378" y="1738"/>
                </a:lnTo>
                <a:lnTo>
                  <a:pt x="372" y="1750"/>
                </a:lnTo>
                <a:lnTo>
                  <a:pt x="365" y="1762"/>
                </a:lnTo>
                <a:lnTo>
                  <a:pt x="358" y="1774"/>
                </a:lnTo>
                <a:lnTo>
                  <a:pt x="350" y="1785"/>
                </a:lnTo>
                <a:lnTo>
                  <a:pt x="341" y="1796"/>
                </a:lnTo>
                <a:lnTo>
                  <a:pt x="333" y="1806"/>
                </a:lnTo>
                <a:lnTo>
                  <a:pt x="323" y="1816"/>
                </a:lnTo>
                <a:lnTo>
                  <a:pt x="313" y="1826"/>
                </a:lnTo>
                <a:lnTo>
                  <a:pt x="303" y="1835"/>
                </a:lnTo>
                <a:lnTo>
                  <a:pt x="293" y="1843"/>
                </a:lnTo>
                <a:lnTo>
                  <a:pt x="282" y="1851"/>
                </a:lnTo>
                <a:lnTo>
                  <a:pt x="270" y="1858"/>
                </a:lnTo>
                <a:lnTo>
                  <a:pt x="258" y="1865"/>
                </a:lnTo>
                <a:lnTo>
                  <a:pt x="246" y="1872"/>
                </a:lnTo>
                <a:lnTo>
                  <a:pt x="234" y="1877"/>
                </a:lnTo>
                <a:lnTo>
                  <a:pt x="221" y="1883"/>
                </a:lnTo>
                <a:lnTo>
                  <a:pt x="208" y="1887"/>
                </a:lnTo>
                <a:lnTo>
                  <a:pt x="194" y="1891"/>
                </a:lnTo>
                <a:lnTo>
                  <a:pt x="181" y="1895"/>
                </a:lnTo>
                <a:lnTo>
                  <a:pt x="167" y="1898"/>
                </a:lnTo>
                <a:lnTo>
                  <a:pt x="153" y="1900"/>
                </a:lnTo>
                <a:lnTo>
                  <a:pt x="139" y="1901"/>
                </a:lnTo>
                <a:lnTo>
                  <a:pt x="125" y="1902"/>
                </a:lnTo>
                <a:lnTo>
                  <a:pt x="286" y="1992"/>
                </a:lnTo>
                <a:lnTo>
                  <a:pt x="204" y="2008"/>
                </a:lnTo>
                <a:lnTo>
                  <a:pt x="0" y="1895"/>
                </a:lnTo>
                <a:lnTo>
                  <a:pt x="146" y="1713"/>
                </a:lnTo>
                <a:lnTo>
                  <a:pt x="229" y="1697"/>
                </a:lnTo>
                <a:lnTo>
                  <a:pt x="107" y="1848"/>
                </a:lnTo>
                <a:lnTo>
                  <a:pt x="118" y="1848"/>
                </a:lnTo>
                <a:close/>
              </a:path>
            </a:pathLst>
          </a:custGeom>
          <a:solidFill>
            <a:srgbClr val="7B7B79"/>
          </a:solidFill>
          <a:ln w="28575">
            <a:noFill/>
            <a:round/>
            <a:headEnd/>
            <a:tailEnd/>
          </a:ln>
        </p:spPr>
        <p:txBody>
          <a:bodyPr/>
          <a:lstStyle/>
          <a:p>
            <a:endParaRPr lang="en-US"/>
          </a:p>
        </p:txBody>
      </p:sp>
      <p:sp>
        <p:nvSpPr>
          <p:cNvPr id="1647637" name="Rectangle 20"/>
          <p:cNvSpPr>
            <a:spLocks noChangeArrowheads="1"/>
          </p:cNvSpPr>
          <p:nvPr/>
        </p:nvSpPr>
        <p:spPr bwMode="auto">
          <a:xfrm rot="5400000">
            <a:off x="7589044" y="3347244"/>
            <a:ext cx="1712912" cy="247650"/>
          </a:xfrm>
          <a:prstGeom prst="rect">
            <a:avLst/>
          </a:prstGeom>
          <a:noFill/>
          <a:ln w="9525">
            <a:noFill/>
            <a:miter lim="800000"/>
            <a:headEnd/>
            <a:tailEnd/>
          </a:ln>
        </p:spPr>
        <p:txBody>
          <a:bodyPr wrap="none" lIns="91428" tIns="45714" rIns="91428" bIns="45714" anchor="ctr"/>
          <a:lstStyle/>
          <a:p>
            <a:pPr algn="ctr" eaLnBrk="0" hangingPunct="0">
              <a:spcBef>
                <a:spcPct val="0"/>
              </a:spcBef>
            </a:pPr>
            <a:r>
              <a:rPr lang="en-US" sz="1800">
                <a:solidFill>
                  <a:schemeClr val="hlink"/>
                </a:solidFill>
                <a:latin typeface="Futura Hv" pitchFamily="34" charset="0"/>
              </a:rPr>
              <a:t>Demand</a:t>
            </a:r>
          </a:p>
        </p:txBody>
      </p:sp>
      <p:sp>
        <p:nvSpPr>
          <p:cNvPr id="1647638" name="Freeform 21"/>
          <p:cNvSpPr>
            <a:spLocks/>
          </p:cNvSpPr>
          <p:nvPr/>
        </p:nvSpPr>
        <p:spPr bwMode="auto">
          <a:xfrm>
            <a:off x="8116888" y="2844800"/>
            <a:ext cx="207962" cy="1300163"/>
          </a:xfrm>
          <a:custGeom>
            <a:avLst/>
            <a:gdLst>
              <a:gd name="T0" fmla="*/ 118 w 405"/>
              <a:gd name="T1" fmla="*/ 1848 h 2008"/>
              <a:gd name="T2" fmla="*/ 142 w 405"/>
              <a:gd name="T3" fmla="*/ 1847 h 2008"/>
              <a:gd name="T4" fmla="*/ 187 w 405"/>
              <a:gd name="T5" fmla="*/ 1838 h 2008"/>
              <a:gd name="T6" fmla="*/ 229 w 405"/>
              <a:gd name="T7" fmla="*/ 1821 h 2008"/>
              <a:gd name="T8" fmla="*/ 266 w 405"/>
              <a:gd name="T9" fmla="*/ 1796 h 2008"/>
              <a:gd name="T10" fmla="*/ 298 w 405"/>
              <a:gd name="T11" fmla="*/ 1764 h 2008"/>
              <a:gd name="T12" fmla="*/ 323 w 405"/>
              <a:gd name="T13" fmla="*/ 1726 h 2008"/>
              <a:gd name="T14" fmla="*/ 341 w 405"/>
              <a:gd name="T15" fmla="*/ 1685 h 2008"/>
              <a:gd name="T16" fmla="*/ 350 w 405"/>
              <a:gd name="T17" fmla="*/ 1639 h 2008"/>
              <a:gd name="T18" fmla="*/ 351 w 405"/>
              <a:gd name="T19" fmla="*/ 1615 h 2008"/>
              <a:gd name="T20" fmla="*/ 351 w 405"/>
              <a:gd name="T21" fmla="*/ 287 h 2008"/>
              <a:gd name="T22" fmla="*/ 350 w 405"/>
              <a:gd name="T23" fmla="*/ 263 h 2008"/>
              <a:gd name="T24" fmla="*/ 341 w 405"/>
              <a:gd name="T25" fmla="*/ 217 h 2008"/>
              <a:gd name="T26" fmla="*/ 323 w 405"/>
              <a:gd name="T27" fmla="*/ 175 h 2008"/>
              <a:gd name="T28" fmla="*/ 298 w 405"/>
              <a:gd name="T29" fmla="*/ 139 h 2008"/>
              <a:gd name="T30" fmla="*/ 266 w 405"/>
              <a:gd name="T31" fmla="*/ 107 h 2008"/>
              <a:gd name="T32" fmla="*/ 229 w 405"/>
              <a:gd name="T33" fmla="*/ 82 h 2008"/>
              <a:gd name="T34" fmla="*/ 187 w 405"/>
              <a:gd name="T35" fmla="*/ 64 h 2008"/>
              <a:gd name="T36" fmla="*/ 142 w 405"/>
              <a:gd name="T37" fmla="*/ 55 h 2008"/>
              <a:gd name="T38" fmla="*/ 118 w 405"/>
              <a:gd name="T39" fmla="*/ 54 h 2008"/>
              <a:gd name="T40" fmla="*/ 3 w 405"/>
              <a:gd name="T41" fmla="*/ 0 h 2008"/>
              <a:gd name="T42" fmla="*/ 118 w 405"/>
              <a:gd name="T43" fmla="*/ 0 h 2008"/>
              <a:gd name="T44" fmla="*/ 147 w 405"/>
              <a:gd name="T45" fmla="*/ 1 h 2008"/>
              <a:gd name="T46" fmla="*/ 175 w 405"/>
              <a:gd name="T47" fmla="*/ 6 h 2008"/>
              <a:gd name="T48" fmla="*/ 203 w 405"/>
              <a:gd name="T49" fmla="*/ 13 h 2008"/>
              <a:gd name="T50" fmla="*/ 229 w 405"/>
              <a:gd name="T51" fmla="*/ 23 h 2008"/>
              <a:gd name="T52" fmla="*/ 255 w 405"/>
              <a:gd name="T53" fmla="*/ 35 h 2008"/>
              <a:gd name="T54" fmla="*/ 278 w 405"/>
              <a:gd name="T55" fmla="*/ 49 h 2008"/>
              <a:gd name="T56" fmla="*/ 301 w 405"/>
              <a:gd name="T57" fmla="*/ 66 h 2008"/>
              <a:gd name="T58" fmla="*/ 321 w 405"/>
              <a:gd name="T59" fmla="*/ 84 h 2008"/>
              <a:gd name="T60" fmla="*/ 340 w 405"/>
              <a:gd name="T61" fmla="*/ 105 h 2008"/>
              <a:gd name="T62" fmla="*/ 356 w 405"/>
              <a:gd name="T63" fmla="*/ 127 h 2008"/>
              <a:gd name="T64" fmla="*/ 371 w 405"/>
              <a:gd name="T65" fmla="*/ 151 h 2008"/>
              <a:gd name="T66" fmla="*/ 383 w 405"/>
              <a:gd name="T67" fmla="*/ 175 h 2008"/>
              <a:gd name="T68" fmla="*/ 392 w 405"/>
              <a:gd name="T69" fmla="*/ 201 h 2008"/>
              <a:gd name="T70" fmla="*/ 399 w 405"/>
              <a:gd name="T71" fmla="*/ 229 h 2008"/>
              <a:gd name="T72" fmla="*/ 404 w 405"/>
              <a:gd name="T73" fmla="*/ 258 h 2008"/>
              <a:gd name="T74" fmla="*/ 405 w 405"/>
              <a:gd name="T75" fmla="*/ 287 h 2008"/>
              <a:gd name="T76" fmla="*/ 405 w 405"/>
              <a:gd name="T77" fmla="*/ 1615 h 2008"/>
              <a:gd name="T78" fmla="*/ 404 w 405"/>
              <a:gd name="T79" fmla="*/ 1644 h 2008"/>
              <a:gd name="T80" fmla="*/ 400 w 405"/>
              <a:gd name="T81" fmla="*/ 1672 h 2008"/>
              <a:gd name="T82" fmla="*/ 393 w 405"/>
              <a:gd name="T83" fmla="*/ 1699 h 2008"/>
              <a:gd name="T84" fmla="*/ 383 w 405"/>
              <a:gd name="T85" fmla="*/ 1725 h 2008"/>
              <a:gd name="T86" fmla="*/ 372 w 405"/>
              <a:gd name="T87" fmla="*/ 1750 h 2008"/>
              <a:gd name="T88" fmla="*/ 358 w 405"/>
              <a:gd name="T89" fmla="*/ 1774 h 2008"/>
              <a:gd name="T90" fmla="*/ 341 w 405"/>
              <a:gd name="T91" fmla="*/ 1796 h 2008"/>
              <a:gd name="T92" fmla="*/ 323 w 405"/>
              <a:gd name="T93" fmla="*/ 1816 h 2008"/>
              <a:gd name="T94" fmla="*/ 303 w 405"/>
              <a:gd name="T95" fmla="*/ 1835 h 2008"/>
              <a:gd name="T96" fmla="*/ 282 w 405"/>
              <a:gd name="T97" fmla="*/ 1851 h 2008"/>
              <a:gd name="T98" fmla="*/ 258 w 405"/>
              <a:gd name="T99" fmla="*/ 1865 h 2008"/>
              <a:gd name="T100" fmla="*/ 234 w 405"/>
              <a:gd name="T101" fmla="*/ 1877 h 2008"/>
              <a:gd name="T102" fmla="*/ 208 w 405"/>
              <a:gd name="T103" fmla="*/ 1887 h 2008"/>
              <a:gd name="T104" fmla="*/ 181 w 405"/>
              <a:gd name="T105" fmla="*/ 1895 h 2008"/>
              <a:gd name="T106" fmla="*/ 153 w 405"/>
              <a:gd name="T107" fmla="*/ 1900 h 2008"/>
              <a:gd name="T108" fmla="*/ 125 w 405"/>
              <a:gd name="T109" fmla="*/ 1902 h 2008"/>
              <a:gd name="T110" fmla="*/ 204 w 405"/>
              <a:gd name="T111" fmla="*/ 2008 h 2008"/>
              <a:gd name="T112" fmla="*/ 146 w 405"/>
              <a:gd name="T113" fmla="*/ 1713 h 2008"/>
              <a:gd name="T114" fmla="*/ 107 w 405"/>
              <a:gd name="T115" fmla="*/ 1848 h 20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5"/>
              <a:gd name="T175" fmla="*/ 0 h 2008"/>
              <a:gd name="T176" fmla="*/ 405 w 405"/>
              <a:gd name="T177" fmla="*/ 2008 h 200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5" h="2008">
                <a:moveTo>
                  <a:pt x="118" y="1848"/>
                </a:moveTo>
                <a:lnTo>
                  <a:pt x="118" y="1848"/>
                </a:lnTo>
                <a:lnTo>
                  <a:pt x="130" y="1848"/>
                </a:lnTo>
                <a:lnTo>
                  <a:pt x="142" y="1847"/>
                </a:lnTo>
                <a:lnTo>
                  <a:pt x="164" y="1843"/>
                </a:lnTo>
                <a:lnTo>
                  <a:pt x="187" y="1838"/>
                </a:lnTo>
                <a:lnTo>
                  <a:pt x="208" y="1831"/>
                </a:lnTo>
                <a:lnTo>
                  <a:pt x="229" y="1821"/>
                </a:lnTo>
                <a:lnTo>
                  <a:pt x="248" y="1809"/>
                </a:lnTo>
                <a:lnTo>
                  <a:pt x="266" y="1796"/>
                </a:lnTo>
                <a:lnTo>
                  <a:pt x="283" y="1780"/>
                </a:lnTo>
                <a:lnTo>
                  <a:pt x="298" y="1764"/>
                </a:lnTo>
                <a:lnTo>
                  <a:pt x="311" y="1746"/>
                </a:lnTo>
                <a:lnTo>
                  <a:pt x="323" y="1726"/>
                </a:lnTo>
                <a:lnTo>
                  <a:pt x="333" y="1706"/>
                </a:lnTo>
                <a:lnTo>
                  <a:pt x="341" y="1685"/>
                </a:lnTo>
                <a:lnTo>
                  <a:pt x="347" y="1662"/>
                </a:lnTo>
                <a:lnTo>
                  <a:pt x="350" y="1639"/>
                </a:lnTo>
                <a:lnTo>
                  <a:pt x="351" y="1627"/>
                </a:lnTo>
                <a:lnTo>
                  <a:pt x="351" y="1615"/>
                </a:lnTo>
                <a:lnTo>
                  <a:pt x="351" y="287"/>
                </a:lnTo>
                <a:lnTo>
                  <a:pt x="351" y="275"/>
                </a:lnTo>
                <a:lnTo>
                  <a:pt x="350" y="263"/>
                </a:lnTo>
                <a:lnTo>
                  <a:pt x="347" y="240"/>
                </a:lnTo>
                <a:lnTo>
                  <a:pt x="341" y="217"/>
                </a:lnTo>
                <a:lnTo>
                  <a:pt x="333" y="196"/>
                </a:lnTo>
                <a:lnTo>
                  <a:pt x="323" y="175"/>
                </a:lnTo>
                <a:lnTo>
                  <a:pt x="311" y="157"/>
                </a:lnTo>
                <a:lnTo>
                  <a:pt x="298" y="139"/>
                </a:lnTo>
                <a:lnTo>
                  <a:pt x="283" y="122"/>
                </a:lnTo>
                <a:lnTo>
                  <a:pt x="266" y="107"/>
                </a:lnTo>
                <a:lnTo>
                  <a:pt x="248" y="94"/>
                </a:lnTo>
                <a:lnTo>
                  <a:pt x="229" y="82"/>
                </a:lnTo>
                <a:lnTo>
                  <a:pt x="208" y="72"/>
                </a:lnTo>
                <a:lnTo>
                  <a:pt x="187" y="64"/>
                </a:lnTo>
                <a:lnTo>
                  <a:pt x="164" y="59"/>
                </a:lnTo>
                <a:lnTo>
                  <a:pt x="142" y="55"/>
                </a:lnTo>
                <a:lnTo>
                  <a:pt x="130" y="54"/>
                </a:lnTo>
                <a:lnTo>
                  <a:pt x="118" y="54"/>
                </a:lnTo>
                <a:lnTo>
                  <a:pt x="3" y="54"/>
                </a:lnTo>
                <a:lnTo>
                  <a:pt x="3" y="0"/>
                </a:lnTo>
                <a:lnTo>
                  <a:pt x="118" y="0"/>
                </a:lnTo>
                <a:lnTo>
                  <a:pt x="133" y="0"/>
                </a:lnTo>
                <a:lnTo>
                  <a:pt x="147" y="1"/>
                </a:lnTo>
                <a:lnTo>
                  <a:pt x="161" y="3"/>
                </a:lnTo>
                <a:lnTo>
                  <a:pt x="175" y="6"/>
                </a:lnTo>
                <a:lnTo>
                  <a:pt x="189" y="9"/>
                </a:lnTo>
                <a:lnTo>
                  <a:pt x="203" y="13"/>
                </a:lnTo>
                <a:lnTo>
                  <a:pt x="216" y="17"/>
                </a:lnTo>
                <a:lnTo>
                  <a:pt x="229" y="23"/>
                </a:lnTo>
                <a:lnTo>
                  <a:pt x="242" y="28"/>
                </a:lnTo>
                <a:lnTo>
                  <a:pt x="255" y="35"/>
                </a:lnTo>
                <a:lnTo>
                  <a:pt x="267" y="42"/>
                </a:lnTo>
                <a:lnTo>
                  <a:pt x="278" y="49"/>
                </a:lnTo>
                <a:lnTo>
                  <a:pt x="290" y="57"/>
                </a:lnTo>
                <a:lnTo>
                  <a:pt x="301" y="66"/>
                </a:lnTo>
                <a:lnTo>
                  <a:pt x="311" y="75"/>
                </a:lnTo>
                <a:lnTo>
                  <a:pt x="321" y="84"/>
                </a:lnTo>
                <a:lnTo>
                  <a:pt x="331" y="94"/>
                </a:lnTo>
                <a:lnTo>
                  <a:pt x="340" y="105"/>
                </a:lnTo>
                <a:lnTo>
                  <a:pt x="348" y="116"/>
                </a:lnTo>
                <a:lnTo>
                  <a:pt x="356" y="127"/>
                </a:lnTo>
                <a:lnTo>
                  <a:pt x="364" y="139"/>
                </a:lnTo>
                <a:lnTo>
                  <a:pt x="371" y="151"/>
                </a:lnTo>
                <a:lnTo>
                  <a:pt x="377" y="163"/>
                </a:lnTo>
                <a:lnTo>
                  <a:pt x="383" y="175"/>
                </a:lnTo>
                <a:lnTo>
                  <a:pt x="388" y="188"/>
                </a:lnTo>
                <a:lnTo>
                  <a:pt x="392" y="201"/>
                </a:lnTo>
                <a:lnTo>
                  <a:pt x="396" y="215"/>
                </a:lnTo>
                <a:lnTo>
                  <a:pt x="399" y="229"/>
                </a:lnTo>
                <a:lnTo>
                  <a:pt x="402" y="243"/>
                </a:lnTo>
                <a:lnTo>
                  <a:pt x="404" y="258"/>
                </a:lnTo>
                <a:lnTo>
                  <a:pt x="405" y="272"/>
                </a:lnTo>
                <a:lnTo>
                  <a:pt x="405" y="287"/>
                </a:lnTo>
                <a:lnTo>
                  <a:pt x="405" y="1615"/>
                </a:lnTo>
                <a:lnTo>
                  <a:pt x="405" y="1630"/>
                </a:lnTo>
                <a:lnTo>
                  <a:pt x="404" y="1644"/>
                </a:lnTo>
                <a:lnTo>
                  <a:pt x="402" y="1658"/>
                </a:lnTo>
                <a:lnTo>
                  <a:pt x="400" y="1672"/>
                </a:lnTo>
                <a:lnTo>
                  <a:pt x="397" y="1686"/>
                </a:lnTo>
                <a:lnTo>
                  <a:pt x="393" y="1699"/>
                </a:lnTo>
                <a:lnTo>
                  <a:pt x="388" y="1713"/>
                </a:lnTo>
                <a:lnTo>
                  <a:pt x="383" y="1725"/>
                </a:lnTo>
                <a:lnTo>
                  <a:pt x="378" y="1738"/>
                </a:lnTo>
                <a:lnTo>
                  <a:pt x="372" y="1750"/>
                </a:lnTo>
                <a:lnTo>
                  <a:pt x="365" y="1762"/>
                </a:lnTo>
                <a:lnTo>
                  <a:pt x="358" y="1774"/>
                </a:lnTo>
                <a:lnTo>
                  <a:pt x="350" y="1785"/>
                </a:lnTo>
                <a:lnTo>
                  <a:pt x="341" y="1796"/>
                </a:lnTo>
                <a:lnTo>
                  <a:pt x="333" y="1806"/>
                </a:lnTo>
                <a:lnTo>
                  <a:pt x="323" y="1816"/>
                </a:lnTo>
                <a:lnTo>
                  <a:pt x="313" y="1826"/>
                </a:lnTo>
                <a:lnTo>
                  <a:pt x="303" y="1835"/>
                </a:lnTo>
                <a:lnTo>
                  <a:pt x="293" y="1843"/>
                </a:lnTo>
                <a:lnTo>
                  <a:pt x="282" y="1851"/>
                </a:lnTo>
                <a:lnTo>
                  <a:pt x="270" y="1858"/>
                </a:lnTo>
                <a:lnTo>
                  <a:pt x="258" y="1865"/>
                </a:lnTo>
                <a:lnTo>
                  <a:pt x="246" y="1872"/>
                </a:lnTo>
                <a:lnTo>
                  <a:pt x="234" y="1877"/>
                </a:lnTo>
                <a:lnTo>
                  <a:pt x="221" y="1883"/>
                </a:lnTo>
                <a:lnTo>
                  <a:pt x="208" y="1887"/>
                </a:lnTo>
                <a:lnTo>
                  <a:pt x="194" y="1891"/>
                </a:lnTo>
                <a:lnTo>
                  <a:pt x="181" y="1895"/>
                </a:lnTo>
                <a:lnTo>
                  <a:pt x="167" y="1898"/>
                </a:lnTo>
                <a:lnTo>
                  <a:pt x="153" y="1900"/>
                </a:lnTo>
                <a:lnTo>
                  <a:pt x="139" y="1901"/>
                </a:lnTo>
                <a:lnTo>
                  <a:pt x="125" y="1902"/>
                </a:lnTo>
                <a:lnTo>
                  <a:pt x="286" y="1992"/>
                </a:lnTo>
                <a:lnTo>
                  <a:pt x="204" y="2008"/>
                </a:lnTo>
                <a:lnTo>
                  <a:pt x="0" y="1895"/>
                </a:lnTo>
                <a:lnTo>
                  <a:pt x="146" y="1713"/>
                </a:lnTo>
                <a:lnTo>
                  <a:pt x="229" y="1697"/>
                </a:lnTo>
                <a:lnTo>
                  <a:pt x="107" y="1848"/>
                </a:lnTo>
                <a:lnTo>
                  <a:pt x="118" y="1848"/>
                </a:lnTo>
                <a:close/>
              </a:path>
            </a:pathLst>
          </a:custGeom>
          <a:solidFill>
            <a:srgbClr val="7B7B79"/>
          </a:solidFill>
          <a:ln w="28575">
            <a:noFill/>
            <a:round/>
            <a:headEnd/>
            <a:tailEnd/>
          </a:ln>
        </p:spPr>
        <p:txBody>
          <a:bodyPr/>
          <a:lstStyle/>
          <a:p>
            <a:endParaRPr lang="en-US"/>
          </a:p>
        </p:txBody>
      </p:sp>
      <p:grpSp>
        <p:nvGrpSpPr>
          <p:cNvPr id="1647639" name="Group 22"/>
          <p:cNvGrpSpPr>
            <a:grpSpLocks/>
          </p:cNvGrpSpPr>
          <p:nvPr/>
        </p:nvGrpSpPr>
        <p:grpSpPr bwMode="auto">
          <a:xfrm>
            <a:off x="2141538" y="5676900"/>
            <a:ext cx="4276725" cy="457200"/>
            <a:chOff x="1411" y="3216"/>
            <a:chExt cx="2694" cy="288"/>
          </a:xfrm>
        </p:grpSpPr>
        <p:sp>
          <p:nvSpPr>
            <p:cNvPr id="106519" name="AutoShape 23"/>
            <p:cNvSpPr>
              <a:spLocks noChangeArrowheads="1"/>
            </p:cNvSpPr>
            <p:nvPr/>
          </p:nvSpPr>
          <p:spPr bwMode="auto">
            <a:xfrm>
              <a:off x="1411" y="3216"/>
              <a:ext cx="2694" cy="288"/>
            </a:xfrm>
            <a:prstGeom prst="parallelogram">
              <a:avLst>
                <a:gd name="adj" fmla="val 233854"/>
              </a:avLst>
            </a:prstGeom>
            <a:gradFill rotWithShape="1">
              <a:gsLst>
                <a:gs pos="0">
                  <a:schemeClr val="accent1"/>
                </a:gs>
                <a:gs pos="100000">
                  <a:schemeClr val="accent1">
                    <a:gamma/>
                    <a:shade val="46275"/>
                    <a:invGamma/>
                  </a:schemeClr>
                </a:gs>
              </a:gsLst>
              <a:lin ang="0" scaled="1"/>
            </a:gradFill>
            <a:ln w="19050" algn="ctr">
              <a:noFill/>
              <a:miter lim="800000"/>
              <a:headEnd/>
              <a:tailEnd/>
            </a:ln>
            <a:effectLst>
              <a:outerShdw dist="71842" dir="2700000" algn="ctr" rotWithShape="0">
                <a:schemeClr val="bg2">
                  <a:alpha val="50000"/>
                </a:schemeClr>
              </a:outerShdw>
            </a:effectLst>
          </p:spPr>
          <p:txBody>
            <a:bodyPr wrap="none" anchor="ctr"/>
            <a:lstStyle/>
            <a:p>
              <a:pPr>
                <a:defRPr/>
              </a:pPr>
              <a:endParaRPr lang="en-US"/>
            </a:p>
          </p:txBody>
        </p:sp>
        <p:grpSp>
          <p:nvGrpSpPr>
            <p:cNvPr id="1647641" name="Group 24"/>
            <p:cNvGrpSpPr>
              <a:grpSpLocks/>
            </p:cNvGrpSpPr>
            <p:nvPr/>
          </p:nvGrpSpPr>
          <p:grpSpPr bwMode="auto">
            <a:xfrm rot="-1053213">
              <a:off x="2041" y="3312"/>
              <a:ext cx="246" cy="121"/>
              <a:chOff x="3651" y="3545"/>
              <a:chExt cx="455" cy="203"/>
            </a:xfrm>
          </p:grpSpPr>
          <p:sp>
            <p:nvSpPr>
              <p:cNvPr id="1647642" name="Oval 25"/>
              <p:cNvSpPr>
                <a:spLocks noChangeArrowheads="1"/>
              </p:cNvSpPr>
              <p:nvPr/>
            </p:nvSpPr>
            <p:spPr bwMode="auto">
              <a:xfrm>
                <a:off x="3651" y="3545"/>
                <a:ext cx="455" cy="203"/>
              </a:xfrm>
              <a:prstGeom prst="ellipse">
                <a:avLst/>
              </a:prstGeom>
              <a:solidFill>
                <a:schemeClr val="bg1"/>
              </a:solidFill>
              <a:ln w="12700">
                <a:solidFill>
                  <a:srgbClr val="00558E"/>
                </a:solidFill>
                <a:round/>
                <a:headEnd/>
                <a:tailEnd/>
              </a:ln>
            </p:spPr>
            <p:txBody>
              <a:bodyPr wrap="none" anchor="ctr"/>
              <a:lstStyle/>
              <a:p>
                <a:endParaRPr lang="en-US"/>
              </a:p>
            </p:txBody>
          </p:sp>
          <p:grpSp>
            <p:nvGrpSpPr>
              <p:cNvPr id="1647643" name="Group 26"/>
              <p:cNvGrpSpPr>
                <a:grpSpLocks/>
              </p:cNvGrpSpPr>
              <p:nvPr/>
            </p:nvGrpSpPr>
            <p:grpSpPr bwMode="auto">
              <a:xfrm>
                <a:off x="3746" y="3582"/>
                <a:ext cx="248" cy="119"/>
                <a:chOff x="2061" y="3084"/>
                <a:chExt cx="477" cy="151"/>
              </a:xfrm>
            </p:grpSpPr>
            <p:sp>
              <p:nvSpPr>
                <p:cNvPr id="1647644" name="Line 27"/>
                <p:cNvSpPr>
                  <a:spLocks noChangeShapeType="1"/>
                </p:cNvSpPr>
                <p:nvPr/>
              </p:nvSpPr>
              <p:spPr bwMode="auto">
                <a:xfrm flipH="1">
                  <a:off x="2123" y="3116"/>
                  <a:ext cx="121" cy="51"/>
                </a:xfrm>
                <a:prstGeom prst="line">
                  <a:avLst/>
                </a:prstGeom>
                <a:noFill/>
                <a:ln w="12700">
                  <a:solidFill>
                    <a:srgbClr val="00558E"/>
                  </a:solidFill>
                  <a:round/>
                  <a:headEnd/>
                  <a:tailEnd/>
                </a:ln>
              </p:spPr>
              <p:txBody>
                <a:bodyPr/>
                <a:lstStyle/>
                <a:p>
                  <a:endParaRPr lang="en-US"/>
                </a:p>
              </p:txBody>
            </p:sp>
            <p:sp>
              <p:nvSpPr>
                <p:cNvPr id="1647645" name="Line 28"/>
                <p:cNvSpPr>
                  <a:spLocks noChangeShapeType="1"/>
                </p:cNvSpPr>
                <p:nvPr/>
              </p:nvSpPr>
              <p:spPr bwMode="auto">
                <a:xfrm flipH="1" flipV="1">
                  <a:off x="2350" y="3113"/>
                  <a:ext cx="126" cy="51"/>
                </a:xfrm>
                <a:prstGeom prst="line">
                  <a:avLst/>
                </a:prstGeom>
                <a:noFill/>
                <a:ln w="12700">
                  <a:solidFill>
                    <a:srgbClr val="00558E"/>
                  </a:solidFill>
                  <a:round/>
                  <a:headEnd/>
                  <a:tailEnd/>
                </a:ln>
              </p:spPr>
              <p:txBody>
                <a:bodyPr/>
                <a:lstStyle/>
                <a:p>
                  <a:endParaRPr lang="en-US"/>
                </a:p>
              </p:txBody>
            </p:sp>
            <p:sp>
              <p:nvSpPr>
                <p:cNvPr id="1647646" name="Line 29"/>
                <p:cNvSpPr>
                  <a:spLocks noChangeShapeType="1"/>
                </p:cNvSpPr>
                <p:nvPr/>
              </p:nvSpPr>
              <p:spPr bwMode="auto">
                <a:xfrm flipH="1">
                  <a:off x="2159" y="3203"/>
                  <a:ext cx="257" cy="0"/>
                </a:xfrm>
                <a:prstGeom prst="line">
                  <a:avLst/>
                </a:prstGeom>
                <a:noFill/>
                <a:ln w="12700">
                  <a:solidFill>
                    <a:srgbClr val="00558E"/>
                  </a:solidFill>
                  <a:round/>
                  <a:headEnd/>
                  <a:tailEnd/>
                </a:ln>
              </p:spPr>
              <p:txBody>
                <a:bodyPr/>
                <a:lstStyle/>
                <a:p>
                  <a:endParaRPr lang="en-US"/>
                </a:p>
              </p:txBody>
            </p:sp>
            <p:sp>
              <p:nvSpPr>
                <p:cNvPr id="1647647" name="Rectangle 30"/>
                <p:cNvSpPr>
                  <a:spLocks noChangeArrowheads="1"/>
                </p:cNvSpPr>
                <p:nvPr/>
              </p:nvSpPr>
              <p:spPr bwMode="auto">
                <a:xfrm>
                  <a:off x="2242" y="3084"/>
                  <a:ext cx="115" cy="66"/>
                </a:xfrm>
                <a:prstGeom prst="rect">
                  <a:avLst/>
                </a:prstGeom>
                <a:solidFill>
                  <a:schemeClr val="bg2"/>
                </a:solidFill>
                <a:ln w="12700" algn="ctr">
                  <a:solidFill>
                    <a:srgbClr val="00558E"/>
                  </a:solidFill>
                  <a:miter lim="800000"/>
                  <a:headEnd/>
                  <a:tailEnd/>
                </a:ln>
              </p:spPr>
              <p:txBody>
                <a:bodyPr wrap="none" anchor="ctr"/>
                <a:lstStyle/>
                <a:p>
                  <a:endParaRPr lang="en-US"/>
                </a:p>
              </p:txBody>
            </p:sp>
            <p:sp>
              <p:nvSpPr>
                <p:cNvPr id="1647648" name="Rectangle 31"/>
                <p:cNvSpPr>
                  <a:spLocks noChangeArrowheads="1"/>
                </p:cNvSpPr>
                <p:nvPr/>
              </p:nvSpPr>
              <p:spPr bwMode="auto">
                <a:xfrm>
                  <a:off x="2423" y="3169"/>
                  <a:ext cx="115" cy="66"/>
                </a:xfrm>
                <a:prstGeom prst="rect">
                  <a:avLst/>
                </a:prstGeom>
                <a:solidFill>
                  <a:schemeClr val="bg2"/>
                </a:solidFill>
                <a:ln w="12700" algn="ctr">
                  <a:solidFill>
                    <a:srgbClr val="00558E"/>
                  </a:solidFill>
                  <a:miter lim="800000"/>
                  <a:headEnd/>
                  <a:tailEnd/>
                </a:ln>
              </p:spPr>
              <p:txBody>
                <a:bodyPr wrap="none" anchor="ctr"/>
                <a:lstStyle/>
                <a:p>
                  <a:endParaRPr lang="en-US"/>
                </a:p>
              </p:txBody>
            </p:sp>
            <p:sp>
              <p:nvSpPr>
                <p:cNvPr id="1647649" name="Rectangle 32"/>
                <p:cNvSpPr>
                  <a:spLocks noChangeArrowheads="1"/>
                </p:cNvSpPr>
                <p:nvPr/>
              </p:nvSpPr>
              <p:spPr bwMode="auto">
                <a:xfrm>
                  <a:off x="2061" y="3170"/>
                  <a:ext cx="115" cy="65"/>
                </a:xfrm>
                <a:prstGeom prst="rect">
                  <a:avLst/>
                </a:prstGeom>
                <a:solidFill>
                  <a:schemeClr val="bg2"/>
                </a:solidFill>
                <a:ln w="12700" algn="ctr">
                  <a:solidFill>
                    <a:srgbClr val="00558E"/>
                  </a:solidFill>
                  <a:miter lim="800000"/>
                  <a:headEnd/>
                  <a:tailEnd/>
                </a:ln>
              </p:spPr>
              <p:txBody>
                <a:bodyPr wrap="none" anchor="ctr"/>
                <a:lstStyle/>
                <a:p>
                  <a:endParaRPr lang="en-US"/>
                </a:p>
              </p:txBody>
            </p:sp>
          </p:grpSp>
        </p:grpSp>
        <p:grpSp>
          <p:nvGrpSpPr>
            <p:cNvPr id="1647650" name="Group 33"/>
            <p:cNvGrpSpPr>
              <a:grpSpLocks/>
            </p:cNvGrpSpPr>
            <p:nvPr/>
          </p:nvGrpSpPr>
          <p:grpSpPr bwMode="auto">
            <a:xfrm rot="-1053213">
              <a:off x="2520" y="3305"/>
              <a:ext cx="244" cy="128"/>
              <a:chOff x="3651" y="3545"/>
              <a:chExt cx="455" cy="203"/>
            </a:xfrm>
          </p:grpSpPr>
          <p:sp>
            <p:nvSpPr>
              <p:cNvPr id="1647651" name="Oval 34"/>
              <p:cNvSpPr>
                <a:spLocks noChangeArrowheads="1"/>
              </p:cNvSpPr>
              <p:nvPr/>
            </p:nvSpPr>
            <p:spPr bwMode="auto">
              <a:xfrm>
                <a:off x="3651" y="3545"/>
                <a:ext cx="455" cy="203"/>
              </a:xfrm>
              <a:prstGeom prst="ellipse">
                <a:avLst/>
              </a:prstGeom>
              <a:solidFill>
                <a:schemeClr val="bg1"/>
              </a:solidFill>
              <a:ln w="12700">
                <a:solidFill>
                  <a:srgbClr val="00558E"/>
                </a:solidFill>
                <a:round/>
                <a:headEnd/>
                <a:tailEnd/>
              </a:ln>
            </p:spPr>
            <p:txBody>
              <a:bodyPr wrap="none" anchor="ctr"/>
              <a:lstStyle/>
              <a:p>
                <a:endParaRPr lang="en-US"/>
              </a:p>
            </p:txBody>
          </p:sp>
          <p:grpSp>
            <p:nvGrpSpPr>
              <p:cNvPr id="1647652" name="Group 35"/>
              <p:cNvGrpSpPr>
                <a:grpSpLocks/>
              </p:cNvGrpSpPr>
              <p:nvPr/>
            </p:nvGrpSpPr>
            <p:grpSpPr bwMode="auto">
              <a:xfrm>
                <a:off x="3746" y="3582"/>
                <a:ext cx="248" cy="119"/>
                <a:chOff x="2061" y="3084"/>
                <a:chExt cx="477" cy="151"/>
              </a:xfrm>
            </p:grpSpPr>
            <p:sp>
              <p:nvSpPr>
                <p:cNvPr id="1647653" name="Line 36"/>
                <p:cNvSpPr>
                  <a:spLocks noChangeShapeType="1"/>
                </p:cNvSpPr>
                <p:nvPr/>
              </p:nvSpPr>
              <p:spPr bwMode="auto">
                <a:xfrm flipH="1">
                  <a:off x="2123" y="3116"/>
                  <a:ext cx="121" cy="51"/>
                </a:xfrm>
                <a:prstGeom prst="line">
                  <a:avLst/>
                </a:prstGeom>
                <a:noFill/>
                <a:ln w="12700">
                  <a:solidFill>
                    <a:srgbClr val="00558E"/>
                  </a:solidFill>
                  <a:round/>
                  <a:headEnd/>
                  <a:tailEnd/>
                </a:ln>
              </p:spPr>
              <p:txBody>
                <a:bodyPr/>
                <a:lstStyle/>
                <a:p>
                  <a:endParaRPr lang="en-US"/>
                </a:p>
              </p:txBody>
            </p:sp>
            <p:sp>
              <p:nvSpPr>
                <p:cNvPr id="1647654" name="Line 37"/>
                <p:cNvSpPr>
                  <a:spLocks noChangeShapeType="1"/>
                </p:cNvSpPr>
                <p:nvPr/>
              </p:nvSpPr>
              <p:spPr bwMode="auto">
                <a:xfrm flipH="1" flipV="1">
                  <a:off x="2350" y="3113"/>
                  <a:ext cx="126" cy="51"/>
                </a:xfrm>
                <a:prstGeom prst="line">
                  <a:avLst/>
                </a:prstGeom>
                <a:noFill/>
                <a:ln w="12700">
                  <a:solidFill>
                    <a:srgbClr val="00558E"/>
                  </a:solidFill>
                  <a:round/>
                  <a:headEnd/>
                  <a:tailEnd/>
                </a:ln>
              </p:spPr>
              <p:txBody>
                <a:bodyPr/>
                <a:lstStyle/>
                <a:p>
                  <a:endParaRPr lang="en-US"/>
                </a:p>
              </p:txBody>
            </p:sp>
            <p:sp>
              <p:nvSpPr>
                <p:cNvPr id="1647655" name="Line 38"/>
                <p:cNvSpPr>
                  <a:spLocks noChangeShapeType="1"/>
                </p:cNvSpPr>
                <p:nvPr/>
              </p:nvSpPr>
              <p:spPr bwMode="auto">
                <a:xfrm flipH="1">
                  <a:off x="2159" y="3203"/>
                  <a:ext cx="257" cy="0"/>
                </a:xfrm>
                <a:prstGeom prst="line">
                  <a:avLst/>
                </a:prstGeom>
                <a:noFill/>
                <a:ln w="12700">
                  <a:solidFill>
                    <a:srgbClr val="00558E"/>
                  </a:solidFill>
                  <a:round/>
                  <a:headEnd/>
                  <a:tailEnd/>
                </a:ln>
              </p:spPr>
              <p:txBody>
                <a:bodyPr/>
                <a:lstStyle/>
                <a:p>
                  <a:endParaRPr lang="en-US"/>
                </a:p>
              </p:txBody>
            </p:sp>
            <p:sp>
              <p:nvSpPr>
                <p:cNvPr id="1647656" name="Rectangle 39"/>
                <p:cNvSpPr>
                  <a:spLocks noChangeArrowheads="1"/>
                </p:cNvSpPr>
                <p:nvPr/>
              </p:nvSpPr>
              <p:spPr bwMode="auto">
                <a:xfrm>
                  <a:off x="2242" y="3084"/>
                  <a:ext cx="115" cy="66"/>
                </a:xfrm>
                <a:prstGeom prst="rect">
                  <a:avLst/>
                </a:prstGeom>
                <a:solidFill>
                  <a:schemeClr val="bg2"/>
                </a:solidFill>
                <a:ln w="12700" algn="ctr">
                  <a:solidFill>
                    <a:srgbClr val="00558E"/>
                  </a:solidFill>
                  <a:miter lim="800000"/>
                  <a:headEnd/>
                  <a:tailEnd/>
                </a:ln>
              </p:spPr>
              <p:txBody>
                <a:bodyPr wrap="none" anchor="ctr"/>
                <a:lstStyle/>
                <a:p>
                  <a:endParaRPr lang="en-US"/>
                </a:p>
              </p:txBody>
            </p:sp>
            <p:sp>
              <p:nvSpPr>
                <p:cNvPr id="1647657" name="Rectangle 40"/>
                <p:cNvSpPr>
                  <a:spLocks noChangeArrowheads="1"/>
                </p:cNvSpPr>
                <p:nvPr/>
              </p:nvSpPr>
              <p:spPr bwMode="auto">
                <a:xfrm>
                  <a:off x="2423" y="3169"/>
                  <a:ext cx="115" cy="66"/>
                </a:xfrm>
                <a:prstGeom prst="rect">
                  <a:avLst/>
                </a:prstGeom>
                <a:solidFill>
                  <a:schemeClr val="bg2"/>
                </a:solidFill>
                <a:ln w="12700" algn="ctr">
                  <a:solidFill>
                    <a:srgbClr val="00558E"/>
                  </a:solidFill>
                  <a:miter lim="800000"/>
                  <a:headEnd/>
                  <a:tailEnd/>
                </a:ln>
              </p:spPr>
              <p:txBody>
                <a:bodyPr wrap="none" anchor="ctr"/>
                <a:lstStyle/>
                <a:p>
                  <a:endParaRPr lang="en-US"/>
                </a:p>
              </p:txBody>
            </p:sp>
            <p:sp>
              <p:nvSpPr>
                <p:cNvPr id="1647658" name="Rectangle 41"/>
                <p:cNvSpPr>
                  <a:spLocks noChangeArrowheads="1"/>
                </p:cNvSpPr>
                <p:nvPr/>
              </p:nvSpPr>
              <p:spPr bwMode="auto">
                <a:xfrm>
                  <a:off x="2061" y="3170"/>
                  <a:ext cx="115" cy="65"/>
                </a:xfrm>
                <a:prstGeom prst="rect">
                  <a:avLst/>
                </a:prstGeom>
                <a:solidFill>
                  <a:schemeClr val="bg2"/>
                </a:solidFill>
                <a:ln w="12700" algn="ctr">
                  <a:solidFill>
                    <a:srgbClr val="00558E"/>
                  </a:solidFill>
                  <a:miter lim="800000"/>
                  <a:headEnd/>
                  <a:tailEnd/>
                </a:ln>
              </p:spPr>
              <p:txBody>
                <a:bodyPr wrap="none" anchor="ctr"/>
                <a:lstStyle/>
                <a:p>
                  <a:endParaRPr lang="en-US"/>
                </a:p>
              </p:txBody>
            </p:sp>
          </p:grpSp>
        </p:grpSp>
        <p:grpSp>
          <p:nvGrpSpPr>
            <p:cNvPr id="1647659" name="Group 42"/>
            <p:cNvGrpSpPr>
              <a:grpSpLocks/>
            </p:cNvGrpSpPr>
            <p:nvPr/>
          </p:nvGrpSpPr>
          <p:grpSpPr bwMode="auto">
            <a:xfrm rot="-1167177">
              <a:off x="2953" y="3312"/>
              <a:ext cx="214" cy="96"/>
              <a:chOff x="4921" y="3430"/>
              <a:chExt cx="455" cy="203"/>
            </a:xfrm>
          </p:grpSpPr>
          <p:sp>
            <p:nvSpPr>
              <p:cNvPr id="1647660" name="Oval 43"/>
              <p:cNvSpPr>
                <a:spLocks noChangeArrowheads="1"/>
              </p:cNvSpPr>
              <p:nvPr/>
            </p:nvSpPr>
            <p:spPr bwMode="auto">
              <a:xfrm>
                <a:off x="4921" y="3430"/>
                <a:ext cx="455" cy="203"/>
              </a:xfrm>
              <a:prstGeom prst="ellipse">
                <a:avLst/>
              </a:prstGeom>
              <a:solidFill>
                <a:schemeClr val="bg1"/>
              </a:solidFill>
              <a:ln w="12700">
                <a:solidFill>
                  <a:srgbClr val="00558E"/>
                </a:solidFill>
                <a:round/>
                <a:headEnd/>
                <a:tailEnd/>
              </a:ln>
            </p:spPr>
            <p:txBody>
              <a:bodyPr wrap="none" anchor="ctr"/>
              <a:lstStyle/>
              <a:p>
                <a:endParaRPr lang="en-US"/>
              </a:p>
            </p:txBody>
          </p:sp>
          <p:sp>
            <p:nvSpPr>
              <p:cNvPr id="1647661" name="AutoShape 44"/>
              <p:cNvSpPr>
                <a:spLocks noChangeArrowheads="1"/>
              </p:cNvSpPr>
              <p:nvPr/>
            </p:nvSpPr>
            <p:spPr bwMode="auto">
              <a:xfrm>
                <a:off x="5125" y="3488"/>
                <a:ext cx="52" cy="87"/>
              </a:xfrm>
              <a:prstGeom prst="can">
                <a:avLst>
                  <a:gd name="adj" fmla="val 41827"/>
                </a:avLst>
              </a:prstGeom>
              <a:solidFill>
                <a:schemeClr val="bg2"/>
              </a:solidFill>
              <a:ln w="12700">
                <a:solidFill>
                  <a:srgbClr val="00558E"/>
                </a:solidFill>
                <a:round/>
                <a:headEnd/>
                <a:tailEnd/>
              </a:ln>
            </p:spPr>
            <p:txBody>
              <a:bodyPr wrap="none" anchor="ctr"/>
              <a:lstStyle/>
              <a:p>
                <a:endParaRPr lang="en-US"/>
              </a:p>
            </p:txBody>
          </p:sp>
          <p:sp>
            <p:nvSpPr>
              <p:cNvPr id="1647662" name="AutoShape 45"/>
              <p:cNvSpPr>
                <a:spLocks noChangeArrowheads="1"/>
              </p:cNvSpPr>
              <p:nvPr/>
            </p:nvSpPr>
            <p:spPr bwMode="auto">
              <a:xfrm>
                <a:off x="5019" y="3488"/>
                <a:ext cx="52" cy="87"/>
              </a:xfrm>
              <a:prstGeom prst="can">
                <a:avLst>
                  <a:gd name="adj" fmla="val 41827"/>
                </a:avLst>
              </a:prstGeom>
              <a:solidFill>
                <a:schemeClr val="bg2"/>
              </a:solidFill>
              <a:ln w="12700">
                <a:solidFill>
                  <a:srgbClr val="00558E"/>
                </a:solidFill>
                <a:round/>
                <a:headEnd/>
                <a:tailEnd/>
              </a:ln>
            </p:spPr>
            <p:txBody>
              <a:bodyPr wrap="none" anchor="ctr"/>
              <a:lstStyle/>
              <a:p>
                <a:endParaRPr lang="en-US"/>
              </a:p>
            </p:txBody>
          </p:sp>
          <p:sp>
            <p:nvSpPr>
              <p:cNvPr id="1647663" name="AutoShape 46"/>
              <p:cNvSpPr>
                <a:spLocks noChangeArrowheads="1"/>
              </p:cNvSpPr>
              <p:nvPr/>
            </p:nvSpPr>
            <p:spPr bwMode="auto">
              <a:xfrm>
                <a:off x="5225" y="3488"/>
                <a:ext cx="52" cy="87"/>
              </a:xfrm>
              <a:prstGeom prst="can">
                <a:avLst>
                  <a:gd name="adj" fmla="val 41827"/>
                </a:avLst>
              </a:prstGeom>
              <a:solidFill>
                <a:schemeClr val="bg2"/>
              </a:solidFill>
              <a:ln w="12700">
                <a:solidFill>
                  <a:srgbClr val="00558E"/>
                </a:solidFill>
                <a:round/>
                <a:headEnd/>
                <a:tailEnd/>
              </a:ln>
            </p:spPr>
            <p:txBody>
              <a:bodyPr wrap="none" anchor="ctr"/>
              <a:lstStyle/>
              <a:p>
                <a:endParaRPr lang="en-US"/>
              </a:p>
            </p:txBody>
          </p:sp>
        </p:grpSp>
        <p:grpSp>
          <p:nvGrpSpPr>
            <p:cNvPr id="1647664" name="Group 47"/>
            <p:cNvGrpSpPr>
              <a:grpSpLocks/>
            </p:cNvGrpSpPr>
            <p:nvPr/>
          </p:nvGrpSpPr>
          <p:grpSpPr bwMode="auto">
            <a:xfrm rot="-1167177">
              <a:off x="3337" y="3312"/>
              <a:ext cx="214" cy="96"/>
              <a:chOff x="4921" y="3430"/>
              <a:chExt cx="455" cy="203"/>
            </a:xfrm>
          </p:grpSpPr>
          <p:sp>
            <p:nvSpPr>
              <p:cNvPr id="1647665" name="Oval 48"/>
              <p:cNvSpPr>
                <a:spLocks noChangeArrowheads="1"/>
              </p:cNvSpPr>
              <p:nvPr/>
            </p:nvSpPr>
            <p:spPr bwMode="auto">
              <a:xfrm>
                <a:off x="4921" y="3430"/>
                <a:ext cx="455" cy="203"/>
              </a:xfrm>
              <a:prstGeom prst="ellipse">
                <a:avLst/>
              </a:prstGeom>
              <a:solidFill>
                <a:schemeClr val="bg1"/>
              </a:solidFill>
              <a:ln w="12700">
                <a:solidFill>
                  <a:srgbClr val="00558E"/>
                </a:solidFill>
                <a:round/>
                <a:headEnd/>
                <a:tailEnd/>
              </a:ln>
            </p:spPr>
            <p:txBody>
              <a:bodyPr wrap="none" anchor="ctr"/>
              <a:lstStyle/>
              <a:p>
                <a:endParaRPr lang="en-US"/>
              </a:p>
            </p:txBody>
          </p:sp>
          <p:sp>
            <p:nvSpPr>
              <p:cNvPr id="1647666" name="AutoShape 49"/>
              <p:cNvSpPr>
                <a:spLocks noChangeArrowheads="1"/>
              </p:cNvSpPr>
              <p:nvPr/>
            </p:nvSpPr>
            <p:spPr bwMode="auto">
              <a:xfrm>
                <a:off x="5125" y="3488"/>
                <a:ext cx="52" cy="87"/>
              </a:xfrm>
              <a:prstGeom prst="can">
                <a:avLst>
                  <a:gd name="adj" fmla="val 41827"/>
                </a:avLst>
              </a:prstGeom>
              <a:solidFill>
                <a:schemeClr val="bg2"/>
              </a:solidFill>
              <a:ln w="12700">
                <a:solidFill>
                  <a:srgbClr val="00558E"/>
                </a:solidFill>
                <a:round/>
                <a:headEnd/>
                <a:tailEnd/>
              </a:ln>
            </p:spPr>
            <p:txBody>
              <a:bodyPr wrap="none" anchor="ctr"/>
              <a:lstStyle/>
              <a:p>
                <a:endParaRPr lang="en-US"/>
              </a:p>
            </p:txBody>
          </p:sp>
          <p:sp>
            <p:nvSpPr>
              <p:cNvPr id="1647667" name="AutoShape 50"/>
              <p:cNvSpPr>
                <a:spLocks noChangeArrowheads="1"/>
              </p:cNvSpPr>
              <p:nvPr/>
            </p:nvSpPr>
            <p:spPr bwMode="auto">
              <a:xfrm>
                <a:off x="5019" y="3488"/>
                <a:ext cx="52" cy="87"/>
              </a:xfrm>
              <a:prstGeom prst="can">
                <a:avLst>
                  <a:gd name="adj" fmla="val 41827"/>
                </a:avLst>
              </a:prstGeom>
              <a:solidFill>
                <a:schemeClr val="bg2"/>
              </a:solidFill>
              <a:ln w="12700">
                <a:solidFill>
                  <a:srgbClr val="00558E"/>
                </a:solidFill>
                <a:round/>
                <a:headEnd/>
                <a:tailEnd/>
              </a:ln>
            </p:spPr>
            <p:txBody>
              <a:bodyPr wrap="none" anchor="ctr"/>
              <a:lstStyle/>
              <a:p>
                <a:endParaRPr lang="en-US"/>
              </a:p>
            </p:txBody>
          </p:sp>
          <p:sp>
            <p:nvSpPr>
              <p:cNvPr id="1647668" name="AutoShape 51"/>
              <p:cNvSpPr>
                <a:spLocks noChangeArrowheads="1"/>
              </p:cNvSpPr>
              <p:nvPr/>
            </p:nvSpPr>
            <p:spPr bwMode="auto">
              <a:xfrm>
                <a:off x="5225" y="3488"/>
                <a:ext cx="52" cy="87"/>
              </a:xfrm>
              <a:prstGeom prst="can">
                <a:avLst>
                  <a:gd name="adj" fmla="val 41827"/>
                </a:avLst>
              </a:prstGeom>
              <a:solidFill>
                <a:schemeClr val="bg2"/>
              </a:solidFill>
              <a:ln w="12700">
                <a:solidFill>
                  <a:srgbClr val="00558E"/>
                </a:solidFill>
                <a:round/>
                <a:headEnd/>
                <a:tailEnd/>
              </a:ln>
            </p:spPr>
            <p:txBody>
              <a:bodyPr wrap="none" anchor="ctr"/>
              <a:lstStyle/>
              <a:p>
                <a:endParaRPr lang="en-US"/>
              </a:p>
            </p:txBody>
          </p:sp>
        </p:grpSp>
      </p:grpSp>
      <p:sp>
        <p:nvSpPr>
          <p:cNvPr id="106548" name="AutoShape 52"/>
          <p:cNvSpPr>
            <a:spLocks noChangeArrowheads="1"/>
          </p:cNvSpPr>
          <p:nvPr/>
        </p:nvSpPr>
        <p:spPr bwMode="auto">
          <a:xfrm>
            <a:off x="2141538" y="4867275"/>
            <a:ext cx="4276725" cy="457200"/>
          </a:xfrm>
          <a:prstGeom prst="parallelogram">
            <a:avLst>
              <a:gd name="adj" fmla="val 233854"/>
            </a:avLst>
          </a:prstGeom>
          <a:gradFill rotWithShape="1">
            <a:gsLst>
              <a:gs pos="0">
                <a:srgbClr val="339966"/>
              </a:gs>
              <a:gs pos="100000">
                <a:srgbClr val="339966">
                  <a:gamma/>
                  <a:shade val="46275"/>
                  <a:invGamma/>
                </a:srgbClr>
              </a:gs>
            </a:gsLst>
            <a:lin ang="0" scaled="1"/>
          </a:gradFill>
          <a:ln w="19050" algn="ctr">
            <a:noFill/>
            <a:miter lim="800000"/>
            <a:headEnd/>
            <a:tailEnd/>
          </a:ln>
          <a:effectLst>
            <a:outerShdw dist="71842" dir="2700000" algn="ctr" rotWithShape="0">
              <a:schemeClr val="bg2">
                <a:alpha val="50000"/>
              </a:schemeClr>
            </a:outerShdw>
          </a:effectLst>
        </p:spPr>
        <p:txBody>
          <a:bodyPr wrap="none" anchor="ctr"/>
          <a:lstStyle/>
          <a:p>
            <a:pPr>
              <a:defRPr/>
            </a:pPr>
            <a:endParaRPr lang="en-US"/>
          </a:p>
        </p:txBody>
      </p:sp>
      <p:sp>
        <p:nvSpPr>
          <p:cNvPr id="1647670" name="Oval 53"/>
          <p:cNvSpPr>
            <a:spLocks noChangeArrowheads="1"/>
          </p:cNvSpPr>
          <p:nvPr/>
        </p:nvSpPr>
        <p:spPr bwMode="auto">
          <a:xfrm rot="-793832">
            <a:off x="3141663" y="4943475"/>
            <a:ext cx="223837" cy="152400"/>
          </a:xfrm>
          <a:prstGeom prst="ellipse">
            <a:avLst/>
          </a:prstGeom>
          <a:solidFill>
            <a:schemeClr val="bg2"/>
          </a:solidFill>
          <a:ln w="19050" algn="ctr">
            <a:solidFill>
              <a:srgbClr val="339966"/>
            </a:solidFill>
            <a:round/>
            <a:headEnd/>
            <a:tailEnd/>
          </a:ln>
        </p:spPr>
        <p:txBody>
          <a:bodyPr wrap="none" anchor="ctr"/>
          <a:lstStyle/>
          <a:p>
            <a:pPr algn="ctr">
              <a:lnSpc>
                <a:spcPct val="80000"/>
              </a:lnSpc>
              <a:spcBef>
                <a:spcPct val="0"/>
              </a:spcBef>
            </a:pPr>
            <a:endParaRPr lang="en-US" sz="1200">
              <a:solidFill>
                <a:schemeClr val="bg1"/>
              </a:solidFill>
            </a:endParaRPr>
          </a:p>
        </p:txBody>
      </p:sp>
      <p:sp>
        <p:nvSpPr>
          <p:cNvPr id="1647671" name="Oval 54"/>
          <p:cNvSpPr>
            <a:spLocks noChangeArrowheads="1"/>
          </p:cNvSpPr>
          <p:nvPr/>
        </p:nvSpPr>
        <p:spPr bwMode="auto">
          <a:xfrm rot="-793832">
            <a:off x="3827463" y="5019675"/>
            <a:ext cx="223837" cy="152400"/>
          </a:xfrm>
          <a:prstGeom prst="ellipse">
            <a:avLst/>
          </a:prstGeom>
          <a:solidFill>
            <a:schemeClr val="bg2"/>
          </a:solidFill>
          <a:ln w="19050" algn="ctr">
            <a:solidFill>
              <a:srgbClr val="339966"/>
            </a:solidFill>
            <a:round/>
            <a:headEnd/>
            <a:tailEnd/>
          </a:ln>
        </p:spPr>
        <p:txBody>
          <a:bodyPr wrap="none" anchor="ctr"/>
          <a:lstStyle/>
          <a:p>
            <a:pPr algn="ctr">
              <a:lnSpc>
                <a:spcPct val="80000"/>
              </a:lnSpc>
              <a:spcBef>
                <a:spcPct val="0"/>
              </a:spcBef>
            </a:pPr>
            <a:endParaRPr lang="en-US" sz="1200">
              <a:solidFill>
                <a:schemeClr val="bg1"/>
              </a:solidFill>
            </a:endParaRPr>
          </a:p>
        </p:txBody>
      </p:sp>
      <p:sp>
        <p:nvSpPr>
          <p:cNvPr id="1647672" name="Oval 55"/>
          <p:cNvSpPr>
            <a:spLocks noChangeArrowheads="1"/>
          </p:cNvSpPr>
          <p:nvPr/>
        </p:nvSpPr>
        <p:spPr bwMode="auto">
          <a:xfrm rot="-793832">
            <a:off x="4284663" y="4943475"/>
            <a:ext cx="223837" cy="152400"/>
          </a:xfrm>
          <a:prstGeom prst="ellipse">
            <a:avLst/>
          </a:prstGeom>
          <a:solidFill>
            <a:schemeClr val="bg2"/>
          </a:solidFill>
          <a:ln w="19050" algn="ctr">
            <a:solidFill>
              <a:srgbClr val="339966"/>
            </a:solidFill>
            <a:round/>
            <a:headEnd/>
            <a:tailEnd/>
          </a:ln>
        </p:spPr>
        <p:txBody>
          <a:bodyPr wrap="none" anchor="ctr"/>
          <a:lstStyle/>
          <a:p>
            <a:pPr algn="ctr">
              <a:lnSpc>
                <a:spcPct val="80000"/>
              </a:lnSpc>
              <a:spcBef>
                <a:spcPct val="0"/>
              </a:spcBef>
            </a:pPr>
            <a:endParaRPr lang="en-US" sz="1200">
              <a:solidFill>
                <a:schemeClr val="bg1"/>
              </a:solidFill>
            </a:endParaRPr>
          </a:p>
        </p:txBody>
      </p:sp>
      <p:cxnSp>
        <p:nvCxnSpPr>
          <p:cNvPr id="1647673" name="AutoShape 56"/>
          <p:cNvCxnSpPr>
            <a:cxnSpLocks noChangeShapeType="1"/>
            <a:stCxn id="1647670" idx="5"/>
            <a:endCxn id="1647671" idx="1"/>
          </p:cNvCxnSpPr>
          <p:nvPr/>
        </p:nvCxnSpPr>
        <p:spPr bwMode="auto">
          <a:xfrm flipV="1">
            <a:off x="3343275" y="5051425"/>
            <a:ext cx="504825" cy="11113"/>
          </a:xfrm>
          <a:prstGeom prst="straightConnector1">
            <a:avLst/>
          </a:prstGeom>
          <a:noFill/>
          <a:ln w="19050">
            <a:solidFill>
              <a:schemeClr val="tx1"/>
            </a:solidFill>
            <a:round/>
            <a:headEnd/>
            <a:tailEnd/>
          </a:ln>
        </p:spPr>
      </p:cxnSp>
      <p:grpSp>
        <p:nvGrpSpPr>
          <p:cNvPr id="1647674" name="Group 57"/>
          <p:cNvGrpSpPr>
            <a:grpSpLocks/>
          </p:cNvGrpSpPr>
          <p:nvPr/>
        </p:nvGrpSpPr>
        <p:grpSpPr bwMode="auto">
          <a:xfrm rot="9127339">
            <a:off x="4741863" y="4943475"/>
            <a:ext cx="285750" cy="209550"/>
            <a:chOff x="4725" y="2740"/>
            <a:chExt cx="623" cy="427"/>
          </a:xfrm>
        </p:grpSpPr>
        <p:sp>
          <p:nvSpPr>
            <p:cNvPr id="1647675" name="Oval 58"/>
            <p:cNvSpPr>
              <a:spLocks noChangeArrowheads="1"/>
            </p:cNvSpPr>
            <p:nvPr/>
          </p:nvSpPr>
          <p:spPr bwMode="auto">
            <a:xfrm>
              <a:off x="4725" y="2740"/>
              <a:ext cx="623" cy="427"/>
            </a:xfrm>
            <a:prstGeom prst="ellipse">
              <a:avLst/>
            </a:prstGeom>
            <a:solidFill>
              <a:schemeClr val="bg1"/>
            </a:solidFill>
            <a:ln w="12700">
              <a:solidFill>
                <a:srgbClr val="00558E"/>
              </a:solidFill>
              <a:round/>
              <a:headEnd/>
              <a:tailEnd/>
            </a:ln>
          </p:spPr>
          <p:txBody>
            <a:bodyPr wrap="none" anchor="ctr"/>
            <a:lstStyle/>
            <a:p>
              <a:endParaRPr lang="en-US"/>
            </a:p>
          </p:txBody>
        </p:sp>
        <p:grpSp>
          <p:nvGrpSpPr>
            <p:cNvPr id="1647676" name="Group 59"/>
            <p:cNvGrpSpPr>
              <a:grpSpLocks/>
            </p:cNvGrpSpPr>
            <p:nvPr/>
          </p:nvGrpSpPr>
          <p:grpSpPr bwMode="auto">
            <a:xfrm>
              <a:off x="4840" y="2792"/>
              <a:ext cx="379" cy="309"/>
              <a:chOff x="4859" y="2264"/>
              <a:chExt cx="379" cy="309"/>
            </a:xfrm>
          </p:grpSpPr>
          <p:sp>
            <p:nvSpPr>
              <p:cNvPr id="1647677" name="AutoShape 60"/>
              <p:cNvSpPr>
                <a:spLocks noChangeArrowheads="1"/>
              </p:cNvSpPr>
              <p:nvPr/>
            </p:nvSpPr>
            <p:spPr bwMode="auto">
              <a:xfrm flipH="1" flipV="1">
                <a:off x="4859" y="2264"/>
                <a:ext cx="187" cy="201"/>
              </a:xfrm>
              <a:prstGeom prst="foldedCorner">
                <a:avLst>
                  <a:gd name="adj" fmla="val 44884"/>
                </a:avLst>
              </a:prstGeom>
              <a:solidFill>
                <a:schemeClr val="bg2"/>
              </a:solidFill>
              <a:ln w="19050">
                <a:solidFill>
                  <a:srgbClr val="00558E"/>
                </a:solidFill>
                <a:round/>
                <a:headEnd/>
                <a:tailEnd/>
              </a:ln>
            </p:spPr>
            <p:txBody>
              <a:bodyPr wrap="none" anchor="ctr"/>
              <a:lstStyle/>
              <a:p>
                <a:endParaRPr lang="en-US"/>
              </a:p>
            </p:txBody>
          </p:sp>
          <p:sp>
            <p:nvSpPr>
              <p:cNvPr id="1647678" name="AutoShape 61"/>
              <p:cNvSpPr>
                <a:spLocks noChangeArrowheads="1"/>
              </p:cNvSpPr>
              <p:nvPr/>
            </p:nvSpPr>
            <p:spPr bwMode="auto">
              <a:xfrm flipH="1" flipV="1">
                <a:off x="4955" y="2318"/>
                <a:ext cx="187" cy="201"/>
              </a:xfrm>
              <a:prstGeom prst="foldedCorner">
                <a:avLst>
                  <a:gd name="adj" fmla="val 44884"/>
                </a:avLst>
              </a:prstGeom>
              <a:solidFill>
                <a:schemeClr val="bg2"/>
              </a:solidFill>
              <a:ln w="19050">
                <a:solidFill>
                  <a:srgbClr val="00558E"/>
                </a:solidFill>
                <a:round/>
                <a:headEnd/>
                <a:tailEnd/>
              </a:ln>
            </p:spPr>
            <p:txBody>
              <a:bodyPr wrap="none" anchor="ctr"/>
              <a:lstStyle/>
              <a:p>
                <a:endParaRPr lang="en-US"/>
              </a:p>
            </p:txBody>
          </p:sp>
          <p:sp>
            <p:nvSpPr>
              <p:cNvPr id="1647679" name="AutoShape 62"/>
              <p:cNvSpPr>
                <a:spLocks noChangeArrowheads="1"/>
              </p:cNvSpPr>
              <p:nvPr/>
            </p:nvSpPr>
            <p:spPr bwMode="auto">
              <a:xfrm flipH="1" flipV="1">
                <a:off x="5051" y="2372"/>
                <a:ext cx="187" cy="201"/>
              </a:xfrm>
              <a:prstGeom prst="foldedCorner">
                <a:avLst>
                  <a:gd name="adj" fmla="val 44884"/>
                </a:avLst>
              </a:prstGeom>
              <a:solidFill>
                <a:schemeClr val="bg2"/>
              </a:solidFill>
              <a:ln w="19050">
                <a:solidFill>
                  <a:srgbClr val="00558E"/>
                </a:solidFill>
                <a:round/>
                <a:headEnd/>
                <a:tailEnd/>
              </a:ln>
            </p:spPr>
            <p:txBody>
              <a:bodyPr wrap="none" anchor="ctr"/>
              <a:lstStyle/>
              <a:p>
                <a:endParaRPr lang="en-US"/>
              </a:p>
            </p:txBody>
          </p:sp>
        </p:grpSp>
      </p:grpSp>
      <p:grpSp>
        <p:nvGrpSpPr>
          <p:cNvPr id="1647680" name="Group 63"/>
          <p:cNvGrpSpPr>
            <a:grpSpLocks/>
          </p:cNvGrpSpPr>
          <p:nvPr/>
        </p:nvGrpSpPr>
        <p:grpSpPr bwMode="auto">
          <a:xfrm>
            <a:off x="2141538" y="4138613"/>
            <a:ext cx="4276725" cy="457200"/>
            <a:chOff x="1411" y="2160"/>
            <a:chExt cx="2694" cy="288"/>
          </a:xfrm>
        </p:grpSpPr>
        <p:sp>
          <p:nvSpPr>
            <p:cNvPr id="106560" name="AutoShape 64"/>
            <p:cNvSpPr>
              <a:spLocks noChangeArrowheads="1"/>
            </p:cNvSpPr>
            <p:nvPr/>
          </p:nvSpPr>
          <p:spPr bwMode="auto">
            <a:xfrm>
              <a:off x="1411" y="2160"/>
              <a:ext cx="2694" cy="288"/>
            </a:xfrm>
            <a:prstGeom prst="parallelogram">
              <a:avLst>
                <a:gd name="adj" fmla="val 233854"/>
              </a:avLst>
            </a:prstGeom>
            <a:gradFill rotWithShape="1">
              <a:gsLst>
                <a:gs pos="0">
                  <a:schemeClr val="accent2"/>
                </a:gs>
                <a:gs pos="100000">
                  <a:schemeClr val="accent2">
                    <a:gamma/>
                    <a:shade val="46275"/>
                    <a:invGamma/>
                  </a:schemeClr>
                </a:gs>
              </a:gsLst>
              <a:lin ang="0" scaled="1"/>
            </a:gradFill>
            <a:ln w="19050" algn="ctr">
              <a:noFill/>
              <a:miter lim="800000"/>
              <a:headEnd/>
              <a:tailEnd/>
            </a:ln>
            <a:effectLst>
              <a:outerShdw dist="71842" dir="2700000" algn="ctr" rotWithShape="0">
                <a:schemeClr val="bg2">
                  <a:alpha val="50000"/>
                </a:schemeClr>
              </a:outerShdw>
            </a:effectLst>
          </p:spPr>
          <p:txBody>
            <a:bodyPr wrap="none" anchor="ctr"/>
            <a:lstStyle/>
            <a:p>
              <a:pPr>
                <a:defRPr/>
              </a:pPr>
              <a:endParaRPr lang="en-US"/>
            </a:p>
          </p:txBody>
        </p:sp>
        <p:sp>
          <p:nvSpPr>
            <p:cNvPr id="1647682" name="Oval 65"/>
            <p:cNvSpPr>
              <a:spLocks noChangeArrowheads="1"/>
            </p:cNvSpPr>
            <p:nvPr/>
          </p:nvSpPr>
          <p:spPr bwMode="auto">
            <a:xfrm rot="-1292943">
              <a:off x="2718" y="2208"/>
              <a:ext cx="181" cy="144"/>
            </a:xfrm>
            <a:prstGeom prst="ellipse">
              <a:avLst/>
            </a:prstGeom>
            <a:solidFill>
              <a:schemeClr val="bg2"/>
            </a:solidFill>
            <a:ln w="19050" algn="ctr">
              <a:solidFill>
                <a:schemeClr val="accent2"/>
              </a:solidFill>
              <a:round/>
              <a:headEnd/>
              <a:tailEnd/>
            </a:ln>
          </p:spPr>
          <p:txBody>
            <a:bodyPr wrap="none" anchor="ctr"/>
            <a:lstStyle/>
            <a:p>
              <a:endParaRPr lang="en-US"/>
            </a:p>
          </p:txBody>
        </p:sp>
        <p:sp>
          <p:nvSpPr>
            <p:cNvPr id="1647683" name="Oval 66"/>
            <p:cNvSpPr>
              <a:spLocks noChangeArrowheads="1"/>
            </p:cNvSpPr>
            <p:nvPr/>
          </p:nvSpPr>
          <p:spPr bwMode="auto">
            <a:xfrm rot="-1292943">
              <a:off x="2185" y="2208"/>
              <a:ext cx="181" cy="144"/>
            </a:xfrm>
            <a:prstGeom prst="ellipse">
              <a:avLst/>
            </a:prstGeom>
            <a:solidFill>
              <a:schemeClr val="bg2"/>
            </a:solidFill>
            <a:ln w="19050" algn="ctr">
              <a:solidFill>
                <a:schemeClr val="accent2"/>
              </a:solidFill>
              <a:round/>
              <a:headEnd/>
              <a:tailEnd/>
            </a:ln>
          </p:spPr>
          <p:txBody>
            <a:bodyPr wrap="none" anchor="ctr"/>
            <a:lstStyle/>
            <a:p>
              <a:endParaRPr lang="en-US"/>
            </a:p>
          </p:txBody>
        </p:sp>
        <p:grpSp>
          <p:nvGrpSpPr>
            <p:cNvPr id="1647684" name="Group 67"/>
            <p:cNvGrpSpPr>
              <a:grpSpLocks/>
            </p:cNvGrpSpPr>
            <p:nvPr/>
          </p:nvGrpSpPr>
          <p:grpSpPr bwMode="auto">
            <a:xfrm rot="5400000">
              <a:off x="3189" y="2212"/>
              <a:ext cx="152" cy="144"/>
              <a:chOff x="4859" y="2264"/>
              <a:chExt cx="379" cy="309"/>
            </a:xfrm>
          </p:grpSpPr>
          <p:sp>
            <p:nvSpPr>
              <p:cNvPr id="1647685" name="AutoShape 68"/>
              <p:cNvSpPr>
                <a:spLocks noChangeArrowheads="1"/>
              </p:cNvSpPr>
              <p:nvPr/>
            </p:nvSpPr>
            <p:spPr bwMode="auto">
              <a:xfrm flipH="1" flipV="1">
                <a:off x="4859" y="2264"/>
                <a:ext cx="187" cy="201"/>
              </a:xfrm>
              <a:prstGeom prst="foldedCorner">
                <a:avLst>
                  <a:gd name="adj" fmla="val 44884"/>
                </a:avLst>
              </a:prstGeom>
              <a:solidFill>
                <a:schemeClr val="bg2"/>
              </a:solidFill>
              <a:ln w="19050">
                <a:solidFill>
                  <a:srgbClr val="00558E"/>
                </a:solidFill>
                <a:round/>
                <a:headEnd/>
                <a:tailEnd/>
              </a:ln>
            </p:spPr>
            <p:txBody>
              <a:bodyPr wrap="none" anchor="ctr"/>
              <a:lstStyle/>
              <a:p>
                <a:endParaRPr lang="en-US"/>
              </a:p>
            </p:txBody>
          </p:sp>
          <p:sp>
            <p:nvSpPr>
              <p:cNvPr id="1647686" name="AutoShape 69"/>
              <p:cNvSpPr>
                <a:spLocks noChangeArrowheads="1"/>
              </p:cNvSpPr>
              <p:nvPr/>
            </p:nvSpPr>
            <p:spPr bwMode="auto">
              <a:xfrm flipH="1" flipV="1">
                <a:off x="4955" y="2318"/>
                <a:ext cx="187" cy="201"/>
              </a:xfrm>
              <a:prstGeom prst="foldedCorner">
                <a:avLst>
                  <a:gd name="adj" fmla="val 44884"/>
                </a:avLst>
              </a:prstGeom>
              <a:solidFill>
                <a:schemeClr val="bg2"/>
              </a:solidFill>
              <a:ln w="19050">
                <a:solidFill>
                  <a:srgbClr val="00558E"/>
                </a:solidFill>
                <a:round/>
                <a:headEnd/>
                <a:tailEnd/>
              </a:ln>
            </p:spPr>
            <p:txBody>
              <a:bodyPr wrap="none" anchor="ctr"/>
              <a:lstStyle/>
              <a:p>
                <a:endParaRPr lang="en-US"/>
              </a:p>
            </p:txBody>
          </p:sp>
          <p:sp>
            <p:nvSpPr>
              <p:cNvPr id="1647687" name="AutoShape 70"/>
              <p:cNvSpPr>
                <a:spLocks noChangeArrowheads="1"/>
              </p:cNvSpPr>
              <p:nvPr/>
            </p:nvSpPr>
            <p:spPr bwMode="auto">
              <a:xfrm flipH="1" flipV="1">
                <a:off x="5051" y="2372"/>
                <a:ext cx="187" cy="201"/>
              </a:xfrm>
              <a:prstGeom prst="foldedCorner">
                <a:avLst>
                  <a:gd name="adj" fmla="val 44884"/>
                </a:avLst>
              </a:prstGeom>
              <a:solidFill>
                <a:schemeClr val="bg2"/>
              </a:solidFill>
              <a:ln w="19050">
                <a:solidFill>
                  <a:srgbClr val="00558E"/>
                </a:solidFill>
                <a:round/>
                <a:headEnd/>
                <a:tailEnd/>
              </a:ln>
            </p:spPr>
            <p:txBody>
              <a:bodyPr wrap="none" anchor="ctr"/>
              <a:lstStyle/>
              <a:p>
                <a:endParaRPr lang="en-US"/>
              </a:p>
            </p:txBody>
          </p:sp>
        </p:grpSp>
      </p:grpSp>
      <p:grpSp>
        <p:nvGrpSpPr>
          <p:cNvPr id="1647688" name="Group 71"/>
          <p:cNvGrpSpPr>
            <a:grpSpLocks/>
          </p:cNvGrpSpPr>
          <p:nvPr/>
        </p:nvGrpSpPr>
        <p:grpSpPr bwMode="auto">
          <a:xfrm>
            <a:off x="3595688" y="2608263"/>
            <a:ext cx="1368425" cy="431800"/>
            <a:chOff x="1008" y="1632"/>
            <a:chExt cx="3168" cy="768"/>
          </a:xfrm>
        </p:grpSpPr>
        <p:sp>
          <p:nvSpPr>
            <p:cNvPr id="1647689" name="Line 72"/>
            <p:cNvSpPr>
              <a:spLocks noChangeShapeType="1"/>
            </p:cNvSpPr>
            <p:nvPr/>
          </p:nvSpPr>
          <p:spPr bwMode="gray">
            <a:xfrm>
              <a:off x="3072" y="2040"/>
              <a:ext cx="1056" cy="0"/>
            </a:xfrm>
            <a:prstGeom prst="line">
              <a:avLst/>
            </a:prstGeom>
            <a:noFill/>
            <a:ln w="38100">
              <a:solidFill>
                <a:srgbClr val="FF9900"/>
              </a:solidFill>
              <a:round/>
              <a:headEnd/>
              <a:tailEnd/>
            </a:ln>
          </p:spPr>
          <p:txBody>
            <a:bodyPr wrap="none" anchor="ctr"/>
            <a:lstStyle/>
            <a:p>
              <a:endParaRPr lang="en-US"/>
            </a:p>
          </p:txBody>
        </p:sp>
        <p:sp>
          <p:nvSpPr>
            <p:cNvPr id="1647690" name="Line 73"/>
            <p:cNvSpPr>
              <a:spLocks noChangeShapeType="1"/>
            </p:cNvSpPr>
            <p:nvPr/>
          </p:nvSpPr>
          <p:spPr bwMode="gray">
            <a:xfrm>
              <a:off x="1104" y="2040"/>
              <a:ext cx="1056" cy="0"/>
            </a:xfrm>
            <a:prstGeom prst="line">
              <a:avLst/>
            </a:prstGeom>
            <a:noFill/>
            <a:ln w="38100">
              <a:solidFill>
                <a:srgbClr val="FF9900"/>
              </a:solidFill>
              <a:round/>
              <a:headEnd/>
              <a:tailEnd/>
            </a:ln>
          </p:spPr>
          <p:txBody>
            <a:bodyPr wrap="none" anchor="ctr"/>
            <a:lstStyle/>
            <a:p>
              <a:endParaRPr lang="en-US"/>
            </a:p>
          </p:txBody>
        </p:sp>
        <p:sp>
          <p:nvSpPr>
            <p:cNvPr id="1647691" name="Rectangle 74"/>
            <p:cNvSpPr>
              <a:spLocks noChangeArrowheads="1"/>
            </p:cNvSpPr>
            <p:nvPr/>
          </p:nvSpPr>
          <p:spPr bwMode="gray">
            <a:xfrm>
              <a:off x="2140" y="1748"/>
              <a:ext cx="952" cy="524"/>
            </a:xfrm>
            <a:prstGeom prst="rect">
              <a:avLst/>
            </a:prstGeom>
            <a:noFill/>
            <a:ln w="38100">
              <a:solidFill>
                <a:srgbClr val="FF9900"/>
              </a:solidFill>
              <a:miter lim="800000"/>
              <a:headEnd/>
              <a:tailEnd/>
            </a:ln>
          </p:spPr>
          <p:txBody>
            <a:bodyPr wrap="none" anchor="ctr"/>
            <a:lstStyle/>
            <a:p>
              <a:endParaRPr lang="en-US"/>
            </a:p>
          </p:txBody>
        </p:sp>
        <p:sp>
          <p:nvSpPr>
            <p:cNvPr id="1647692" name="Line 75"/>
            <p:cNvSpPr>
              <a:spLocks noChangeShapeType="1"/>
            </p:cNvSpPr>
            <p:nvPr/>
          </p:nvSpPr>
          <p:spPr bwMode="auto">
            <a:xfrm>
              <a:off x="2349" y="1788"/>
              <a:ext cx="118" cy="0"/>
            </a:xfrm>
            <a:prstGeom prst="line">
              <a:avLst/>
            </a:prstGeom>
            <a:noFill/>
            <a:ln w="38100">
              <a:solidFill>
                <a:schemeClr val="accent2"/>
              </a:solidFill>
              <a:round/>
              <a:headEnd/>
              <a:tailEnd/>
            </a:ln>
          </p:spPr>
          <p:txBody>
            <a:bodyPr wrap="none" lIns="90000" tIns="72000" rIns="90000" bIns="46800" anchor="ctr"/>
            <a:lstStyle/>
            <a:p>
              <a:endParaRPr lang="en-US"/>
            </a:p>
          </p:txBody>
        </p:sp>
        <p:pic>
          <p:nvPicPr>
            <p:cNvPr id="1647693" name="Picture 76" descr="Iroute"/>
            <p:cNvPicPr>
              <a:picLocks noChangeAspect="1" noChangeArrowheads="1"/>
            </p:cNvPicPr>
            <p:nvPr/>
          </p:nvPicPr>
          <p:blipFill>
            <a:blip r:embed="rId3"/>
            <a:srcRect/>
            <a:stretch>
              <a:fillRect/>
            </a:stretch>
          </p:blipFill>
          <p:spPr bwMode="auto">
            <a:xfrm>
              <a:off x="1344" y="1920"/>
              <a:ext cx="240" cy="240"/>
            </a:xfrm>
            <a:prstGeom prst="rect">
              <a:avLst/>
            </a:prstGeom>
            <a:noFill/>
            <a:ln w="9525">
              <a:noFill/>
              <a:miter lim="800000"/>
              <a:headEnd/>
              <a:tailEnd/>
            </a:ln>
          </p:spPr>
        </p:pic>
        <p:pic>
          <p:nvPicPr>
            <p:cNvPr id="1647694" name="Picture 77" descr="ISTART"/>
            <p:cNvPicPr>
              <a:picLocks noChangeAspect="1" noChangeArrowheads="1"/>
            </p:cNvPicPr>
            <p:nvPr/>
          </p:nvPicPr>
          <p:blipFill>
            <a:blip r:embed="rId4"/>
            <a:srcRect/>
            <a:stretch>
              <a:fillRect/>
            </a:stretch>
          </p:blipFill>
          <p:spPr bwMode="auto">
            <a:xfrm>
              <a:off x="1008" y="1920"/>
              <a:ext cx="240" cy="240"/>
            </a:xfrm>
            <a:prstGeom prst="rect">
              <a:avLst/>
            </a:prstGeom>
            <a:noFill/>
            <a:ln w="9525">
              <a:noFill/>
              <a:miter lim="800000"/>
              <a:headEnd/>
              <a:tailEnd/>
            </a:ln>
          </p:spPr>
        </p:pic>
        <p:pic>
          <p:nvPicPr>
            <p:cNvPr id="1647695" name="Picture 78" descr="iend"/>
            <p:cNvPicPr>
              <a:picLocks noChangeAspect="1" noChangeArrowheads="1"/>
            </p:cNvPicPr>
            <p:nvPr/>
          </p:nvPicPr>
          <p:blipFill>
            <a:blip r:embed="rId5"/>
            <a:srcRect/>
            <a:stretch>
              <a:fillRect/>
            </a:stretch>
          </p:blipFill>
          <p:spPr bwMode="auto">
            <a:xfrm>
              <a:off x="3936" y="1920"/>
              <a:ext cx="240" cy="240"/>
            </a:xfrm>
            <a:prstGeom prst="rect">
              <a:avLst/>
            </a:prstGeom>
            <a:noFill/>
            <a:ln w="9525">
              <a:noFill/>
              <a:miter lim="800000"/>
              <a:headEnd/>
              <a:tailEnd/>
            </a:ln>
          </p:spPr>
        </p:pic>
        <p:pic>
          <p:nvPicPr>
            <p:cNvPr id="1647696" name="Picture 79" descr="Iwnode"/>
            <p:cNvPicPr>
              <a:picLocks noChangeAspect="1" noChangeArrowheads="1"/>
            </p:cNvPicPr>
            <p:nvPr/>
          </p:nvPicPr>
          <p:blipFill>
            <a:blip r:embed="rId6"/>
            <a:srcRect/>
            <a:stretch>
              <a:fillRect/>
            </a:stretch>
          </p:blipFill>
          <p:spPr bwMode="auto">
            <a:xfrm>
              <a:off x="1680" y="1920"/>
              <a:ext cx="240" cy="240"/>
            </a:xfrm>
            <a:prstGeom prst="rect">
              <a:avLst/>
            </a:prstGeom>
            <a:noFill/>
            <a:ln w="9525">
              <a:noFill/>
              <a:miter lim="800000"/>
              <a:headEnd/>
              <a:tailEnd/>
            </a:ln>
          </p:spPr>
        </p:pic>
        <p:pic>
          <p:nvPicPr>
            <p:cNvPr id="1647697" name="Picture 80" descr="Iroute"/>
            <p:cNvPicPr>
              <a:picLocks noChangeAspect="1" noChangeArrowheads="1"/>
            </p:cNvPicPr>
            <p:nvPr/>
          </p:nvPicPr>
          <p:blipFill>
            <a:blip r:embed="rId3"/>
            <a:srcRect/>
            <a:stretch>
              <a:fillRect/>
            </a:stretch>
          </p:blipFill>
          <p:spPr bwMode="auto">
            <a:xfrm>
              <a:off x="2016" y="1920"/>
              <a:ext cx="240" cy="240"/>
            </a:xfrm>
            <a:prstGeom prst="rect">
              <a:avLst/>
            </a:prstGeom>
            <a:noFill/>
            <a:ln w="9525">
              <a:noFill/>
              <a:miter lim="800000"/>
              <a:headEnd/>
              <a:tailEnd/>
            </a:ln>
          </p:spPr>
        </p:pic>
        <p:pic>
          <p:nvPicPr>
            <p:cNvPr id="1647698" name="Picture 81" descr="Iroute"/>
            <p:cNvPicPr>
              <a:picLocks noChangeAspect="1" noChangeArrowheads="1"/>
            </p:cNvPicPr>
            <p:nvPr/>
          </p:nvPicPr>
          <p:blipFill>
            <a:blip r:embed="rId3"/>
            <a:srcRect/>
            <a:stretch>
              <a:fillRect/>
            </a:stretch>
          </p:blipFill>
          <p:spPr bwMode="auto">
            <a:xfrm>
              <a:off x="2976" y="1920"/>
              <a:ext cx="240" cy="240"/>
            </a:xfrm>
            <a:prstGeom prst="rect">
              <a:avLst/>
            </a:prstGeom>
            <a:noFill/>
            <a:ln w="9525">
              <a:noFill/>
              <a:miter lim="800000"/>
              <a:headEnd/>
              <a:tailEnd/>
            </a:ln>
          </p:spPr>
        </p:pic>
        <p:pic>
          <p:nvPicPr>
            <p:cNvPr id="1647699" name="Picture 82" descr="Iwnode"/>
            <p:cNvPicPr>
              <a:picLocks noChangeAspect="1" noChangeArrowheads="1"/>
            </p:cNvPicPr>
            <p:nvPr/>
          </p:nvPicPr>
          <p:blipFill>
            <a:blip r:embed="rId6"/>
            <a:srcRect/>
            <a:stretch>
              <a:fillRect/>
            </a:stretch>
          </p:blipFill>
          <p:spPr bwMode="auto">
            <a:xfrm>
              <a:off x="3312" y="1920"/>
              <a:ext cx="240" cy="240"/>
            </a:xfrm>
            <a:prstGeom prst="rect">
              <a:avLst/>
            </a:prstGeom>
            <a:noFill/>
            <a:ln w="9525">
              <a:noFill/>
              <a:miter lim="800000"/>
              <a:headEnd/>
              <a:tailEnd/>
            </a:ln>
          </p:spPr>
        </p:pic>
        <p:pic>
          <p:nvPicPr>
            <p:cNvPr id="1647700" name="Picture 83" descr="Iwnode"/>
            <p:cNvPicPr>
              <a:picLocks noChangeAspect="1" noChangeArrowheads="1"/>
            </p:cNvPicPr>
            <p:nvPr/>
          </p:nvPicPr>
          <p:blipFill>
            <a:blip r:embed="rId6"/>
            <a:srcRect/>
            <a:stretch>
              <a:fillRect/>
            </a:stretch>
          </p:blipFill>
          <p:spPr bwMode="auto">
            <a:xfrm>
              <a:off x="3648" y="1920"/>
              <a:ext cx="240" cy="240"/>
            </a:xfrm>
            <a:prstGeom prst="rect">
              <a:avLst/>
            </a:prstGeom>
            <a:noFill/>
            <a:ln w="9525">
              <a:noFill/>
              <a:miter lim="800000"/>
              <a:headEnd/>
              <a:tailEnd/>
            </a:ln>
          </p:spPr>
        </p:pic>
        <p:pic>
          <p:nvPicPr>
            <p:cNvPr id="1647701" name="Picture 84" descr="Iwnode"/>
            <p:cNvPicPr>
              <a:picLocks noChangeAspect="1" noChangeArrowheads="1"/>
            </p:cNvPicPr>
            <p:nvPr/>
          </p:nvPicPr>
          <p:blipFill>
            <a:blip r:embed="rId6"/>
            <a:srcRect/>
            <a:stretch>
              <a:fillRect/>
            </a:stretch>
          </p:blipFill>
          <p:spPr bwMode="auto">
            <a:xfrm>
              <a:off x="2304" y="1632"/>
              <a:ext cx="240" cy="240"/>
            </a:xfrm>
            <a:prstGeom prst="rect">
              <a:avLst/>
            </a:prstGeom>
            <a:noFill/>
            <a:ln w="9525">
              <a:noFill/>
              <a:miter lim="800000"/>
              <a:headEnd/>
              <a:tailEnd/>
            </a:ln>
          </p:spPr>
        </p:pic>
        <p:pic>
          <p:nvPicPr>
            <p:cNvPr id="1647702" name="Picture 85" descr="Iwnode"/>
            <p:cNvPicPr>
              <a:picLocks noChangeAspect="1" noChangeArrowheads="1"/>
            </p:cNvPicPr>
            <p:nvPr/>
          </p:nvPicPr>
          <p:blipFill>
            <a:blip r:embed="rId6"/>
            <a:srcRect/>
            <a:stretch>
              <a:fillRect/>
            </a:stretch>
          </p:blipFill>
          <p:spPr bwMode="auto">
            <a:xfrm>
              <a:off x="2688" y="2160"/>
              <a:ext cx="240" cy="240"/>
            </a:xfrm>
            <a:prstGeom prst="rect">
              <a:avLst/>
            </a:prstGeom>
            <a:noFill/>
            <a:ln w="9525">
              <a:noFill/>
              <a:miter lim="800000"/>
              <a:headEnd/>
              <a:tailEnd/>
            </a:ln>
          </p:spPr>
        </p:pic>
        <p:pic>
          <p:nvPicPr>
            <p:cNvPr id="1647703" name="Picture 86" descr="Iwnode"/>
            <p:cNvPicPr>
              <a:picLocks noChangeAspect="1" noChangeArrowheads="1"/>
            </p:cNvPicPr>
            <p:nvPr/>
          </p:nvPicPr>
          <p:blipFill>
            <a:blip r:embed="rId6"/>
            <a:srcRect/>
            <a:stretch>
              <a:fillRect/>
            </a:stretch>
          </p:blipFill>
          <p:spPr bwMode="auto">
            <a:xfrm>
              <a:off x="2304" y="2160"/>
              <a:ext cx="240" cy="240"/>
            </a:xfrm>
            <a:prstGeom prst="rect">
              <a:avLst/>
            </a:prstGeom>
            <a:noFill/>
            <a:ln w="9525">
              <a:noFill/>
              <a:miter lim="800000"/>
              <a:headEnd/>
              <a:tailEnd/>
            </a:ln>
          </p:spPr>
        </p:pic>
      </p:grpSp>
      <p:grpSp>
        <p:nvGrpSpPr>
          <p:cNvPr id="1647704" name="Group 87"/>
          <p:cNvGrpSpPr>
            <a:grpSpLocks/>
          </p:cNvGrpSpPr>
          <p:nvPr/>
        </p:nvGrpSpPr>
        <p:grpSpPr bwMode="auto">
          <a:xfrm>
            <a:off x="5362575" y="2646363"/>
            <a:ext cx="1368425" cy="431800"/>
            <a:chOff x="1008" y="1632"/>
            <a:chExt cx="3168" cy="768"/>
          </a:xfrm>
        </p:grpSpPr>
        <p:sp>
          <p:nvSpPr>
            <p:cNvPr id="1647705" name="Line 88"/>
            <p:cNvSpPr>
              <a:spLocks noChangeShapeType="1"/>
            </p:cNvSpPr>
            <p:nvPr/>
          </p:nvSpPr>
          <p:spPr bwMode="gray">
            <a:xfrm>
              <a:off x="3072" y="2040"/>
              <a:ext cx="1056" cy="0"/>
            </a:xfrm>
            <a:prstGeom prst="line">
              <a:avLst/>
            </a:prstGeom>
            <a:noFill/>
            <a:ln w="38100">
              <a:solidFill>
                <a:srgbClr val="FF9900"/>
              </a:solidFill>
              <a:round/>
              <a:headEnd/>
              <a:tailEnd/>
            </a:ln>
          </p:spPr>
          <p:txBody>
            <a:bodyPr wrap="none" anchor="ctr"/>
            <a:lstStyle/>
            <a:p>
              <a:endParaRPr lang="en-US"/>
            </a:p>
          </p:txBody>
        </p:sp>
        <p:sp>
          <p:nvSpPr>
            <p:cNvPr id="1647706" name="Line 89"/>
            <p:cNvSpPr>
              <a:spLocks noChangeShapeType="1"/>
            </p:cNvSpPr>
            <p:nvPr/>
          </p:nvSpPr>
          <p:spPr bwMode="gray">
            <a:xfrm>
              <a:off x="1104" y="2040"/>
              <a:ext cx="1056" cy="0"/>
            </a:xfrm>
            <a:prstGeom prst="line">
              <a:avLst/>
            </a:prstGeom>
            <a:noFill/>
            <a:ln w="38100">
              <a:solidFill>
                <a:srgbClr val="FF9900"/>
              </a:solidFill>
              <a:round/>
              <a:headEnd/>
              <a:tailEnd/>
            </a:ln>
          </p:spPr>
          <p:txBody>
            <a:bodyPr wrap="none" anchor="ctr"/>
            <a:lstStyle/>
            <a:p>
              <a:endParaRPr lang="en-US"/>
            </a:p>
          </p:txBody>
        </p:sp>
        <p:sp>
          <p:nvSpPr>
            <p:cNvPr id="1647707" name="Rectangle 90"/>
            <p:cNvSpPr>
              <a:spLocks noChangeArrowheads="1"/>
            </p:cNvSpPr>
            <p:nvPr/>
          </p:nvSpPr>
          <p:spPr bwMode="gray">
            <a:xfrm>
              <a:off x="2140" y="1748"/>
              <a:ext cx="952" cy="524"/>
            </a:xfrm>
            <a:prstGeom prst="rect">
              <a:avLst/>
            </a:prstGeom>
            <a:noFill/>
            <a:ln w="38100">
              <a:solidFill>
                <a:srgbClr val="FF9900"/>
              </a:solidFill>
              <a:miter lim="800000"/>
              <a:headEnd/>
              <a:tailEnd/>
            </a:ln>
          </p:spPr>
          <p:txBody>
            <a:bodyPr wrap="none" anchor="ctr"/>
            <a:lstStyle/>
            <a:p>
              <a:endParaRPr lang="en-US"/>
            </a:p>
          </p:txBody>
        </p:sp>
        <p:sp>
          <p:nvSpPr>
            <p:cNvPr id="1647708" name="Line 91"/>
            <p:cNvSpPr>
              <a:spLocks noChangeShapeType="1"/>
            </p:cNvSpPr>
            <p:nvPr/>
          </p:nvSpPr>
          <p:spPr bwMode="auto">
            <a:xfrm>
              <a:off x="2349" y="1788"/>
              <a:ext cx="118" cy="0"/>
            </a:xfrm>
            <a:prstGeom prst="line">
              <a:avLst/>
            </a:prstGeom>
            <a:noFill/>
            <a:ln w="38100">
              <a:solidFill>
                <a:schemeClr val="accent2"/>
              </a:solidFill>
              <a:round/>
              <a:headEnd/>
              <a:tailEnd/>
            </a:ln>
          </p:spPr>
          <p:txBody>
            <a:bodyPr wrap="none" lIns="90000" tIns="72000" rIns="90000" bIns="46800" anchor="ctr"/>
            <a:lstStyle/>
            <a:p>
              <a:endParaRPr lang="en-US"/>
            </a:p>
          </p:txBody>
        </p:sp>
        <p:pic>
          <p:nvPicPr>
            <p:cNvPr id="1647709" name="Picture 92" descr="Iroute"/>
            <p:cNvPicPr>
              <a:picLocks noChangeAspect="1" noChangeArrowheads="1"/>
            </p:cNvPicPr>
            <p:nvPr/>
          </p:nvPicPr>
          <p:blipFill>
            <a:blip r:embed="rId3"/>
            <a:srcRect/>
            <a:stretch>
              <a:fillRect/>
            </a:stretch>
          </p:blipFill>
          <p:spPr bwMode="auto">
            <a:xfrm>
              <a:off x="1344" y="1920"/>
              <a:ext cx="240" cy="240"/>
            </a:xfrm>
            <a:prstGeom prst="rect">
              <a:avLst/>
            </a:prstGeom>
            <a:noFill/>
            <a:ln w="9525">
              <a:noFill/>
              <a:miter lim="800000"/>
              <a:headEnd/>
              <a:tailEnd/>
            </a:ln>
          </p:spPr>
        </p:pic>
        <p:pic>
          <p:nvPicPr>
            <p:cNvPr id="1647710" name="Picture 93" descr="ISTART"/>
            <p:cNvPicPr>
              <a:picLocks noChangeAspect="1" noChangeArrowheads="1"/>
            </p:cNvPicPr>
            <p:nvPr/>
          </p:nvPicPr>
          <p:blipFill>
            <a:blip r:embed="rId4"/>
            <a:srcRect/>
            <a:stretch>
              <a:fillRect/>
            </a:stretch>
          </p:blipFill>
          <p:spPr bwMode="auto">
            <a:xfrm>
              <a:off x="1008" y="1920"/>
              <a:ext cx="240" cy="240"/>
            </a:xfrm>
            <a:prstGeom prst="rect">
              <a:avLst/>
            </a:prstGeom>
            <a:noFill/>
            <a:ln w="9525">
              <a:noFill/>
              <a:miter lim="800000"/>
              <a:headEnd/>
              <a:tailEnd/>
            </a:ln>
          </p:spPr>
        </p:pic>
        <p:pic>
          <p:nvPicPr>
            <p:cNvPr id="1647711" name="Picture 94" descr="iend"/>
            <p:cNvPicPr>
              <a:picLocks noChangeAspect="1" noChangeArrowheads="1"/>
            </p:cNvPicPr>
            <p:nvPr/>
          </p:nvPicPr>
          <p:blipFill>
            <a:blip r:embed="rId5"/>
            <a:srcRect/>
            <a:stretch>
              <a:fillRect/>
            </a:stretch>
          </p:blipFill>
          <p:spPr bwMode="auto">
            <a:xfrm>
              <a:off x="3936" y="1920"/>
              <a:ext cx="240" cy="240"/>
            </a:xfrm>
            <a:prstGeom prst="rect">
              <a:avLst/>
            </a:prstGeom>
            <a:noFill/>
            <a:ln w="9525">
              <a:noFill/>
              <a:miter lim="800000"/>
              <a:headEnd/>
              <a:tailEnd/>
            </a:ln>
          </p:spPr>
        </p:pic>
        <p:pic>
          <p:nvPicPr>
            <p:cNvPr id="1647712" name="Picture 95" descr="Iwnode"/>
            <p:cNvPicPr>
              <a:picLocks noChangeAspect="1" noChangeArrowheads="1"/>
            </p:cNvPicPr>
            <p:nvPr/>
          </p:nvPicPr>
          <p:blipFill>
            <a:blip r:embed="rId6"/>
            <a:srcRect/>
            <a:stretch>
              <a:fillRect/>
            </a:stretch>
          </p:blipFill>
          <p:spPr bwMode="auto">
            <a:xfrm>
              <a:off x="1680" y="1920"/>
              <a:ext cx="240" cy="240"/>
            </a:xfrm>
            <a:prstGeom prst="rect">
              <a:avLst/>
            </a:prstGeom>
            <a:noFill/>
            <a:ln w="9525">
              <a:noFill/>
              <a:miter lim="800000"/>
              <a:headEnd/>
              <a:tailEnd/>
            </a:ln>
          </p:spPr>
        </p:pic>
        <p:pic>
          <p:nvPicPr>
            <p:cNvPr id="1647713" name="Picture 96" descr="Iroute"/>
            <p:cNvPicPr>
              <a:picLocks noChangeAspect="1" noChangeArrowheads="1"/>
            </p:cNvPicPr>
            <p:nvPr/>
          </p:nvPicPr>
          <p:blipFill>
            <a:blip r:embed="rId3"/>
            <a:srcRect/>
            <a:stretch>
              <a:fillRect/>
            </a:stretch>
          </p:blipFill>
          <p:spPr bwMode="auto">
            <a:xfrm>
              <a:off x="2016" y="1920"/>
              <a:ext cx="240" cy="240"/>
            </a:xfrm>
            <a:prstGeom prst="rect">
              <a:avLst/>
            </a:prstGeom>
            <a:noFill/>
            <a:ln w="9525">
              <a:noFill/>
              <a:miter lim="800000"/>
              <a:headEnd/>
              <a:tailEnd/>
            </a:ln>
          </p:spPr>
        </p:pic>
        <p:pic>
          <p:nvPicPr>
            <p:cNvPr id="1647714" name="Picture 97" descr="Iroute"/>
            <p:cNvPicPr>
              <a:picLocks noChangeAspect="1" noChangeArrowheads="1"/>
            </p:cNvPicPr>
            <p:nvPr/>
          </p:nvPicPr>
          <p:blipFill>
            <a:blip r:embed="rId3"/>
            <a:srcRect/>
            <a:stretch>
              <a:fillRect/>
            </a:stretch>
          </p:blipFill>
          <p:spPr bwMode="auto">
            <a:xfrm>
              <a:off x="2976" y="1920"/>
              <a:ext cx="240" cy="240"/>
            </a:xfrm>
            <a:prstGeom prst="rect">
              <a:avLst/>
            </a:prstGeom>
            <a:noFill/>
            <a:ln w="9525">
              <a:noFill/>
              <a:miter lim="800000"/>
              <a:headEnd/>
              <a:tailEnd/>
            </a:ln>
          </p:spPr>
        </p:pic>
        <p:pic>
          <p:nvPicPr>
            <p:cNvPr id="1647715" name="Picture 98" descr="Iwnode"/>
            <p:cNvPicPr>
              <a:picLocks noChangeAspect="1" noChangeArrowheads="1"/>
            </p:cNvPicPr>
            <p:nvPr/>
          </p:nvPicPr>
          <p:blipFill>
            <a:blip r:embed="rId6"/>
            <a:srcRect/>
            <a:stretch>
              <a:fillRect/>
            </a:stretch>
          </p:blipFill>
          <p:spPr bwMode="auto">
            <a:xfrm>
              <a:off x="3312" y="1920"/>
              <a:ext cx="240" cy="240"/>
            </a:xfrm>
            <a:prstGeom prst="rect">
              <a:avLst/>
            </a:prstGeom>
            <a:noFill/>
            <a:ln w="9525">
              <a:noFill/>
              <a:miter lim="800000"/>
              <a:headEnd/>
              <a:tailEnd/>
            </a:ln>
          </p:spPr>
        </p:pic>
        <p:pic>
          <p:nvPicPr>
            <p:cNvPr id="1647716" name="Picture 99" descr="Iwnode"/>
            <p:cNvPicPr>
              <a:picLocks noChangeAspect="1" noChangeArrowheads="1"/>
            </p:cNvPicPr>
            <p:nvPr/>
          </p:nvPicPr>
          <p:blipFill>
            <a:blip r:embed="rId6"/>
            <a:srcRect/>
            <a:stretch>
              <a:fillRect/>
            </a:stretch>
          </p:blipFill>
          <p:spPr bwMode="auto">
            <a:xfrm>
              <a:off x="3648" y="1920"/>
              <a:ext cx="240" cy="240"/>
            </a:xfrm>
            <a:prstGeom prst="rect">
              <a:avLst/>
            </a:prstGeom>
            <a:noFill/>
            <a:ln w="9525">
              <a:noFill/>
              <a:miter lim="800000"/>
              <a:headEnd/>
              <a:tailEnd/>
            </a:ln>
          </p:spPr>
        </p:pic>
        <p:pic>
          <p:nvPicPr>
            <p:cNvPr id="1647717" name="Picture 100" descr="Iwnode"/>
            <p:cNvPicPr>
              <a:picLocks noChangeAspect="1" noChangeArrowheads="1"/>
            </p:cNvPicPr>
            <p:nvPr/>
          </p:nvPicPr>
          <p:blipFill>
            <a:blip r:embed="rId6"/>
            <a:srcRect/>
            <a:stretch>
              <a:fillRect/>
            </a:stretch>
          </p:blipFill>
          <p:spPr bwMode="auto">
            <a:xfrm>
              <a:off x="2304" y="1632"/>
              <a:ext cx="240" cy="240"/>
            </a:xfrm>
            <a:prstGeom prst="rect">
              <a:avLst/>
            </a:prstGeom>
            <a:noFill/>
            <a:ln w="9525">
              <a:noFill/>
              <a:miter lim="800000"/>
              <a:headEnd/>
              <a:tailEnd/>
            </a:ln>
          </p:spPr>
        </p:pic>
        <p:pic>
          <p:nvPicPr>
            <p:cNvPr id="1647718" name="Picture 101" descr="Iwnode"/>
            <p:cNvPicPr>
              <a:picLocks noChangeAspect="1" noChangeArrowheads="1"/>
            </p:cNvPicPr>
            <p:nvPr/>
          </p:nvPicPr>
          <p:blipFill>
            <a:blip r:embed="rId6"/>
            <a:srcRect/>
            <a:stretch>
              <a:fillRect/>
            </a:stretch>
          </p:blipFill>
          <p:spPr bwMode="auto">
            <a:xfrm>
              <a:off x="2688" y="2160"/>
              <a:ext cx="240" cy="240"/>
            </a:xfrm>
            <a:prstGeom prst="rect">
              <a:avLst/>
            </a:prstGeom>
            <a:noFill/>
            <a:ln w="9525">
              <a:noFill/>
              <a:miter lim="800000"/>
              <a:headEnd/>
              <a:tailEnd/>
            </a:ln>
          </p:spPr>
        </p:pic>
        <p:pic>
          <p:nvPicPr>
            <p:cNvPr id="1647719" name="Picture 102" descr="Iwnode"/>
            <p:cNvPicPr>
              <a:picLocks noChangeAspect="1" noChangeArrowheads="1"/>
            </p:cNvPicPr>
            <p:nvPr/>
          </p:nvPicPr>
          <p:blipFill>
            <a:blip r:embed="rId6"/>
            <a:srcRect/>
            <a:stretch>
              <a:fillRect/>
            </a:stretch>
          </p:blipFill>
          <p:spPr bwMode="auto">
            <a:xfrm>
              <a:off x="2304" y="2160"/>
              <a:ext cx="240" cy="240"/>
            </a:xfrm>
            <a:prstGeom prst="rect">
              <a:avLst/>
            </a:prstGeom>
            <a:noFill/>
            <a:ln w="9525">
              <a:noFill/>
              <a:miter lim="800000"/>
              <a:headEnd/>
              <a:tailEnd/>
            </a:ln>
          </p:spPr>
        </p:pic>
      </p:grpSp>
      <p:pic>
        <p:nvPicPr>
          <p:cNvPr id="1647720" name="Picture 103"/>
          <p:cNvPicPr>
            <a:picLocks noChangeAspect="1" noChangeArrowheads="1"/>
          </p:cNvPicPr>
          <p:nvPr/>
        </p:nvPicPr>
        <p:blipFill>
          <a:blip r:embed="rId7"/>
          <a:srcRect/>
          <a:stretch>
            <a:fillRect/>
          </a:stretch>
        </p:blipFill>
        <p:spPr bwMode="auto">
          <a:xfrm>
            <a:off x="2641600" y="2386013"/>
            <a:ext cx="403225" cy="593725"/>
          </a:xfrm>
          <a:prstGeom prst="rect">
            <a:avLst/>
          </a:prstGeom>
          <a:noFill/>
          <a:ln w="9525">
            <a:noFill/>
            <a:miter lim="800000"/>
            <a:headEnd/>
            <a:tailEnd/>
          </a:ln>
        </p:spPr>
      </p:pic>
      <p:sp>
        <p:nvSpPr>
          <p:cNvPr id="1647721" name="Text Box 104"/>
          <p:cNvSpPr txBox="1">
            <a:spLocks noChangeArrowheads="1"/>
          </p:cNvSpPr>
          <p:nvPr/>
        </p:nvSpPr>
        <p:spPr bwMode="auto">
          <a:xfrm>
            <a:off x="4168775" y="2384425"/>
            <a:ext cx="1936750" cy="274638"/>
          </a:xfrm>
          <a:prstGeom prst="rect">
            <a:avLst/>
          </a:prstGeom>
          <a:noFill/>
          <a:ln w="19050" algn="ctr">
            <a:noFill/>
            <a:miter lim="800000"/>
            <a:headEnd/>
            <a:tailEnd/>
          </a:ln>
        </p:spPr>
        <p:txBody>
          <a:bodyPr wrap="none">
            <a:spAutoFit/>
          </a:bodyPr>
          <a:lstStyle/>
          <a:p>
            <a:pPr algn="ctr">
              <a:spcBef>
                <a:spcPct val="0"/>
              </a:spcBef>
            </a:pPr>
            <a:r>
              <a:rPr lang="en-US" sz="1200">
                <a:solidFill>
                  <a:schemeClr val="bg1"/>
                </a:solidFill>
              </a:rPr>
              <a:t>Project or Business Process</a:t>
            </a:r>
          </a:p>
        </p:txBody>
      </p:sp>
      <p:sp>
        <p:nvSpPr>
          <p:cNvPr id="1647722" name="Text Box 105"/>
          <p:cNvSpPr txBox="1">
            <a:spLocks noChangeArrowheads="1"/>
          </p:cNvSpPr>
          <p:nvPr/>
        </p:nvSpPr>
        <p:spPr bwMode="auto">
          <a:xfrm>
            <a:off x="2193925" y="2132013"/>
            <a:ext cx="1371600" cy="274637"/>
          </a:xfrm>
          <a:prstGeom prst="rect">
            <a:avLst/>
          </a:prstGeom>
          <a:noFill/>
          <a:ln w="19050" algn="ctr">
            <a:noFill/>
            <a:miter lim="800000"/>
            <a:headEnd/>
            <a:tailEnd/>
          </a:ln>
        </p:spPr>
        <p:txBody>
          <a:bodyPr wrap="none">
            <a:spAutoFit/>
          </a:bodyPr>
          <a:lstStyle/>
          <a:p>
            <a:pPr algn="ctr">
              <a:spcBef>
                <a:spcPct val="0"/>
              </a:spcBef>
            </a:pPr>
            <a:r>
              <a:rPr lang="en-US" sz="1200">
                <a:solidFill>
                  <a:schemeClr val="bg1"/>
                </a:solidFill>
              </a:rPr>
              <a:t>Service Consumer</a:t>
            </a:r>
          </a:p>
        </p:txBody>
      </p:sp>
      <p:cxnSp>
        <p:nvCxnSpPr>
          <p:cNvPr id="1647723" name="AutoShape 106"/>
          <p:cNvCxnSpPr>
            <a:cxnSpLocks noChangeShapeType="1"/>
          </p:cNvCxnSpPr>
          <p:nvPr/>
        </p:nvCxnSpPr>
        <p:spPr bwMode="auto">
          <a:xfrm>
            <a:off x="3044825" y="2682875"/>
            <a:ext cx="550863" cy="155575"/>
          </a:xfrm>
          <a:prstGeom prst="straightConnector1">
            <a:avLst/>
          </a:prstGeom>
          <a:noFill/>
          <a:ln w="19050">
            <a:solidFill>
              <a:srgbClr val="004874"/>
            </a:solidFill>
            <a:round/>
            <a:headEnd/>
            <a:tailEnd/>
          </a:ln>
        </p:spPr>
      </p:cxnSp>
      <p:sp>
        <p:nvSpPr>
          <p:cNvPr id="1647724" name="Text Box 107"/>
          <p:cNvSpPr txBox="1">
            <a:spLocks noChangeArrowheads="1"/>
          </p:cNvSpPr>
          <p:nvPr/>
        </p:nvSpPr>
        <p:spPr bwMode="auto">
          <a:xfrm>
            <a:off x="954088" y="4178300"/>
            <a:ext cx="1624012" cy="457200"/>
          </a:xfrm>
          <a:prstGeom prst="rect">
            <a:avLst/>
          </a:prstGeom>
          <a:noFill/>
          <a:ln w="19050" algn="ctr">
            <a:noFill/>
            <a:miter lim="800000"/>
            <a:headEnd/>
            <a:tailEnd/>
          </a:ln>
        </p:spPr>
        <p:txBody>
          <a:bodyPr wrap="none">
            <a:spAutoFit/>
          </a:bodyPr>
          <a:lstStyle/>
          <a:p>
            <a:pPr algn="ctr">
              <a:spcBef>
                <a:spcPct val="0"/>
              </a:spcBef>
            </a:pPr>
            <a:r>
              <a:rPr lang="en-US" sz="1200"/>
              <a:t>Business/Application </a:t>
            </a:r>
            <a:br>
              <a:rPr lang="en-US" sz="1200"/>
            </a:br>
            <a:r>
              <a:rPr lang="en-US" sz="1200"/>
              <a:t>Services</a:t>
            </a:r>
          </a:p>
        </p:txBody>
      </p:sp>
      <p:sp>
        <p:nvSpPr>
          <p:cNvPr id="1647725" name="Text Box 108"/>
          <p:cNvSpPr txBox="1">
            <a:spLocks noChangeArrowheads="1"/>
          </p:cNvSpPr>
          <p:nvPr/>
        </p:nvSpPr>
        <p:spPr bwMode="auto">
          <a:xfrm>
            <a:off x="898525" y="4897438"/>
            <a:ext cx="1917700" cy="457200"/>
          </a:xfrm>
          <a:prstGeom prst="rect">
            <a:avLst/>
          </a:prstGeom>
          <a:noFill/>
          <a:ln w="19050" algn="ctr">
            <a:noFill/>
            <a:miter lim="800000"/>
            <a:headEnd/>
            <a:tailEnd/>
          </a:ln>
        </p:spPr>
        <p:txBody>
          <a:bodyPr wrap="none">
            <a:spAutoFit/>
          </a:bodyPr>
          <a:lstStyle/>
          <a:p>
            <a:pPr algn="ctr">
              <a:spcBef>
                <a:spcPct val="0"/>
              </a:spcBef>
            </a:pPr>
            <a:r>
              <a:rPr lang="en-US" sz="1200"/>
              <a:t>Application/Infrastructure </a:t>
            </a:r>
            <a:br>
              <a:rPr lang="en-US" sz="1200"/>
            </a:br>
            <a:r>
              <a:rPr lang="en-US" sz="1200"/>
              <a:t>Services</a:t>
            </a:r>
          </a:p>
        </p:txBody>
      </p:sp>
      <p:sp>
        <p:nvSpPr>
          <p:cNvPr id="1647726" name="Text Box 109"/>
          <p:cNvSpPr txBox="1">
            <a:spLocks noChangeArrowheads="1"/>
          </p:cNvSpPr>
          <p:nvPr/>
        </p:nvSpPr>
        <p:spPr bwMode="auto">
          <a:xfrm>
            <a:off x="871538" y="5511800"/>
            <a:ext cx="1544637" cy="822325"/>
          </a:xfrm>
          <a:prstGeom prst="rect">
            <a:avLst/>
          </a:prstGeom>
          <a:noFill/>
          <a:ln w="19050" algn="ctr">
            <a:noFill/>
            <a:miter lim="800000"/>
            <a:headEnd/>
            <a:tailEnd/>
          </a:ln>
        </p:spPr>
        <p:txBody>
          <a:bodyPr wrap="none">
            <a:spAutoFit/>
          </a:bodyPr>
          <a:lstStyle/>
          <a:p>
            <a:pPr algn="ctr">
              <a:spcBef>
                <a:spcPct val="0"/>
              </a:spcBef>
            </a:pPr>
            <a:r>
              <a:rPr lang="en-US" sz="1200"/>
              <a:t>Core Infrastructure </a:t>
            </a:r>
            <a:br>
              <a:rPr lang="en-US" sz="1200"/>
            </a:br>
            <a:r>
              <a:rPr lang="en-US" sz="1200"/>
              <a:t>Shared Services</a:t>
            </a:r>
          </a:p>
          <a:p>
            <a:pPr algn="ctr">
              <a:spcBef>
                <a:spcPct val="0"/>
              </a:spcBef>
            </a:pPr>
            <a:r>
              <a:rPr lang="en-US" sz="1200"/>
              <a:t>(contain the physical</a:t>
            </a:r>
            <a:br>
              <a:rPr lang="en-US" sz="1200"/>
            </a:br>
            <a:r>
              <a:rPr lang="en-US" sz="1200"/>
              <a:t>resources)</a:t>
            </a:r>
          </a:p>
        </p:txBody>
      </p:sp>
      <p:cxnSp>
        <p:nvCxnSpPr>
          <p:cNvPr id="1647727" name="AutoShape 110"/>
          <p:cNvCxnSpPr>
            <a:cxnSpLocks noChangeShapeType="1"/>
            <a:stCxn id="1647671" idx="5"/>
            <a:endCxn id="1647657" idx="3"/>
          </p:cNvCxnSpPr>
          <p:nvPr/>
        </p:nvCxnSpPr>
        <p:spPr bwMode="auto">
          <a:xfrm>
            <a:off x="4029075" y="5138738"/>
            <a:ext cx="168275" cy="774700"/>
          </a:xfrm>
          <a:prstGeom prst="straightConnector1">
            <a:avLst/>
          </a:prstGeom>
          <a:noFill/>
          <a:ln w="19050">
            <a:solidFill>
              <a:schemeClr val="tx1"/>
            </a:solidFill>
            <a:round/>
            <a:headEnd/>
            <a:tailEnd/>
          </a:ln>
        </p:spPr>
      </p:cxnSp>
      <p:cxnSp>
        <p:nvCxnSpPr>
          <p:cNvPr id="1647728" name="AutoShape 111"/>
          <p:cNvCxnSpPr>
            <a:cxnSpLocks noChangeShapeType="1"/>
            <a:stCxn id="1647671" idx="5"/>
            <a:endCxn id="1647663" idx="4"/>
          </p:cNvCxnSpPr>
          <p:nvPr/>
        </p:nvCxnSpPr>
        <p:spPr bwMode="auto">
          <a:xfrm>
            <a:off x="4029075" y="5138738"/>
            <a:ext cx="819150" cy="735012"/>
          </a:xfrm>
          <a:prstGeom prst="straightConnector1">
            <a:avLst/>
          </a:prstGeom>
          <a:noFill/>
          <a:ln w="19050">
            <a:solidFill>
              <a:schemeClr val="tx1"/>
            </a:solidFill>
            <a:round/>
            <a:headEnd/>
            <a:tailEnd/>
          </a:ln>
        </p:spPr>
      </p:cxnSp>
      <p:cxnSp>
        <p:nvCxnSpPr>
          <p:cNvPr id="1647729" name="AutoShape 112"/>
          <p:cNvCxnSpPr>
            <a:cxnSpLocks noChangeShapeType="1"/>
            <a:stCxn id="1647678" idx="3"/>
            <a:endCxn id="1647668" idx="2"/>
          </p:cNvCxnSpPr>
          <p:nvPr/>
        </p:nvCxnSpPr>
        <p:spPr bwMode="auto">
          <a:xfrm>
            <a:off x="4932363" y="5022850"/>
            <a:ext cx="488950" cy="862013"/>
          </a:xfrm>
          <a:prstGeom prst="straightConnector1">
            <a:avLst/>
          </a:prstGeom>
          <a:noFill/>
          <a:ln w="19050">
            <a:solidFill>
              <a:schemeClr val="tx1"/>
            </a:solidFill>
            <a:round/>
            <a:headEnd/>
            <a:tailEnd/>
          </a:ln>
        </p:spPr>
      </p:cxnSp>
      <p:cxnSp>
        <p:nvCxnSpPr>
          <p:cNvPr id="1647730" name="AutoShape 113"/>
          <p:cNvCxnSpPr>
            <a:cxnSpLocks noChangeShapeType="1"/>
            <a:stCxn id="1647687" idx="2"/>
            <a:endCxn id="1647675" idx="3"/>
          </p:cNvCxnSpPr>
          <p:nvPr/>
        </p:nvCxnSpPr>
        <p:spPr bwMode="auto">
          <a:xfrm flipH="1">
            <a:off x="4938713" y="4397375"/>
            <a:ext cx="192087" cy="536575"/>
          </a:xfrm>
          <a:prstGeom prst="straightConnector1">
            <a:avLst/>
          </a:prstGeom>
          <a:noFill/>
          <a:ln w="19050">
            <a:solidFill>
              <a:schemeClr val="tx1"/>
            </a:solidFill>
            <a:round/>
            <a:headEnd/>
            <a:tailEnd/>
          </a:ln>
        </p:spPr>
      </p:cxnSp>
      <p:cxnSp>
        <p:nvCxnSpPr>
          <p:cNvPr id="1647731" name="AutoShape 114"/>
          <p:cNvCxnSpPr>
            <a:cxnSpLocks noChangeShapeType="1"/>
            <a:stCxn id="1647683" idx="7"/>
          </p:cNvCxnSpPr>
          <p:nvPr/>
        </p:nvCxnSpPr>
        <p:spPr bwMode="auto">
          <a:xfrm flipV="1">
            <a:off x="3575050" y="2973388"/>
            <a:ext cx="581025" cy="1233487"/>
          </a:xfrm>
          <a:prstGeom prst="straightConnector1">
            <a:avLst/>
          </a:prstGeom>
          <a:noFill/>
          <a:ln w="19050">
            <a:solidFill>
              <a:schemeClr val="tx1"/>
            </a:solidFill>
            <a:round/>
            <a:headEnd/>
            <a:tailEnd/>
          </a:ln>
        </p:spPr>
      </p:cxnSp>
      <p:cxnSp>
        <p:nvCxnSpPr>
          <p:cNvPr id="1647732" name="AutoShape 115"/>
          <p:cNvCxnSpPr>
            <a:cxnSpLocks noChangeShapeType="1"/>
          </p:cNvCxnSpPr>
          <p:nvPr/>
        </p:nvCxnSpPr>
        <p:spPr bwMode="auto">
          <a:xfrm flipH="1" flipV="1">
            <a:off x="4321175" y="2973388"/>
            <a:ext cx="42863" cy="1225550"/>
          </a:xfrm>
          <a:prstGeom prst="straightConnector1">
            <a:avLst/>
          </a:prstGeom>
          <a:noFill/>
          <a:ln w="19050">
            <a:solidFill>
              <a:schemeClr val="tx1"/>
            </a:solidFill>
            <a:round/>
            <a:headEnd/>
            <a:tailEnd/>
          </a:ln>
        </p:spPr>
      </p:cxnSp>
      <p:cxnSp>
        <p:nvCxnSpPr>
          <p:cNvPr id="1647733" name="AutoShape 116"/>
          <p:cNvCxnSpPr>
            <a:cxnSpLocks noChangeShapeType="1"/>
            <a:endCxn id="1647683" idx="1"/>
          </p:cNvCxnSpPr>
          <p:nvPr/>
        </p:nvCxnSpPr>
        <p:spPr bwMode="auto">
          <a:xfrm>
            <a:off x="2641600" y="2682875"/>
            <a:ext cx="744538" cy="1598613"/>
          </a:xfrm>
          <a:prstGeom prst="straightConnector1">
            <a:avLst/>
          </a:prstGeom>
          <a:noFill/>
          <a:ln w="19050">
            <a:solidFill>
              <a:srgbClr val="004874"/>
            </a:solidFill>
            <a:round/>
            <a:headEnd/>
            <a:tailEnd/>
          </a:ln>
        </p:spPr>
      </p:cxnSp>
      <p:cxnSp>
        <p:nvCxnSpPr>
          <p:cNvPr id="1647734" name="AutoShape 117"/>
          <p:cNvCxnSpPr>
            <a:cxnSpLocks noChangeShapeType="1"/>
            <a:stCxn id="1647671" idx="5"/>
            <a:endCxn id="1647665" idx="1"/>
          </p:cNvCxnSpPr>
          <p:nvPr/>
        </p:nvCxnSpPr>
        <p:spPr bwMode="auto">
          <a:xfrm>
            <a:off x="4029075" y="5138738"/>
            <a:ext cx="1208088" cy="755650"/>
          </a:xfrm>
          <a:prstGeom prst="straightConnector1">
            <a:avLst/>
          </a:prstGeom>
          <a:noFill/>
          <a:ln w="19050">
            <a:solidFill>
              <a:schemeClr val="tx1"/>
            </a:solidFill>
            <a:round/>
            <a:headEnd/>
            <a:tailEnd/>
          </a:ln>
        </p:spPr>
      </p:cxnSp>
      <p:cxnSp>
        <p:nvCxnSpPr>
          <p:cNvPr id="1647735" name="AutoShape 118"/>
          <p:cNvCxnSpPr>
            <a:cxnSpLocks noChangeShapeType="1"/>
            <a:stCxn id="1647642" idx="7"/>
            <a:endCxn id="1647672" idx="4"/>
          </p:cNvCxnSpPr>
          <p:nvPr/>
        </p:nvCxnSpPr>
        <p:spPr bwMode="auto">
          <a:xfrm flipV="1">
            <a:off x="3446463" y="5102225"/>
            <a:ext cx="968375" cy="715963"/>
          </a:xfrm>
          <a:prstGeom prst="straightConnector1">
            <a:avLst/>
          </a:prstGeom>
          <a:noFill/>
          <a:ln w="19050">
            <a:solidFill>
              <a:schemeClr val="tx1"/>
            </a:solidFill>
            <a:round/>
            <a:headEnd/>
            <a:tailEnd/>
          </a:ln>
        </p:spPr>
      </p:cxnSp>
      <p:cxnSp>
        <p:nvCxnSpPr>
          <p:cNvPr id="1647736" name="AutoShape 119"/>
          <p:cNvCxnSpPr>
            <a:cxnSpLocks noChangeShapeType="1"/>
            <a:stCxn id="1647672" idx="0"/>
            <a:endCxn id="1647682" idx="4"/>
          </p:cNvCxnSpPr>
          <p:nvPr/>
        </p:nvCxnSpPr>
        <p:spPr bwMode="auto">
          <a:xfrm flipV="1">
            <a:off x="4376738" y="4445000"/>
            <a:ext cx="26987" cy="490538"/>
          </a:xfrm>
          <a:prstGeom prst="straightConnector1">
            <a:avLst/>
          </a:prstGeom>
          <a:noFill/>
          <a:ln w="19050">
            <a:solidFill>
              <a:schemeClr val="tx1"/>
            </a:solidFill>
            <a:round/>
            <a:headEnd/>
            <a:tailEnd/>
          </a:ln>
        </p:spPr>
      </p:cxnSp>
      <p:cxnSp>
        <p:nvCxnSpPr>
          <p:cNvPr id="1647737" name="AutoShape 120"/>
          <p:cNvCxnSpPr>
            <a:cxnSpLocks noChangeShapeType="1"/>
            <a:stCxn id="1647671" idx="7"/>
            <a:endCxn id="1647683" idx="4"/>
          </p:cNvCxnSpPr>
          <p:nvPr/>
        </p:nvCxnSpPr>
        <p:spPr bwMode="auto">
          <a:xfrm flipH="1" flipV="1">
            <a:off x="3557588" y="4445000"/>
            <a:ext cx="444500" cy="569913"/>
          </a:xfrm>
          <a:prstGeom prst="straightConnector1">
            <a:avLst/>
          </a:prstGeom>
          <a:noFill/>
          <a:ln w="19050">
            <a:solidFill>
              <a:schemeClr val="tx1"/>
            </a:solidFill>
            <a:round/>
            <a:headEnd/>
            <a:tailEnd/>
          </a:ln>
        </p:spPr>
      </p:cxnSp>
      <p:grpSp>
        <p:nvGrpSpPr>
          <p:cNvPr id="1647738" name="Group 121"/>
          <p:cNvGrpSpPr>
            <a:grpSpLocks/>
          </p:cNvGrpSpPr>
          <p:nvPr/>
        </p:nvGrpSpPr>
        <p:grpSpPr bwMode="auto">
          <a:xfrm>
            <a:off x="4408488" y="3511550"/>
            <a:ext cx="338137" cy="319088"/>
            <a:chOff x="4170" y="2195"/>
            <a:chExt cx="213" cy="201"/>
          </a:xfrm>
        </p:grpSpPr>
        <p:sp>
          <p:nvSpPr>
            <p:cNvPr id="1647739" name="Oval 122"/>
            <p:cNvSpPr>
              <a:spLocks noChangeArrowheads="1"/>
            </p:cNvSpPr>
            <p:nvPr/>
          </p:nvSpPr>
          <p:spPr bwMode="auto">
            <a:xfrm>
              <a:off x="4170" y="2195"/>
              <a:ext cx="213" cy="201"/>
            </a:xfrm>
            <a:prstGeom prst="ellipse">
              <a:avLst/>
            </a:prstGeom>
            <a:solidFill>
              <a:srgbClr val="339966"/>
            </a:solidFill>
            <a:ln w="25400" algn="ctr">
              <a:noFill/>
              <a:round/>
              <a:headEnd/>
              <a:tailEnd/>
            </a:ln>
          </p:spPr>
          <p:txBody>
            <a:bodyPr wrap="none" tIns="91440" bIns="91440" anchor="ctr">
              <a:spAutoFit/>
            </a:bodyPr>
            <a:lstStyle/>
            <a:p>
              <a:endParaRPr lang="en-US"/>
            </a:p>
          </p:txBody>
        </p:sp>
        <p:sp>
          <p:nvSpPr>
            <p:cNvPr id="1647740" name="Oval 123"/>
            <p:cNvSpPr>
              <a:spLocks noChangeArrowheads="1"/>
            </p:cNvSpPr>
            <p:nvPr/>
          </p:nvSpPr>
          <p:spPr bwMode="auto">
            <a:xfrm>
              <a:off x="4249" y="2263"/>
              <a:ext cx="56" cy="56"/>
            </a:xfrm>
            <a:prstGeom prst="ellipse">
              <a:avLst/>
            </a:prstGeom>
            <a:solidFill>
              <a:schemeClr val="tx1"/>
            </a:solidFill>
            <a:ln w="25400" algn="ctr">
              <a:noFill/>
              <a:round/>
              <a:headEnd/>
              <a:tailEnd/>
            </a:ln>
          </p:spPr>
          <p:txBody>
            <a:bodyPr wrap="none" tIns="91440" bIns="91440" anchor="ctr">
              <a:spAutoFit/>
            </a:bodyPr>
            <a:lstStyle/>
            <a:p>
              <a:endParaRPr lang="en-US"/>
            </a:p>
          </p:txBody>
        </p:sp>
      </p:grpSp>
      <p:sp>
        <p:nvSpPr>
          <p:cNvPr id="1647741" name="Rectangle 125"/>
          <p:cNvSpPr>
            <a:spLocks noGrp="1" noChangeArrowheads="1"/>
          </p:cNvSpPr>
          <p:nvPr>
            <p:ph type="title" idx="4294967295"/>
          </p:nvPr>
        </p:nvSpPr>
        <p:spPr>
          <a:noFill/>
        </p:spPr>
        <p:txBody>
          <a:bodyPr/>
          <a:lstStyle/>
          <a:p>
            <a:r>
              <a:rPr lang="en-US"/>
              <a:t>Running a service-centric IT to match business priorities  </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1"/>
          <p:cNvSpPr>
            <a:spLocks noGrp="1"/>
          </p:cNvSpPr>
          <p:nvPr>
            <p:ph type="sldNum" sz="quarter" idx="10"/>
          </p:nvPr>
        </p:nvSpPr>
        <p:spPr/>
        <p:txBody>
          <a:bodyPr/>
          <a:lstStyle/>
          <a:p>
            <a:fld id="{EB2CF565-2BD6-4FF8-9E25-7A2886F58EC4}" type="slidenum">
              <a:rPr lang="en-US"/>
              <a:pPr/>
              <a:t>32</a:t>
            </a:fld>
            <a:endParaRPr lang="en-US"/>
          </a:p>
        </p:txBody>
      </p:sp>
      <p:sp>
        <p:nvSpPr>
          <p:cNvPr id="25" name="Date Placeholder 2"/>
          <p:cNvSpPr>
            <a:spLocks noGrp="1"/>
          </p:cNvSpPr>
          <p:nvPr>
            <p:ph type="dt" sz="half" idx="11"/>
          </p:nvPr>
        </p:nvSpPr>
        <p:spPr/>
        <p:txBody>
          <a:bodyPr/>
          <a:lstStyle/>
          <a:p>
            <a:fld id="{AD0A3084-889A-4163-9EFB-9297C5F89B77}" type="datetime3">
              <a:rPr lang="en-US"/>
              <a:pPr/>
              <a:t>12 February 2008</a:t>
            </a:fld>
            <a:endParaRPr lang="en-US"/>
          </a:p>
        </p:txBody>
      </p:sp>
      <p:sp>
        <p:nvSpPr>
          <p:cNvPr id="1649666"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DBD925F3-981D-4B48-9382-E88231023184}" type="slidenum">
              <a:rPr lang="en-US" sz="900">
                <a:solidFill>
                  <a:srgbClr val="848589"/>
                </a:solidFill>
              </a:rPr>
              <a:pPr eaLnBrk="0" hangingPunct="0">
                <a:spcBef>
                  <a:spcPct val="0"/>
                </a:spcBef>
              </a:pPr>
              <a:t>32</a:t>
            </a:fld>
            <a:endParaRPr lang="en-US" sz="900">
              <a:solidFill>
                <a:srgbClr val="848589"/>
              </a:solidFill>
            </a:endParaRPr>
          </a:p>
        </p:txBody>
      </p:sp>
      <p:sp>
        <p:nvSpPr>
          <p:cNvPr id="1649667"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AEC161E3-FF88-4A45-B10B-D010538C6376}" type="datetime3">
              <a:rPr lang="en-US" sz="900">
                <a:solidFill>
                  <a:srgbClr val="848589"/>
                </a:solidFill>
              </a:rPr>
              <a:pPr eaLnBrk="0" hangingPunct="0">
                <a:spcBef>
                  <a:spcPct val="0"/>
                </a:spcBef>
              </a:pPr>
              <a:t>12 February 2008</a:t>
            </a:fld>
            <a:endParaRPr lang="en-US" sz="900">
              <a:solidFill>
                <a:srgbClr val="848589"/>
              </a:solidFill>
            </a:endParaRPr>
          </a:p>
        </p:txBody>
      </p:sp>
      <p:grpSp>
        <p:nvGrpSpPr>
          <p:cNvPr id="1649668" name="Group 23"/>
          <p:cNvGrpSpPr>
            <a:grpSpLocks/>
          </p:cNvGrpSpPr>
          <p:nvPr/>
        </p:nvGrpSpPr>
        <p:grpSpPr bwMode="auto">
          <a:xfrm>
            <a:off x="2176463" y="1668463"/>
            <a:ext cx="4791075" cy="4791075"/>
            <a:chOff x="1469" y="1079"/>
            <a:chExt cx="2880" cy="2880"/>
          </a:xfrm>
        </p:grpSpPr>
        <p:sp>
          <p:nvSpPr>
            <p:cNvPr id="1649669" name="Oval 2"/>
            <p:cNvSpPr>
              <a:spLocks noChangeArrowheads="1"/>
            </p:cNvSpPr>
            <p:nvPr/>
          </p:nvSpPr>
          <p:spPr bwMode="auto">
            <a:xfrm>
              <a:off x="1469" y="1079"/>
              <a:ext cx="2880" cy="2880"/>
            </a:xfrm>
            <a:prstGeom prst="ellipse">
              <a:avLst/>
            </a:prstGeom>
            <a:solidFill>
              <a:srgbClr val="003366"/>
            </a:solidFill>
            <a:ln w="25400" algn="ctr">
              <a:noFill/>
              <a:round/>
              <a:headEnd/>
              <a:tailEnd/>
            </a:ln>
          </p:spPr>
          <p:txBody>
            <a:bodyPr tIns="91440" bIns="91440" anchor="ctr">
              <a:spAutoFit/>
            </a:bodyPr>
            <a:lstStyle/>
            <a:p>
              <a:endParaRPr lang="en-US"/>
            </a:p>
          </p:txBody>
        </p:sp>
        <p:grpSp>
          <p:nvGrpSpPr>
            <p:cNvPr id="1649670" name="Group 3"/>
            <p:cNvGrpSpPr>
              <a:grpSpLocks/>
            </p:cNvGrpSpPr>
            <p:nvPr/>
          </p:nvGrpSpPr>
          <p:grpSpPr bwMode="auto">
            <a:xfrm>
              <a:off x="1539" y="1143"/>
              <a:ext cx="2740" cy="2752"/>
              <a:chOff x="1590" y="1210"/>
              <a:chExt cx="2740" cy="2752"/>
            </a:xfrm>
          </p:grpSpPr>
          <p:sp>
            <p:nvSpPr>
              <p:cNvPr id="1649671" name="Freeform 4"/>
              <p:cNvSpPr>
                <a:spLocks/>
              </p:cNvSpPr>
              <p:nvPr/>
            </p:nvSpPr>
            <p:spPr bwMode="auto">
              <a:xfrm>
                <a:off x="2987" y="1210"/>
                <a:ext cx="1143" cy="1324"/>
              </a:xfrm>
              <a:custGeom>
                <a:avLst/>
                <a:gdLst>
                  <a:gd name="T0" fmla="*/ 0 w 1143"/>
                  <a:gd name="T1" fmla="*/ 0 h 1324"/>
                  <a:gd name="T2" fmla="*/ 23 w 1143"/>
                  <a:gd name="T3" fmla="*/ 0 h 1324"/>
                  <a:gd name="T4" fmla="*/ 46 w 1143"/>
                  <a:gd name="T5" fmla="*/ 0 h 1324"/>
                  <a:gd name="T6" fmla="*/ 70 w 1143"/>
                  <a:gd name="T7" fmla="*/ 0 h 1324"/>
                  <a:gd name="T8" fmla="*/ 93 w 1143"/>
                  <a:gd name="T9" fmla="*/ 0 h 1324"/>
                  <a:gd name="T10" fmla="*/ 116 w 1143"/>
                  <a:gd name="T11" fmla="*/ 0 h 1324"/>
                  <a:gd name="T12" fmla="*/ 139 w 1143"/>
                  <a:gd name="T13" fmla="*/ 8 h 1324"/>
                  <a:gd name="T14" fmla="*/ 162 w 1143"/>
                  <a:gd name="T15" fmla="*/ 8 h 1324"/>
                  <a:gd name="T16" fmla="*/ 185 w 1143"/>
                  <a:gd name="T17" fmla="*/ 8 h 1324"/>
                  <a:gd name="T18" fmla="*/ 209 w 1143"/>
                  <a:gd name="T19" fmla="*/ 16 h 1324"/>
                  <a:gd name="T20" fmla="*/ 232 w 1143"/>
                  <a:gd name="T21" fmla="*/ 16 h 1324"/>
                  <a:gd name="T22" fmla="*/ 255 w 1143"/>
                  <a:gd name="T23" fmla="*/ 24 h 1324"/>
                  <a:gd name="T24" fmla="*/ 278 w 1143"/>
                  <a:gd name="T25" fmla="*/ 24 h 1324"/>
                  <a:gd name="T26" fmla="*/ 301 w 1143"/>
                  <a:gd name="T27" fmla="*/ 31 h 1324"/>
                  <a:gd name="T28" fmla="*/ 317 w 1143"/>
                  <a:gd name="T29" fmla="*/ 39 h 1324"/>
                  <a:gd name="T30" fmla="*/ 340 w 1143"/>
                  <a:gd name="T31" fmla="*/ 39 h 1324"/>
                  <a:gd name="T32" fmla="*/ 363 w 1143"/>
                  <a:gd name="T33" fmla="*/ 47 h 1324"/>
                  <a:gd name="T34" fmla="*/ 386 w 1143"/>
                  <a:gd name="T35" fmla="*/ 55 h 1324"/>
                  <a:gd name="T36" fmla="*/ 409 w 1143"/>
                  <a:gd name="T37" fmla="*/ 63 h 1324"/>
                  <a:gd name="T38" fmla="*/ 432 w 1143"/>
                  <a:gd name="T39" fmla="*/ 71 h 1324"/>
                  <a:gd name="T40" fmla="*/ 456 w 1143"/>
                  <a:gd name="T41" fmla="*/ 79 h 1324"/>
                  <a:gd name="T42" fmla="*/ 471 w 1143"/>
                  <a:gd name="T43" fmla="*/ 87 h 1324"/>
                  <a:gd name="T44" fmla="*/ 494 w 1143"/>
                  <a:gd name="T45" fmla="*/ 95 h 1324"/>
                  <a:gd name="T46" fmla="*/ 517 w 1143"/>
                  <a:gd name="T47" fmla="*/ 102 h 1324"/>
                  <a:gd name="T48" fmla="*/ 540 w 1143"/>
                  <a:gd name="T49" fmla="*/ 110 h 1324"/>
                  <a:gd name="T50" fmla="*/ 556 w 1143"/>
                  <a:gd name="T51" fmla="*/ 126 h 1324"/>
                  <a:gd name="T52" fmla="*/ 579 w 1143"/>
                  <a:gd name="T53" fmla="*/ 134 h 1324"/>
                  <a:gd name="T54" fmla="*/ 602 w 1143"/>
                  <a:gd name="T55" fmla="*/ 142 h 1324"/>
                  <a:gd name="T56" fmla="*/ 618 w 1143"/>
                  <a:gd name="T57" fmla="*/ 150 h 1324"/>
                  <a:gd name="T58" fmla="*/ 641 w 1143"/>
                  <a:gd name="T59" fmla="*/ 165 h 1324"/>
                  <a:gd name="T60" fmla="*/ 664 w 1143"/>
                  <a:gd name="T61" fmla="*/ 173 h 1324"/>
                  <a:gd name="T62" fmla="*/ 679 w 1143"/>
                  <a:gd name="T63" fmla="*/ 189 h 1324"/>
                  <a:gd name="T64" fmla="*/ 703 w 1143"/>
                  <a:gd name="T65" fmla="*/ 197 h 1324"/>
                  <a:gd name="T66" fmla="*/ 718 w 1143"/>
                  <a:gd name="T67" fmla="*/ 213 h 1324"/>
                  <a:gd name="T68" fmla="*/ 741 w 1143"/>
                  <a:gd name="T69" fmla="*/ 229 h 1324"/>
                  <a:gd name="T70" fmla="*/ 757 w 1143"/>
                  <a:gd name="T71" fmla="*/ 236 h 1324"/>
                  <a:gd name="T72" fmla="*/ 772 w 1143"/>
                  <a:gd name="T73" fmla="*/ 252 h 1324"/>
                  <a:gd name="T74" fmla="*/ 795 w 1143"/>
                  <a:gd name="T75" fmla="*/ 268 h 1324"/>
                  <a:gd name="T76" fmla="*/ 811 w 1143"/>
                  <a:gd name="T77" fmla="*/ 276 h 1324"/>
                  <a:gd name="T78" fmla="*/ 834 w 1143"/>
                  <a:gd name="T79" fmla="*/ 292 h 1324"/>
                  <a:gd name="T80" fmla="*/ 849 w 1143"/>
                  <a:gd name="T81" fmla="*/ 307 h 1324"/>
                  <a:gd name="T82" fmla="*/ 865 w 1143"/>
                  <a:gd name="T83" fmla="*/ 323 h 1324"/>
                  <a:gd name="T84" fmla="*/ 880 w 1143"/>
                  <a:gd name="T85" fmla="*/ 339 h 1324"/>
                  <a:gd name="T86" fmla="*/ 903 w 1143"/>
                  <a:gd name="T87" fmla="*/ 355 h 1324"/>
                  <a:gd name="T88" fmla="*/ 919 w 1143"/>
                  <a:gd name="T89" fmla="*/ 370 h 1324"/>
                  <a:gd name="T90" fmla="*/ 934 w 1143"/>
                  <a:gd name="T91" fmla="*/ 386 h 1324"/>
                  <a:gd name="T92" fmla="*/ 950 w 1143"/>
                  <a:gd name="T93" fmla="*/ 402 h 1324"/>
                  <a:gd name="T94" fmla="*/ 965 w 1143"/>
                  <a:gd name="T95" fmla="*/ 418 h 1324"/>
                  <a:gd name="T96" fmla="*/ 980 w 1143"/>
                  <a:gd name="T97" fmla="*/ 441 h 1324"/>
                  <a:gd name="T98" fmla="*/ 996 w 1143"/>
                  <a:gd name="T99" fmla="*/ 457 h 1324"/>
                  <a:gd name="T100" fmla="*/ 1011 w 1143"/>
                  <a:gd name="T101" fmla="*/ 473 h 1324"/>
                  <a:gd name="T102" fmla="*/ 1027 w 1143"/>
                  <a:gd name="T103" fmla="*/ 489 h 1324"/>
                  <a:gd name="T104" fmla="*/ 1042 w 1143"/>
                  <a:gd name="T105" fmla="*/ 512 h 1324"/>
                  <a:gd name="T106" fmla="*/ 1050 w 1143"/>
                  <a:gd name="T107" fmla="*/ 528 h 1324"/>
                  <a:gd name="T108" fmla="*/ 1065 w 1143"/>
                  <a:gd name="T109" fmla="*/ 544 h 1324"/>
                  <a:gd name="T110" fmla="*/ 1081 w 1143"/>
                  <a:gd name="T111" fmla="*/ 568 h 1324"/>
                  <a:gd name="T112" fmla="*/ 1096 w 1143"/>
                  <a:gd name="T113" fmla="*/ 583 h 1324"/>
                  <a:gd name="T114" fmla="*/ 1104 w 1143"/>
                  <a:gd name="T115" fmla="*/ 599 h 1324"/>
                  <a:gd name="T116" fmla="*/ 1119 w 1143"/>
                  <a:gd name="T117" fmla="*/ 623 h 1324"/>
                  <a:gd name="T118" fmla="*/ 1127 w 1143"/>
                  <a:gd name="T119" fmla="*/ 639 h 1324"/>
                  <a:gd name="T120" fmla="*/ 1143 w 1143"/>
                  <a:gd name="T121" fmla="*/ 662 h 1324"/>
                  <a:gd name="T122" fmla="*/ 0 w 1143"/>
                  <a:gd name="T123" fmla="*/ 1324 h 1324"/>
                  <a:gd name="T124" fmla="*/ 0 w 1143"/>
                  <a:gd name="T125" fmla="*/ 0 h 13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43"/>
                  <a:gd name="T190" fmla="*/ 0 h 1324"/>
                  <a:gd name="T191" fmla="*/ 1143 w 1143"/>
                  <a:gd name="T192" fmla="*/ 1324 h 13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43" h="1324">
                    <a:moveTo>
                      <a:pt x="0" y="0"/>
                    </a:moveTo>
                    <a:lnTo>
                      <a:pt x="23" y="0"/>
                    </a:lnTo>
                    <a:lnTo>
                      <a:pt x="46" y="0"/>
                    </a:lnTo>
                    <a:lnTo>
                      <a:pt x="70" y="0"/>
                    </a:lnTo>
                    <a:lnTo>
                      <a:pt x="93" y="0"/>
                    </a:lnTo>
                    <a:lnTo>
                      <a:pt x="116" y="0"/>
                    </a:lnTo>
                    <a:lnTo>
                      <a:pt x="139" y="8"/>
                    </a:lnTo>
                    <a:lnTo>
                      <a:pt x="162" y="8"/>
                    </a:lnTo>
                    <a:lnTo>
                      <a:pt x="185" y="8"/>
                    </a:lnTo>
                    <a:lnTo>
                      <a:pt x="209" y="16"/>
                    </a:lnTo>
                    <a:lnTo>
                      <a:pt x="232" y="16"/>
                    </a:lnTo>
                    <a:lnTo>
                      <a:pt x="255" y="24"/>
                    </a:lnTo>
                    <a:lnTo>
                      <a:pt x="278" y="24"/>
                    </a:lnTo>
                    <a:lnTo>
                      <a:pt x="301" y="31"/>
                    </a:lnTo>
                    <a:lnTo>
                      <a:pt x="317" y="39"/>
                    </a:lnTo>
                    <a:lnTo>
                      <a:pt x="340" y="39"/>
                    </a:lnTo>
                    <a:lnTo>
                      <a:pt x="363" y="47"/>
                    </a:lnTo>
                    <a:lnTo>
                      <a:pt x="386" y="55"/>
                    </a:lnTo>
                    <a:lnTo>
                      <a:pt x="409" y="63"/>
                    </a:lnTo>
                    <a:lnTo>
                      <a:pt x="432" y="71"/>
                    </a:lnTo>
                    <a:lnTo>
                      <a:pt x="456" y="79"/>
                    </a:lnTo>
                    <a:lnTo>
                      <a:pt x="471" y="87"/>
                    </a:lnTo>
                    <a:lnTo>
                      <a:pt x="494" y="95"/>
                    </a:lnTo>
                    <a:lnTo>
                      <a:pt x="517" y="102"/>
                    </a:lnTo>
                    <a:lnTo>
                      <a:pt x="540" y="110"/>
                    </a:lnTo>
                    <a:lnTo>
                      <a:pt x="556" y="126"/>
                    </a:lnTo>
                    <a:lnTo>
                      <a:pt x="579" y="134"/>
                    </a:lnTo>
                    <a:lnTo>
                      <a:pt x="602" y="142"/>
                    </a:lnTo>
                    <a:lnTo>
                      <a:pt x="618" y="150"/>
                    </a:lnTo>
                    <a:lnTo>
                      <a:pt x="641" y="165"/>
                    </a:lnTo>
                    <a:lnTo>
                      <a:pt x="664" y="173"/>
                    </a:lnTo>
                    <a:lnTo>
                      <a:pt x="679" y="189"/>
                    </a:lnTo>
                    <a:lnTo>
                      <a:pt x="703" y="197"/>
                    </a:lnTo>
                    <a:lnTo>
                      <a:pt x="718" y="213"/>
                    </a:lnTo>
                    <a:lnTo>
                      <a:pt x="741" y="229"/>
                    </a:lnTo>
                    <a:lnTo>
                      <a:pt x="757" y="236"/>
                    </a:lnTo>
                    <a:lnTo>
                      <a:pt x="772" y="252"/>
                    </a:lnTo>
                    <a:lnTo>
                      <a:pt x="795" y="268"/>
                    </a:lnTo>
                    <a:lnTo>
                      <a:pt x="811" y="276"/>
                    </a:lnTo>
                    <a:lnTo>
                      <a:pt x="834" y="292"/>
                    </a:lnTo>
                    <a:lnTo>
                      <a:pt x="849" y="307"/>
                    </a:lnTo>
                    <a:lnTo>
                      <a:pt x="865" y="323"/>
                    </a:lnTo>
                    <a:lnTo>
                      <a:pt x="880" y="339"/>
                    </a:lnTo>
                    <a:lnTo>
                      <a:pt x="903" y="355"/>
                    </a:lnTo>
                    <a:lnTo>
                      <a:pt x="919" y="370"/>
                    </a:lnTo>
                    <a:lnTo>
                      <a:pt x="934" y="386"/>
                    </a:lnTo>
                    <a:lnTo>
                      <a:pt x="950" y="402"/>
                    </a:lnTo>
                    <a:lnTo>
                      <a:pt x="965" y="418"/>
                    </a:lnTo>
                    <a:lnTo>
                      <a:pt x="980" y="441"/>
                    </a:lnTo>
                    <a:lnTo>
                      <a:pt x="996" y="457"/>
                    </a:lnTo>
                    <a:lnTo>
                      <a:pt x="1011" y="473"/>
                    </a:lnTo>
                    <a:lnTo>
                      <a:pt x="1027" y="489"/>
                    </a:lnTo>
                    <a:lnTo>
                      <a:pt x="1042" y="512"/>
                    </a:lnTo>
                    <a:lnTo>
                      <a:pt x="1050" y="528"/>
                    </a:lnTo>
                    <a:lnTo>
                      <a:pt x="1065" y="544"/>
                    </a:lnTo>
                    <a:lnTo>
                      <a:pt x="1081" y="568"/>
                    </a:lnTo>
                    <a:lnTo>
                      <a:pt x="1096" y="583"/>
                    </a:lnTo>
                    <a:lnTo>
                      <a:pt x="1104" y="599"/>
                    </a:lnTo>
                    <a:lnTo>
                      <a:pt x="1119" y="623"/>
                    </a:lnTo>
                    <a:lnTo>
                      <a:pt x="1127" y="639"/>
                    </a:lnTo>
                    <a:lnTo>
                      <a:pt x="1143" y="662"/>
                    </a:lnTo>
                    <a:lnTo>
                      <a:pt x="0" y="1324"/>
                    </a:lnTo>
                    <a:lnTo>
                      <a:pt x="0" y="0"/>
                    </a:lnTo>
                    <a:close/>
                  </a:path>
                </a:pathLst>
              </a:custGeom>
              <a:solidFill>
                <a:srgbClr val="7B7B79"/>
              </a:solidFill>
              <a:ln w="9525">
                <a:solidFill>
                  <a:schemeClr val="bg1"/>
                </a:solidFill>
                <a:round/>
                <a:headEnd/>
                <a:tailEnd/>
              </a:ln>
            </p:spPr>
            <p:txBody>
              <a:bodyPr/>
              <a:lstStyle/>
              <a:p>
                <a:endParaRPr lang="en-US"/>
              </a:p>
            </p:txBody>
          </p:sp>
          <p:sp>
            <p:nvSpPr>
              <p:cNvPr id="1649672" name="Freeform 5"/>
              <p:cNvSpPr>
                <a:spLocks/>
              </p:cNvSpPr>
              <p:nvPr/>
            </p:nvSpPr>
            <p:spPr bwMode="auto">
              <a:xfrm>
                <a:off x="1791" y="1210"/>
                <a:ext cx="1134" cy="1324"/>
              </a:xfrm>
              <a:custGeom>
                <a:avLst/>
                <a:gdLst>
                  <a:gd name="T0" fmla="*/ 0 w 1134"/>
                  <a:gd name="T1" fmla="*/ 662 h 1324"/>
                  <a:gd name="T2" fmla="*/ 7 w 1134"/>
                  <a:gd name="T3" fmla="*/ 639 h 1324"/>
                  <a:gd name="T4" fmla="*/ 23 w 1134"/>
                  <a:gd name="T5" fmla="*/ 623 h 1324"/>
                  <a:gd name="T6" fmla="*/ 31 w 1134"/>
                  <a:gd name="T7" fmla="*/ 599 h 1324"/>
                  <a:gd name="T8" fmla="*/ 46 w 1134"/>
                  <a:gd name="T9" fmla="*/ 583 h 1324"/>
                  <a:gd name="T10" fmla="*/ 61 w 1134"/>
                  <a:gd name="T11" fmla="*/ 568 h 1324"/>
                  <a:gd name="T12" fmla="*/ 69 w 1134"/>
                  <a:gd name="T13" fmla="*/ 544 h 1324"/>
                  <a:gd name="T14" fmla="*/ 85 w 1134"/>
                  <a:gd name="T15" fmla="*/ 528 h 1324"/>
                  <a:gd name="T16" fmla="*/ 100 w 1134"/>
                  <a:gd name="T17" fmla="*/ 512 h 1324"/>
                  <a:gd name="T18" fmla="*/ 116 w 1134"/>
                  <a:gd name="T19" fmla="*/ 489 h 1324"/>
                  <a:gd name="T20" fmla="*/ 131 w 1134"/>
                  <a:gd name="T21" fmla="*/ 473 h 1324"/>
                  <a:gd name="T22" fmla="*/ 146 w 1134"/>
                  <a:gd name="T23" fmla="*/ 457 h 1324"/>
                  <a:gd name="T24" fmla="*/ 162 w 1134"/>
                  <a:gd name="T25" fmla="*/ 441 h 1324"/>
                  <a:gd name="T26" fmla="*/ 177 w 1134"/>
                  <a:gd name="T27" fmla="*/ 418 h 1324"/>
                  <a:gd name="T28" fmla="*/ 193 w 1134"/>
                  <a:gd name="T29" fmla="*/ 402 h 1324"/>
                  <a:gd name="T30" fmla="*/ 208 w 1134"/>
                  <a:gd name="T31" fmla="*/ 386 h 1324"/>
                  <a:gd name="T32" fmla="*/ 224 w 1134"/>
                  <a:gd name="T33" fmla="*/ 370 h 1324"/>
                  <a:gd name="T34" fmla="*/ 239 w 1134"/>
                  <a:gd name="T35" fmla="*/ 355 h 1324"/>
                  <a:gd name="T36" fmla="*/ 254 w 1134"/>
                  <a:gd name="T37" fmla="*/ 339 h 1324"/>
                  <a:gd name="T38" fmla="*/ 270 w 1134"/>
                  <a:gd name="T39" fmla="*/ 323 h 1324"/>
                  <a:gd name="T40" fmla="*/ 293 w 1134"/>
                  <a:gd name="T41" fmla="*/ 307 h 1324"/>
                  <a:gd name="T42" fmla="*/ 308 w 1134"/>
                  <a:gd name="T43" fmla="*/ 292 h 1324"/>
                  <a:gd name="T44" fmla="*/ 324 w 1134"/>
                  <a:gd name="T45" fmla="*/ 276 h 1324"/>
                  <a:gd name="T46" fmla="*/ 347 w 1134"/>
                  <a:gd name="T47" fmla="*/ 268 h 1324"/>
                  <a:gd name="T48" fmla="*/ 363 w 1134"/>
                  <a:gd name="T49" fmla="*/ 252 h 1324"/>
                  <a:gd name="T50" fmla="*/ 378 w 1134"/>
                  <a:gd name="T51" fmla="*/ 236 h 1324"/>
                  <a:gd name="T52" fmla="*/ 401 w 1134"/>
                  <a:gd name="T53" fmla="*/ 229 h 1324"/>
                  <a:gd name="T54" fmla="*/ 417 w 1134"/>
                  <a:gd name="T55" fmla="*/ 213 h 1324"/>
                  <a:gd name="T56" fmla="*/ 440 w 1134"/>
                  <a:gd name="T57" fmla="*/ 197 h 1324"/>
                  <a:gd name="T58" fmla="*/ 455 w 1134"/>
                  <a:gd name="T59" fmla="*/ 189 h 1324"/>
                  <a:gd name="T60" fmla="*/ 478 w 1134"/>
                  <a:gd name="T61" fmla="*/ 173 h 1324"/>
                  <a:gd name="T62" fmla="*/ 501 w 1134"/>
                  <a:gd name="T63" fmla="*/ 165 h 1324"/>
                  <a:gd name="T64" fmla="*/ 517 w 1134"/>
                  <a:gd name="T65" fmla="*/ 150 h 1324"/>
                  <a:gd name="T66" fmla="*/ 540 w 1134"/>
                  <a:gd name="T67" fmla="*/ 142 h 1324"/>
                  <a:gd name="T68" fmla="*/ 563 w 1134"/>
                  <a:gd name="T69" fmla="*/ 134 h 1324"/>
                  <a:gd name="T70" fmla="*/ 579 w 1134"/>
                  <a:gd name="T71" fmla="*/ 126 h 1324"/>
                  <a:gd name="T72" fmla="*/ 602 w 1134"/>
                  <a:gd name="T73" fmla="*/ 110 h 1324"/>
                  <a:gd name="T74" fmla="*/ 625 w 1134"/>
                  <a:gd name="T75" fmla="*/ 102 h 1324"/>
                  <a:gd name="T76" fmla="*/ 640 w 1134"/>
                  <a:gd name="T77" fmla="*/ 95 h 1324"/>
                  <a:gd name="T78" fmla="*/ 664 w 1134"/>
                  <a:gd name="T79" fmla="*/ 87 h 1324"/>
                  <a:gd name="T80" fmla="*/ 687 w 1134"/>
                  <a:gd name="T81" fmla="*/ 79 h 1324"/>
                  <a:gd name="T82" fmla="*/ 710 w 1134"/>
                  <a:gd name="T83" fmla="*/ 71 h 1324"/>
                  <a:gd name="T84" fmla="*/ 733 w 1134"/>
                  <a:gd name="T85" fmla="*/ 63 h 1324"/>
                  <a:gd name="T86" fmla="*/ 748 w 1134"/>
                  <a:gd name="T87" fmla="*/ 55 h 1324"/>
                  <a:gd name="T88" fmla="*/ 772 w 1134"/>
                  <a:gd name="T89" fmla="*/ 47 h 1324"/>
                  <a:gd name="T90" fmla="*/ 795 w 1134"/>
                  <a:gd name="T91" fmla="*/ 39 h 1324"/>
                  <a:gd name="T92" fmla="*/ 818 w 1134"/>
                  <a:gd name="T93" fmla="*/ 39 h 1324"/>
                  <a:gd name="T94" fmla="*/ 841 w 1134"/>
                  <a:gd name="T95" fmla="*/ 31 h 1324"/>
                  <a:gd name="T96" fmla="*/ 864 w 1134"/>
                  <a:gd name="T97" fmla="*/ 24 h 1324"/>
                  <a:gd name="T98" fmla="*/ 887 w 1134"/>
                  <a:gd name="T99" fmla="*/ 24 h 1324"/>
                  <a:gd name="T100" fmla="*/ 911 w 1134"/>
                  <a:gd name="T101" fmla="*/ 16 h 1324"/>
                  <a:gd name="T102" fmla="*/ 934 w 1134"/>
                  <a:gd name="T103" fmla="*/ 16 h 1324"/>
                  <a:gd name="T104" fmla="*/ 957 w 1134"/>
                  <a:gd name="T105" fmla="*/ 8 h 1324"/>
                  <a:gd name="T106" fmla="*/ 972 w 1134"/>
                  <a:gd name="T107" fmla="*/ 8 h 1324"/>
                  <a:gd name="T108" fmla="*/ 995 w 1134"/>
                  <a:gd name="T109" fmla="*/ 8 h 1324"/>
                  <a:gd name="T110" fmla="*/ 1019 w 1134"/>
                  <a:gd name="T111" fmla="*/ 0 h 1324"/>
                  <a:gd name="T112" fmla="*/ 1042 w 1134"/>
                  <a:gd name="T113" fmla="*/ 0 h 1324"/>
                  <a:gd name="T114" fmla="*/ 1065 w 1134"/>
                  <a:gd name="T115" fmla="*/ 0 h 1324"/>
                  <a:gd name="T116" fmla="*/ 1088 w 1134"/>
                  <a:gd name="T117" fmla="*/ 0 h 1324"/>
                  <a:gd name="T118" fmla="*/ 1111 w 1134"/>
                  <a:gd name="T119" fmla="*/ 0 h 1324"/>
                  <a:gd name="T120" fmla="*/ 1134 w 1134"/>
                  <a:gd name="T121" fmla="*/ 0 h 1324"/>
                  <a:gd name="T122" fmla="*/ 1134 w 1134"/>
                  <a:gd name="T123" fmla="*/ 1324 h 1324"/>
                  <a:gd name="T124" fmla="*/ 0 w 1134"/>
                  <a:gd name="T125" fmla="*/ 662 h 13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324"/>
                  <a:gd name="T191" fmla="*/ 1134 w 1134"/>
                  <a:gd name="T192" fmla="*/ 1324 h 13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324">
                    <a:moveTo>
                      <a:pt x="0" y="662"/>
                    </a:moveTo>
                    <a:lnTo>
                      <a:pt x="7" y="639"/>
                    </a:lnTo>
                    <a:lnTo>
                      <a:pt x="23" y="623"/>
                    </a:lnTo>
                    <a:lnTo>
                      <a:pt x="31" y="599"/>
                    </a:lnTo>
                    <a:lnTo>
                      <a:pt x="46" y="583"/>
                    </a:lnTo>
                    <a:lnTo>
                      <a:pt x="61" y="568"/>
                    </a:lnTo>
                    <a:lnTo>
                      <a:pt x="69" y="544"/>
                    </a:lnTo>
                    <a:lnTo>
                      <a:pt x="85" y="528"/>
                    </a:lnTo>
                    <a:lnTo>
                      <a:pt x="100" y="512"/>
                    </a:lnTo>
                    <a:lnTo>
                      <a:pt x="116" y="489"/>
                    </a:lnTo>
                    <a:lnTo>
                      <a:pt x="131" y="473"/>
                    </a:lnTo>
                    <a:lnTo>
                      <a:pt x="146" y="457"/>
                    </a:lnTo>
                    <a:lnTo>
                      <a:pt x="162" y="441"/>
                    </a:lnTo>
                    <a:lnTo>
                      <a:pt x="177" y="418"/>
                    </a:lnTo>
                    <a:lnTo>
                      <a:pt x="193" y="402"/>
                    </a:lnTo>
                    <a:lnTo>
                      <a:pt x="208" y="386"/>
                    </a:lnTo>
                    <a:lnTo>
                      <a:pt x="224" y="370"/>
                    </a:lnTo>
                    <a:lnTo>
                      <a:pt x="239" y="355"/>
                    </a:lnTo>
                    <a:lnTo>
                      <a:pt x="254" y="339"/>
                    </a:lnTo>
                    <a:lnTo>
                      <a:pt x="270" y="323"/>
                    </a:lnTo>
                    <a:lnTo>
                      <a:pt x="293" y="307"/>
                    </a:lnTo>
                    <a:lnTo>
                      <a:pt x="308" y="292"/>
                    </a:lnTo>
                    <a:lnTo>
                      <a:pt x="324" y="276"/>
                    </a:lnTo>
                    <a:lnTo>
                      <a:pt x="347" y="268"/>
                    </a:lnTo>
                    <a:lnTo>
                      <a:pt x="363" y="252"/>
                    </a:lnTo>
                    <a:lnTo>
                      <a:pt x="378" y="236"/>
                    </a:lnTo>
                    <a:lnTo>
                      <a:pt x="401" y="229"/>
                    </a:lnTo>
                    <a:lnTo>
                      <a:pt x="417" y="213"/>
                    </a:lnTo>
                    <a:lnTo>
                      <a:pt x="440" y="197"/>
                    </a:lnTo>
                    <a:lnTo>
                      <a:pt x="455" y="189"/>
                    </a:lnTo>
                    <a:lnTo>
                      <a:pt x="478" y="173"/>
                    </a:lnTo>
                    <a:lnTo>
                      <a:pt x="501" y="165"/>
                    </a:lnTo>
                    <a:lnTo>
                      <a:pt x="517" y="150"/>
                    </a:lnTo>
                    <a:lnTo>
                      <a:pt x="540" y="142"/>
                    </a:lnTo>
                    <a:lnTo>
                      <a:pt x="563" y="134"/>
                    </a:lnTo>
                    <a:lnTo>
                      <a:pt x="579" y="126"/>
                    </a:lnTo>
                    <a:lnTo>
                      <a:pt x="602" y="110"/>
                    </a:lnTo>
                    <a:lnTo>
                      <a:pt x="625" y="102"/>
                    </a:lnTo>
                    <a:lnTo>
                      <a:pt x="640" y="95"/>
                    </a:lnTo>
                    <a:lnTo>
                      <a:pt x="664" y="87"/>
                    </a:lnTo>
                    <a:lnTo>
                      <a:pt x="687" y="79"/>
                    </a:lnTo>
                    <a:lnTo>
                      <a:pt x="710" y="71"/>
                    </a:lnTo>
                    <a:lnTo>
                      <a:pt x="733" y="63"/>
                    </a:lnTo>
                    <a:lnTo>
                      <a:pt x="748" y="55"/>
                    </a:lnTo>
                    <a:lnTo>
                      <a:pt x="772" y="47"/>
                    </a:lnTo>
                    <a:lnTo>
                      <a:pt x="795" y="39"/>
                    </a:lnTo>
                    <a:lnTo>
                      <a:pt x="818" y="39"/>
                    </a:lnTo>
                    <a:lnTo>
                      <a:pt x="841" y="31"/>
                    </a:lnTo>
                    <a:lnTo>
                      <a:pt x="864" y="24"/>
                    </a:lnTo>
                    <a:lnTo>
                      <a:pt x="887" y="24"/>
                    </a:lnTo>
                    <a:lnTo>
                      <a:pt x="911" y="16"/>
                    </a:lnTo>
                    <a:lnTo>
                      <a:pt x="934" y="16"/>
                    </a:lnTo>
                    <a:lnTo>
                      <a:pt x="957" y="8"/>
                    </a:lnTo>
                    <a:lnTo>
                      <a:pt x="972" y="8"/>
                    </a:lnTo>
                    <a:lnTo>
                      <a:pt x="995" y="8"/>
                    </a:lnTo>
                    <a:lnTo>
                      <a:pt x="1019" y="0"/>
                    </a:lnTo>
                    <a:lnTo>
                      <a:pt x="1042" y="0"/>
                    </a:lnTo>
                    <a:lnTo>
                      <a:pt x="1065" y="0"/>
                    </a:lnTo>
                    <a:lnTo>
                      <a:pt x="1088" y="0"/>
                    </a:lnTo>
                    <a:lnTo>
                      <a:pt x="1111" y="0"/>
                    </a:lnTo>
                    <a:lnTo>
                      <a:pt x="1134" y="0"/>
                    </a:lnTo>
                    <a:lnTo>
                      <a:pt x="1134" y="1324"/>
                    </a:lnTo>
                    <a:lnTo>
                      <a:pt x="0" y="662"/>
                    </a:lnTo>
                    <a:close/>
                  </a:path>
                </a:pathLst>
              </a:custGeom>
              <a:solidFill>
                <a:srgbClr val="7B7B79"/>
              </a:solidFill>
              <a:ln w="9525">
                <a:solidFill>
                  <a:schemeClr val="bg1"/>
                </a:solidFill>
                <a:round/>
                <a:headEnd/>
                <a:tailEnd/>
              </a:ln>
            </p:spPr>
            <p:txBody>
              <a:bodyPr/>
              <a:lstStyle/>
              <a:p>
                <a:endParaRPr lang="en-US"/>
              </a:p>
            </p:txBody>
          </p:sp>
          <p:sp>
            <p:nvSpPr>
              <p:cNvPr id="1649673" name="Freeform 6"/>
              <p:cNvSpPr>
                <a:spLocks/>
              </p:cNvSpPr>
              <p:nvPr/>
            </p:nvSpPr>
            <p:spPr bwMode="auto">
              <a:xfrm>
                <a:off x="3010" y="1920"/>
                <a:ext cx="1320" cy="1332"/>
              </a:xfrm>
              <a:custGeom>
                <a:avLst/>
                <a:gdLst>
                  <a:gd name="T0" fmla="*/ 1143 w 1320"/>
                  <a:gd name="T1" fmla="*/ 0 h 1332"/>
                  <a:gd name="T2" fmla="*/ 1150 w 1320"/>
                  <a:gd name="T3" fmla="*/ 23 h 1332"/>
                  <a:gd name="T4" fmla="*/ 1166 w 1320"/>
                  <a:gd name="T5" fmla="*/ 39 h 1332"/>
                  <a:gd name="T6" fmla="*/ 1174 w 1320"/>
                  <a:gd name="T7" fmla="*/ 63 h 1332"/>
                  <a:gd name="T8" fmla="*/ 1181 w 1320"/>
                  <a:gd name="T9" fmla="*/ 78 h 1332"/>
                  <a:gd name="T10" fmla="*/ 1197 w 1320"/>
                  <a:gd name="T11" fmla="*/ 102 h 1332"/>
                  <a:gd name="T12" fmla="*/ 1204 w 1320"/>
                  <a:gd name="T13" fmla="*/ 126 h 1332"/>
                  <a:gd name="T14" fmla="*/ 1212 w 1320"/>
                  <a:gd name="T15" fmla="*/ 141 h 1332"/>
                  <a:gd name="T16" fmla="*/ 1220 w 1320"/>
                  <a:gd name="T17" fmla="*/ 165 h 1332"/>
                  <a:gd name="T18" fmla="*/ 1228 w 1320"/>
                  <a:gd name="T19" fmla="*/ 189 h 1332"/>
                  <a:gd name="T20" fmla="*/ 1235 w 1320"/>
                  <a:gd name="T21" fmla="*/ 212 h 1332"/>
                  <a:gd name="T22" fmla="*/ 1243 w 1320"/>
                  <a:gd name="T23" fmla="*/ 228 h 1332"/>
                  <a:gd name="T24" fmla="*/ 1251 w 1320"/>
                  <a:gd name="T25" fmla="*/ 252 h 1332"/>
                  <a:gd name="T26" fmla="*/ 1258 w 1320"/>
                  <a:gd name="T27" fmla="*/ 275 h 1332"/>
                  <a:gd name="T28" fmla="*/ 1266 w 1320"/>
                  <a:gd name="T29" fmla="*/ 299 h 1332"/>
                  <a:gd name="T30" fmla="*/ 1274 w 1320"/>
                  <a:gd name="T31" fmla="*/ 323 h 1332"/>
                  <a:gd name="T32" fmla="*/ 1282 w 1320"/>
                  <a:gd name="T33" fmla="*/ 339 h 1332"/>
                  <a:gd name="T34" fmla="*/ 1282 w 1320"/>
                  <a:gd name="T35" fmla="*/ 362 h 1332"/>
                  <a:gd name="T36" fmla="*/ 1289 w 1320"/>
                  <a:gd name="T37" fmla="*/ 386 h 1332"/>
                  <a:gd name="T38" fmla="*/ 1297 w 1320"/>
                  <a:gd name="T39" fmla="*/ 409 h 1332"/>
                  <a:gd name="T40" fmla="*/ 1297 w 1320"/>
                  <a:gd name="T41" fmla="*/ 433 h 1332"/>
                  <a:gd name="T42" fmla="*/ 1305 w 1320"/>
                  <a:gd name="T43" fmla="*/ 457 h 1332"/>
                  <a:gd name="T44" fmla="*/ 1305 w 1320"/>
                  <a:gd name="T45" fmla="*/ 480 h 1332"/>
                  <a:gd name="T46" fmla="*/ 1305 w 1320"/>
                  <a:gd name="T47" fmla="*/ 504 h 1332"/>
                  <a:gd name="T48" fmla="*/ 1313 w 1320"/>
                  <a:gd name="T49" fmla="*/ 528 h 1332"/>
                  <a:gd name="T50" fmla="*/ 1313 w 1320"/>
                  <a:gd name="T51" fmla="*/ 551 h 1332"/>
                  <a:gd name="T52" fmla="*/ 1313 w 1320"/>
                  <a:gd name="T53" fmla="*/ 567 h 1332"/>
                  <a:gd name="T54" fmla="*/ 1320 w 1320"/>
                  <a:gd name="T55" fmla="*/ 591 h 1332"/>
                  <a:gd name="T56" fmla="*/ 1320 w 1320"/>
                  <a:gd name="T57" fmla="*/ 614 h 1332"/>
                  <a:gd name="T58" fmla="*/ 1320 w 1320"/>
                  <a:gd name="T59" fmla="*/ 638 h 1332"/>
                  <a:gd name="T60" fmla="*/ 1320 w 1320"/>
                  <a:gd name="T61" fmla="*/ 662 h 1332"/>
                  <a:gd name="T62" fmla="*/ 1320 w 1320"/>
                  <a:gd name="T63" fmla="*/ 685 h 1332"/>
                  <a:gd name="T64" fmla="*/ 1320 w 1320"/>
                  <a:gd name="T65" fmla="*/ 709 h 1332"/>
                  <a:gd name="T66" fmla="*/ 1320 w 1320"/>
                  <a:gd name="T67" fmla="*/ 733 h 1332"/>
                  <a:gd name="T68" fmla="*/ 1313 w 1320"/>
                  <a:gd name="T69" fmla="*/ 756 h 1332"/>
                  <a:gd name="T70" fmla="*/ 1313 w 1320"/>
                  <a:gd name="T71" fmla="*/ 780 h 1332"/>
                  <a:gd name="T72" fmla="*/ 1313 w 1320"/>
                  <a:gd name="T73" fmla="*/ 804 h 1332"/>
                  <a:gd name="T74" fmla="*/ 1305 w 1320"/>
                  <a:gd name="T75" fmla="*/ 827 h 1332"/>
                  <a:gd name="T76" fmla="*/ 1305 w 1320"/>
                  <a:gd name="T77" fmla="*/ 851 h 1332"/>
                  <a:gd name="T78" fmla="*/ 1305 w 1320"/>
                  <a:gd name="T79" fmla="*/ 875 h 1332"/>
                  <a:gd name="T80" fmla="*/ 1297 w 1320"/>
                  <a:gd name="T81" fmla="*/ 898 h 1332"/>
                  <a:gd name="T82" fmla="*/ 1297 w 1320"/>
                  <a:gd name="T83" fmla="*/ 914 h 1332"/>
                  <a:gd name="T84" fmla="*/ 1289 w 1320"/>
                  <a:gd name="T85" fmla="*/ 938 h 1332"/>
                  <a:gd name="T86" fmla="*/ 1282 w 1320"/>
                  <a:gd name="T87" fmla="*/ 961 h 1332"/>
                  <a:gd name="T88" fmla="*/ 1282 w 1320"/>
                  <a:gd name="T89" fmla="*/ 985 h 1332"/>
                  <a:gd name="T90" fmla="*/ 1274 w 1320"/>
                  <a:gd name="T91" fmla="*/ 1009 h 1332"/>
                  <a:gd name="T92" fmla="*/ 1266 w 1320"/>
                  <a:gd name="T93" fmla="*/ 1032 h 1332"/>
                  <a:gd name="T94" fmla="*/ 1258 w 1320"/>
                  <a:gd name="T95" fmla="*/ 1056 h 1332"/>
                  <a:gd name="T96" fmla="*/ 1251 w 1320"/>
                  <a:gd name="T97" fmla="*/ 1072 h 1332"/>
                  <a:gd name="T98" fmla="*/ 1243 w 1320"/>
                  <a:gd name="T99" fmla="*/ 1095 h 1332"/>
                  <a:gd name="T100" fmla="*/ 1235 w 1320"/>
                  <a:gd name="T101" fmla="*/ 1119 h 1332"/>
                  <a:gd name="T102" fmla="*/ 1228 w 1320"/>
                  <a:gd name="T103" fmla="*/ 1143 h 1332"/>
                  <a:gd name="T104" fmla="*/ 1220 w 1320"/>
                  <a:gd name="T105" fmla="*/ 1159 h 1332"/>
                  <a:gd name="T106" fmla="*/ 1212 w 1320"/>
                  <a:gd name="T107" fmla="*/ 1182 h 1332"/>
                  <a:gd name="T108" fmla="*/ 1204 w 1320"/>
                  <a:gd name="T109" fmla="*/ 1206 h 1332"/>
                  <a:gd name="T110" fmla="*/ 1197 w 1320"/>
                  <a:gd name="T111" fmla="*/ 1222 h 1332"/>
                  <a:gd name="T112" fmla="*/ 1181 w 1320"/>
                  <a:gd name="T113" fmla="*/ 1245 h 1332"/>
                  <a:gd name="T114" fmla="*/ 1174 w 1320"/>
                  <a:gd name="T115" fmla="*/ 1269 h 1332"/>
                  <a:gd name="T116" fmla="*/ 1166 w 1320"/>
                  <a:gd name="T117" fmla="*/ 1285 h 1332"/>
                  <a:gd name="T118" fmla="*/ 1150 w 1320"/>
                  <a:gd name="T119" fmla="*/ 1308 h 1332"/>
                  <a:gd name="T120" fmla="*/ 1143 w 1320"/>
                  <a:gd name="T121" fmla="*/ 1332 h 1332"/>
                  <a:gd name="T122" fmla="*/ 0 w 1320"/>
                  <a:gd name="T123" fmla="*/ 662 h 1332"/>
                  <a:gd name="T124" fmla="*/ 1143 w 1320"/>
                  <a:gd name="T125" fmla="*/ 0 h 13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20"/>
                  <a:gd name="T190" fmla="*/ 0 h 1332"/>
                  <a:gd name="T191" fmla="*/ 1320 w 1320"/>
                  <a:gd name="T192" fmla="*/ 1332 h 13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20" h="1332">
                    <a:moveTo>
                      <a:pt x="1143" y="0"/>
                    </a:moveTo>
                    <a:lnTo>
                      <a:pt x="1150" y="23"/>
                    </a:lnTo>
                    <a:lnTo>
                      <a:pt x="1166" y="39"/>
                    </a:lnTo>
                    <a:lnTo>
                      <a:pt x="1174" y="63"/>
                    </a:lnTo>
                    <a:lnTo>
                      <a:pt x="1181" y="78"/>
                    </a:lnTo>
                    <a:lnTo>
                      <a:pt x="1197" y="102"/>
                    </a:lnTo>
                    <a:lnTo>
                      <a:pt x="1204" y="126"/>
                    </a:lnTo>
                    <a:lnTo>
                      <a:pt x="1212" y="141"/>
                    </a:lnTo>
                    <a:lnTo>
                      <a:pt x="1220" y="165"/>
                    </a:lnTo>
                    <a:lnTo>
                      <a:pt x="1228" y="189"/>
                    </a:lnTo>
                    <a:lnTo>
                      <a:pt x="1235" y="212"/>
                    </a:lnTo>
                    <a:lnTo>
                      <a:pt x="1243" y="228"/>
                    </a:lnTo>
                    <a:lnTo>
                      <a:pt x="1251" y="252"/>
                    </a:lnTo>
                    <a:lnTo>
                      <a:pt x="1258" y="275"/>
                    </a:lnTo>
                    <a:lnTo>
                      <a:pt x="1266" y="299"/>
                    </a:lnTo>
                    <a:lnTo>
                      <a:pt x="1274" y="323"/>
                    </a:lnTo>
                    <a:lnTo>
                      <a:pt x="1282" y="339"/>
                    </a:lnTo>
                    <a:lnTo>
                      <a:pt x="1282" y="362"/>
                    </a:lnTo>
                    <a:lnTo>
                      <a:pt x="1289" y="386"/>
                    </a:lnTo>
                    <a:lnTo>
                      <a:pt x="1297" y="409"/>
                    </a:lnTo>
                    <a:lnTo>
                      <a:pt x="1297" y="433"/>
                    </a:lnTo>
                    <a:lnTo>
                      <a:pt x="1305" y="457"/>
                    </a:lnTo>
                    <a:lnTo>
                      <a:pt x="1305" y="480"/>
                    </a:lnTo>
                    <a:lnTo>
                      <a:pt x="1305" y="504"/>
                    </a:lnTo>
                    <a:lnTo>
                      <a:pt x="1313" y="528"/>
                    </a:lnTo>
                    <a:lnTo>
                      <a:pt x="1313" y="551"/>
                    </a:lnTo>
                    <a:lnTo>
                      <a:pt x="1313" y="567"/>
                    </a:lnTo>
                    <a:lnTo>
                      <a:pt x="1320" y="591"/>
                    </a:lnTo>
                    <a:lnTo>
                      <a:pt x="1320" y="614"/>
                    </a:lnTo>
                    <a:lnTo>
                      <a:pt x="1320" y="638"/>
                    </a:lnTo>
                    <a:lnTo>
                      <a:pt x="1320" y="662"/>
                    </a:lnTo>
                    <a:lnTo>
                      <a:pt x="1320" y="685"/>
                    </a:lnTo>
                    <a:lnTo>
                      <a:pt x="1320" y="709"/>
                    </a:lnTo>
                    <a:lnTo>
                      <a:pt x="1320" y="733"/>
                    </a:lnTo>
                    <a:lnTo>
                      <a:pt x="1313" y="756"/>
                    </a:lnTo>
                    <a:lnTo>
                      <a:pt x="1313" y="780"/>
                    </a:lnTo>
                    <a:lnTo>
                      <a:pt x="1313" y="804"/>
                    </a:lnTo>
                    <a:lnTo>
                      <a:pt x="1305" y="827"/>
                    </a:lnTo>
                    <a:lnTo>
                      <a:pt x="1305" y="851"/>
                    </a:lnTo>
                    <a:lnTo>
                      <a:pt x="1305" y="875"/>
                    </a:lnTo>
                    <a:lnTo>
                      <a:pt x="1297" y="898"/>
                    </a:lnTo>
                    <a:lnTo>
                      <a:pt x="1297" y="914"/>
                    </a:lnTo>
                    <a:lnTo>
                      <a:pt x="1289" y="938"/>
                    </a:lnTo>
                    <a:lnTo>
                      <a:pt x="1282" y="961"/>
                    </a:lnTo>
                    <a:lnTo>
                      <a:pt x="1282" y="985"/>
                    </a:lnTo>
                    <a:lnTo>
                      <a:pt x="1274" y="1009"/>
                    </a:lnTo>
                    <a:lnTo>
                      <a:pt x="1266" y="1032"/>
                    </a:lnTo>
                    <a:lnTo>
                      <a:pt x="1258" y="1056"/>
                    </a:lnTo>
                    <a:lnTo>
                      <a:pt x="1251" y="1072"/>
                    </a:lnTo>
                    <a:lnTo>
                      <a:pt x="1243" y="1095"/>
                    </a:lnTo>
                    <a:lnTo>
                      <a:pt x="1235" y="1119"/>
                    </a:lnTo>
                    <a:lnTo>
                      <a:pt x="1228" y="1143"/>
                    </a:lnTo>
                    <a:lnTo>
                      <a:pt x="1220" y="1159"/>
                    </a:lnTo>
                    <a:lnTo>
                      <a:pt x="1212" y="1182"/>
                    </a:lnTo>
                    <a:lnTo>
                      <a:pt x="1204" y="1206"/>
                    </a:lnTo>
                    <a:lnTo>
                      <a:pt x="1197" y="1222"/>
                    </a:lnTo>
                    <a:lnTo>
                      <a:pt x="1181" y="1245"/>
                    </a:lnTo>
                    <a:lnTo>
                      <a:pt x="1174" y="1269"/>
                    </a:lnTo>
                    <a:lnTo>
                      <a:pt x="1166" y="1285"/>
                    </a:lnTo>
                    <a:lnTo>
                      <a:pt x="1150" y="1308"/>
                    </a:lnTo>
                    <a:lnTo>
                      <a:pt x="1143" y="1332"/>
                    </a:lnTo>
                    <a:lnTo>
                      <a:pt x="0" y="662"/>
                    </a:lnTo>
                    <a:lnTo>
                      <a:pt x="1143" y="0"/>
                    </a:lnTo>
                    <a:close/>
                  </a:path>
                </a:pathLst>
              </a:custGeom>
              <a:solidFill>
                <a:srgbClr val="7B7B79"/>
              </a:solidFill>
              <a:ln w="9525">
                <a:solidFill>
                  <a:schemeClr val="bg1"/>
                </a:solidFill>
                <a:round/>
                <a:headEnd/>
                <a:tailEnd/>
              </a:ln>
            </p:spPr>
            <p:txBody>
              <a:bodyPr/>
              <a:lstStyle/>
              <a:p>
                <a:endParaRPr lang="en-US"/>
              </a:p>
            </p:txBody>
          </p:sp>
          <p:sp>
            <p:nvSpPr>
              <p:cNvPr id="1649674" name="Freeform 7"/>
              <p:cNvSpPr>
                <a:spLocks/>
              </p:cNvSpPr>
              <p:nvPr/>
            </p:nvSpPr>
            <p:spPr bwMode="auto">
              <a:xfrm>
                <a:off x="1590" y="1920"/>
                <a:ext cx="1312" cy="1332"/>
              </a:xfrm>
              <a:custGeom>
                <a:avLst/>
                <a:gdLst>
                  <a:gd name="T0" fmla="*/ 178 w 1312"/>
                  <a:gd name="T1" fmla="*/ 1332 h 1332"/>
                  <a:gd name="T2" fmla="*/ 162 w 1312"/>
                  <a:gd name="T3" fmla="*/ 1308 h 1332"/>
                  <a:gd name="T4" fmla="*/ 154 w 1312"/>
                  <a:gd name="T5" fmla="*/ 1285 h 1332"/>
                  <a:gd name="T6" fmla="*/ 139 w 1312"/>
                  <a:gd name="T7" fmla="*/ 1269 h 1332"/>
                  <a:gd name="T8" fmla="*/ 131 w 1312"/>
                  <a:gd name="T9" fmla="*/ 1245 h 1332"/>
                  <a:gd name="T10" fmla="*/ 124 w 1312"/>
                  <a:gd name="T11" fmla="*/ 1222 h 1332"/>
                  <a:gd name="T12" fmla="*/ 108 w 1312"/>
                  <a:gd name="T13" fmla="*/ 1206 h 1332"/>
                  <a:gd name="T14" fmla="*/ 100 w 1312"/>
                  <a:gd name="T15" fmla="*/ 1182 h 1332"/>
                  <a:gd name="T16" fmla="*/ 93 w 1312"/>
                  <a:gd name="T17" fmla="*/ 1159 h 1332"/>
                  <a:gd name="T18" fmla="*/ 85 w 1312"/>
                  <a:gd name="T19" fmla="*/ 1143 h 1332"/>
                  <a:gd name="T20" fmla="*/ 77 w 1312"/>
                  <a:gd name="T21" fmla="*/ 1119 h 1332"/>
                  <a:gd name="T22" fmla="*/ 70 w 1312"/>
                  <a:gd name="T23" fmla="*/ 1095 h 1332"/>
                  <a:gd name="T24" fmla="*/ 62 w 1312"/>
                  <a:gd name="T25" fmla="*/ 1072 h 1332"/>
                  <a:gd name="T26" fmla="*/ 54 w 1312"/>
                  <a:gd name="T27" fmla="*/ 1056 h 1332"/>
                  <a:gd name="T28" fmla="*/ 46 w 1312"/>
                  <a:gd name="T29" fmla="*/ 1032 h 1332"/>
                  <a:gd name="T30" fmla="*/ 46 w 1312"/>
                  <a:gd name="T31" fmla="*/ 1009 h 1332"/>
                  <a:gd name="T32" fmla="*/ 39 w 1312"/>
                  <a:gd name="T33" fmla="*/ 985 h 1332"/>
                  <a:gd name="T34" fmla="*/ 31 w 1312"/>
                  <a:gd name="T35" fmla="*/ 961 h 1332"/>
                  <a:gd name="T36" fmla="*/ 23 w 1312"/>
                  <a:gd name="T37" fmla="*/ 938 h 1332"/>
                  <a:gd name="T38" fmla="*/ 23 w 1312"/>
                  <a:gd name="T39" fmla="*/ 914 h 1332"/>
                  <a:gd name="T40" fmla="*/ 15 w 1312"/>
                  <a:gd name="T41" fmla="*/ 898 h 1332"/>
                  <a:gd name="T42" fmla="*/ 15 w 1312"/>
                  <a:gd name="T43" fmla="*/ 875 h 1332"/>
                  <a:gd name="T44" fmla="*/ 8 w 1312"/>
                  <a:gd name="T45" fmla="*/ 851 h 1332"/>
                  <a:gd name="T46" fmla="*/ 8 w 1312"/>
                  <a:gd name="T47" fmla="*/ 827 h 1332"/>
                  <a:gd name="T48" fmla="*/ 8 w 1312"/>
                  <a:gd name="T49" fmla="*/ 804 h 1332"/>
                  <a:gd name="T50" fmla="*/ 0 w 1312"/>
                  <a:gd name="T51" fmla="*/ 780 h 1332"/>
                  <a:gd name="T52" fmla="*/ 0 w 1312"/>
                  <a:gd name="T53" fmla="*/ 756 h 1332"/>
                  <a:gd name="T54" fmla="*/ 0 w 1312"/>
                  <a:gd name="T55" fmla="*/ 733 h 1332"/>
                  <a:gd name="T56" fmla="*/ 0 w 1312"/>
                  <a:gd name="T57" fmla="*/ 709 h 1332"/>
                  <a:gd name="T58" fmla="*/ 0 w 1312"/>
                  <a:gd name="T59" fmla="*/ 685 h 1332"/>
                  <a:gd name="T60" fmla="*/ 0 w 1312"/>
                  <a:gd name="T61" fmla="*/ 662 h 1332"/>
                  <a:gd name="T62" fmla="*/ 0 w 1312"/>
                  <a:gd name="T63" fmla="*/ 638 h 1332"/>
                  <a:gd name="T64" fmla="*/ 0 w 1312"/>
                  <a:gd name="T65" fmla="*/ 614 h 1332"/>
                  <a:gd name="T66" fmla="*/ 0 w 1312"/>
                  <a:gd name="T67" fmla="*/ 591 h 1332"/>
                  <a:gd name="T68" fmla="*/ 0 w 1312"/>
                  <a:gd name="T69" fmla="*/ 567 h 1332"/>
                  <a:gd name="T70" fmla="*/ 0 w 1312"/>
                  <a:gd name="T71" fmla="*/ 551 h 1332"/>
                  <a:gd name="T72" fmla="*/ 8 w 1312"/>
                  <a:gd name="T73" fmla="*/ 528 h 1332"/>
                  <a:gd name="T74" fmla="*/ 8 w 1312"/>
                  <a:gd name="T75" fmla="*/ 504 h 1332"/>
                  <a:gd name="T76" fmla="*/ 8 w 1312"/>
                  <a:gd name="T77" fmla="*/ 480 h 1332"/>
                  <a:gd name="T78" fmla="*/ 15 w 1312"/>
                  <a:gd name="T79" fmla="*/ 457 h 1332"/>
                  <a:gd name="T80" fmla="*/ 15 w 1312"/>
                  <a:gd name="T81" fmla="*/ 433 h 1332"/>
                  <a:gd name="T82" fmla="*/ 23 w 1312"/>
                  <a:gd name="T83" fmla="*/ 409 h 1332"/>
                  <a:gd name="T84" fmla="*/ 23 w 1312"/>
                  <a:gd name="T85" fmla="*/ 386 h 1332"/>
                  <a:gd name="T86" fmla="*/ 31 w 1312"/>
                  <a:gd name="T87" fmla="*/ 362 h 1332"/>
                  <a:gd name="T88" fmla="*/ 39 w 1312"/>
                  <a:gd name="T89" fmla="*/ 339 h 1332"/>
                  <a:gd name="T90" fmla="*/ 46 w 1312"/>
                  <a:gd name="T91" fmla="*/ 323 h 1332"/>
                  <a:gd name="T92" fmla="*/ 46 w 1312"/>
                  <a:gd name="T93" fmla="*/ 299 h 1332"/>
                  <a:gd name="T94" fmla="*/ 54 w 1312"/>
                  <a:gd name="T95" fmla="*/ 275 h 1332"/>
                  <a:gd name="T96" fmla="*/ 62 w 1312"/>
                  <a:gd name="T97" fmla="*/ 252 h 1332"/>
                  <a:gd name="T98" fmla="*/ 70 w 1312"/>
                  <a:gd name="T99" fmla="*/ 228 h 1332"/>
                  <a:gd name="T100" fmla="*/ 77 w 1312"/>
                  <a:gd name="T101" fmla="*/ 212 h 1332"/>
                  <a:gd name="T102" fmla="*/ 85 w 1312"/>
                  <a:gd name="T103" fmla="*/ 189 h 1332"/>
                  <a:gd name="T104" fmla="*/ 93 w 1312"/>
                  <a:gd name="T105" fmla="*/ 165 h 1332"/>
                  <a:gd name="T106" fmla="*/ 100 w 1312"/>
                  <a:gd name="T107" fmla="*/ 141 h 1332"/>
                  <a:gd name="T108" fmla="*/ 108 w 1312"/>
                  <a:gd name="T109" fmla="*/ 126 h 1332"/>
                  <a:gd name="T110" fmla="*/ 124 w 1312"/>
                  <a:gd name="T111" fmla="*/ 102 h 1332"/>
                  <a:gd name="T112" fmla="*/ 131 w 1312"/>
                  <a:gd name="T113" fmla="*/ 78 h 1332"/>
                  <a:gd name="T114" fmla="*/ 139 w 1312"/>
                  <a:gd name="T115" fmla="*/ 63 h 1332"/>
                  <a:gd name="T116" fmla="*/ 154 w 1312"/>
                  <a:gd name="T117" fmla="*/ 39 h 1332"/>
                  <a:gd name="T118" fmla="*/ 162 w 1312"/>
                  <a:gd name="T119" fmla="*/ 23 h 1332"/>
                  <a:gd name="T120" fmla="*/ 178 w 1312"/>
                  <a:gd name="T121" fmla="*/ 0 h 1332"/>
                  <a:gd name="T122" fmla="*/ 1312 w 1312"/>
                  <a:gd name="T123" fmla="*/ 662 h 1332"/>
                  <a:gd name="T124" fmla="*/ 178 w 1312"/>
                  <a:gd name="T125" fmla="*/ 1332 h 13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12"/>
                  <a:gd name="T190" fmla="*/ 0 h 1332"/>
                  <a:gd name="T191" fmla="*/ 1312 w 1312"/>
                  <a:gd name="T192" fmla="*/ 1332 h 13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12" h="1332">
                    <a:moveTo>
                      <a:pt x="178" y="1332"/>
                    </a:moveTo>
                    <a:lnTo>
                      <a:pt x="162" y="1308"/>
                    </a:lnTo>
                    <a:lnTo>
                      <a:pt x="154" y="1285"/>
                    </a:lnTo>
                    <a:lnTo>
                      <a:pt x="139" y="1269"/>
                    </a:lnTo>
                    <a:lnTo>
                      <a:pt x="131" y="1245"/>
                    </a:lnTo>
                    <a:lnTo>
                      <a:pt x="124" y="1222"/>
                    </a:lnTo>
                    <a:lnTo>
                      <a:pt x="108" y="1206"/>
                    </a:lnTo>
                    <a:lnTo>
                      <a:pt x="100" y="1182"/>
                    </a:lnTo>
                    <a:lnTo>
                      <a:pt x="93" y="1159"/>
                    </a:lnTo>
                    <a:lnTo>
                      <a:pt x="85" y="1143"/>
                    </a:lnTo>
                    <a:lnTo>
                      <a:pt x="77" y="1119"/>
                    </a:lnTo>
                    <a:lnTo>
                      <a:pt x="70" y="1095"/>
                    </a:lnTo>
                    <a:lnTo>
                      <a:pt x="62" y="1072"/>
                    </a:lnTo>
                    <a:lnTo>
                      <a:pt x="54" y="1056"/>
                    </a:lnTo>
                    <a:lnTo>
                      <a:pt x="46" y="1032"/>
                    </a:lnTo>
                    <a:lnTo>
                      <a:pt x="46" y="1009"/>
                    </a:lnTo>
                    <a:lnTo>
                      <a:pt x="39" y="985"/>
                    </a:lnTo>
                    <a:lnTo>
                      <a:pt x="31" y="961"/>
                    </a:lnTo>
                    <a:lnTo>
                      <a:pt x="23" y="938"/>
                    </a:lnTo>
                    <a:lnTo>
                      <a:pt x="23" y="914"/>
                    </a:lnTo>
                    <a:lnTo>
                      <a:pt x="15" y="898"/>
                    </a:lnTo>
                    <a:lnTo>
                      <a:pt x="15" y="875"/>
                    </a:lnTo>
                    <a:lnTo>
                      <a:pt x="8" y="851"/>
                    </a:lnTo>
                    <a:lnTo>
                      <a:pt x="8" y="827"/>
                    </a:lnTo>
                    <a:lnTo>
                      <a:pt x="8" y="804"/>
                    </a:lnTo>
                    <a:lnTo>
                      <a:pt x="0" y="780"/>
                    </a:lnTo>
                    <a:lnTo>
                      <a:pt x="0" y="756"/>
                    </a:lnTo>
                    <a:lnTo>
                      <a:pt x="0" y="733"/>
                    </a:lnTo>
                    <a:lnTo>
                      <a:pt x="0" y="709"/>
                    </a:lnTo>
                    <a:lnTo>
                      <a:pt x="0" y="685"/>
                    </a:lnTo>
                    <a:lnTo>
                      <a:pt x="0" y="662"/>
                    </a:lnTo>
                    <a:lnTo>
                      <a:pt x="0" y="638"/>
                    </a:lnTo>
                    <a:lnTo>
                      <a:pt x="0" y="614"/>
                    </a:lnTo>
                    <a:lnTo>
                      <a:pt x="0" y="591"/>
                    </a:lnTo>
                    <a:lnTo>
                      <a:pt x="0" y="567"/>
                    </a:lnTo>
                    <a:lnTo>
                      <a:pt x="0" y="551"/>
                    </a:lnTo>
                    <a:lnTo>
                      <a:pt x="8" y="528"/>
                    </a:lnTo>
                    <a:lnTo>
                      <a:pt x="8" y="504"/>
                    </a:lnTo>
                    <a:lnTo>
                      <a:pt x="8" y="480"/>
                    </a:lnTo>
                    <a:lnTo>
                      <a:pt x="15" y="457"/>
                    </a:lnTo>
                    <a:lnTo>
                      <a:pt x="15" y="433"/>
                    </a:lnTo>
                    <a:lnTo>
                      <a:pt x="23" y="409"/>
                    </a:lnTo>
                    <a:lnTo>
                      <a:pt x="23" y="386"/>
                    </a:lnTo>
                    <a:lnTo>
                      <a:pt x="31" y="362"/>
                    </a:lnTo>
                    <a:lnTo>
                      <a:pt x="39" y="339"/>
                    </a:lnTo>
                    <a:lnTo>
                      <a:pt x="46" y="323"/>
                    </a:lnTo>
                    <a:lnTo>
                      <a:pt x="46" y="299"/>
                    </a:lnTo>
                    <a:lnTo>
                      <a:pt x="54" y="275"/>
                    </a:lnTo>
                    <a:lnTo>
                      <a:pt x="62" y="252"/>
                    </a:lnTo>
                    <a:lnTo>
                      <a:pt x="70" y="228"/>
                    </a:lnTo>
                    <a:lnTo>
                      <a:pt x="77" y="212"/>
                    </a:lnTo>
                    <a:lnTo>
                      <a:pt x="85" y="189"/>
                    </a:lnTo>
                    <a:lnTo>
                      <a:pt x="93" y="165"/>
                    </a:lnTo>
                    <a:lnTo>
                      <a:pt x="100" y="141"/>
                    </a:lnTo>
                    <a:lnTo>
                      <a:pt x="108" y="126"/>
                    </a:lnTo>
                    <a:lnTo>
                      <a:pt x="124" y="102"/>
                    </a:lnTo>
                    <a:lnTo>
                      <a:pt x="131" y="78"/>
                    </a:lnTo>
                    <a:lnTo>
                      <a:pt x="139" y="63"/>
                    </a:lnTo>
                    <a:lnTo>
                      <a:pt x="154" y="39"/>
                    </a:lnTo>
                    <a:lnTo>
                      <a:pt x="162" y="23"/>
                    </a:lnTo>
                    <a:lnTo>
                      <a:pt x="178" y="0"/>
                    </a:lnTo>
                    <a:lnTo>
                      <a:pt x="1312" y="662"/>
                    </a:lnTo>
                    <a:lnTo>
                      <a:pt x="178" y="1332"/>
                    </a:lnTo>
                    <a:close/>
                  </a:path>
                </a:pathLst>
              </a:custGeom>
              <a:solidFill>
                <a:srgbClr val="7B7B79"/>
              </a:solidFill>
              <a:ln w="9525">
                <a:solidFill>
                  <a:schemeClr val="bg1"/>
                </a:solidFill>
                <a:round/>
                <a:headEnd/>
                <a:tailEnd/>
              </a:ln>
            </p:spPr>
            <p:txBody>
              <a:bodyPr/>
              <a:lstStyle/>
              <a:p>
                <a:endParaRPr lang="en-US"/>
              </a:p>
            </p:txBody>
          </p:sp>
          <p:sp>
            <p:nvSpPr>
              <p:cNvPr id="1649675" name="Freeform 8"/>
              <p:cNvSpPr>
                <a:spLocks/>
              </p:cNvSpPr>
              <p:nvPr/>
            </p:nvSpPr>
            <p:spPr bwMode="auto">
              <a:xfrm>
                <a:off x="2987" y="2629"/>
                <a:ext cx="1143" cy="1333"/>
              </a:xfrm>
              <a:custGeom>
                <a:avLst/>
                <a:gdLst>
                  <a:gd name="T0" fmla="*/ 1143 w 1143"/>
                  <a:gd name="T1" fmla="*/ 670 h 1333"/>
                  <a:gd name="T2" fmla="*/ 1127 w 1143"/>
                  <a:gd name="T3" fmla="*/ 686 h 1333"/>
                  <a:gd name="T4" fmla="*/ 1119 w 1143"/>
                  <a:gd name="T5" fmla="*/ 710 h 1333"/>
                  <a:gd name="T6" fmla="*/ 1104 w 1143"/>
                  <a:gd name="T7" fmla="*/ 725 h 1333"/>
                  <a:gd name="T8" fmla="*/ 1096 w 1143"/>
                  <a:gd name="T9" fmla="*/ 741 h 1333"/>
                  <a:gd name="T10" fmla="*/ 1081 w 1143"/>
                  <a:gd name="T11" fmla="*/ 765 h 1333"/>
                  <a:gd name="T12" fmla="*/ 1065 w 1143"/>
                  <a:gd name="T13" fmla="*/ 781 h 1333"/>
                  <a:gd name="T14" fmla="*/ 1050 w 1143"/>
                  <a:gd name="T15" fmla="*/ 804 h 1333"/>
                  <a:gd name="T16" fmla="*/ 1042 w 1143"/>
                  <a:gd name="T17" fmla="*/ 820 h 1333"/>
                  <a:gd name="T18" fmla="*/ 1027 w 1143"/>
                  <a:gd name="T19" fmla="*/ 836 h 1333"/>
                  <a:gd name="T20" fmla="*/ 1011 w 1143"/>
                  <a:gd name="T21" fmla="*/ 859 h 1333"/>
                  <a:gd name="T22" fmla="*/ 996 w 1143"/>
                  <a:gd name="T23" fmla="*/ 875 h 1333"/>
                  <a:gd name="T24" fmla="*/ 980 w 1143"/>
                  <a:gd name="T25" fmla="*/ 891 h 1333"/>
                  <a:gd name="T26" fmla="*/ 965 w 1143"/>
                  <a:gd name="T27" fmla="*/ 907 h 1333"/>
                  <a:gd name="T28" fmla="*/ 950 w 1143"/>
                  <a:gd name="T29" fmla="*/ 923 h 1333"/>
                  <a:gd name="T30" fmla="*/ 934 w 1143"/>
                  <a:gd name="T31" fmla="*/ 938 h 1333"/>
                  <a:gd name="T32" fmla="*/ 919 w 1143"/>
                  <a:gd name="T33" fmla="*/ 954 h 1333"/>
                  <a:gd name="T34" fmla="*/ 903 w 1143"/>
                  <a:gd name="T35" fmla="*/ 970 h 1333"/>
                  <a:gd name="T36" fmla="*/ 880 w 1143"/>
                  <a:gd name="T37" fmla="*/ 986 h 1333"/>
                  <a:gd name="T38" fmla="*/ 865 w 1143"/>
                  <a:gd name="T39" fmla="*/ 1001 h 1333"/>
                  <a:gd name="T40" fmla="*/ 849 w 1143"/>
                  <a:gd name="T41" fmla="*/ 1017 h 1333"/>
                  <a:gd name="T42" fmla="*/ 834 w 1143"/>
                  <a:gd name="T43" fmla="*/ 1033 h 1333"/>
                  <a:gd name="T44" fmla="*/ 811 w 1143"/>
                  <a:gd name="T45" fmla="*/ 1049 h 1333"/>
                  <a:gd name="T46" fmla="*/ 795 w 1143"/>
                  <a:gd name="T47" fmla="*/ 1064 h 1333"/>
                  <a:gd name="T48" fmla="*/ 772 w 1143"/>
                  <a:gd name="T49" fmla="*/ 1080 h 1333"/>
                  <a:gd name="T50" fmla="*/ 757 w 1143"/>
                  <a:gd name="T51" fmla="*/ 1088 h 1333"/>
                  <a:gd name="T52" fmla="*/ 741 w 1143"/>
                  <a:gd name="T53" fmla="*/ 1104 h 1333"/>
                  <a:gd name="T54" fmla="*/ 718 w 1143"/>
                  <a:gd name="T55" fmla="*/ 1120 h 1333"/>
                  <a:gd name="T56" fmla="*/ 703 w 1143"/>
                  <a:gd name="T57" fmla="*/ 1128 h 1333"/>
                  <a:gd name="T58" fmla="*/ 679 w 1143"/>
                  <a:gd name="T59" fmla="*/ 1143 h 1333"/>
                  <a:gd name="T60" fmla="*/ 664 w 1143"/>
                  <a:gd name="T61" fmla="*/ 1151 h 1333"/>
                  <a:gd name="T62" fmla="*/ 641 w 1143"/>
                  <a:gd name="T63" fmla="*/ 1167 h 1333"/>
                  <a:gd name="T64" fmla="*/ 618 w 1143"/>
                  <a:gd name="T65" fmla="*/ 1175 h 1333"/>
                  <a:gd name="T66" fmla="*/ 602 w 1143"/>
                  <a:gd name="T67" fmla="*/ 1183 h 1333"/>
                  <a:gd name="T68" fmla="*/ 579 w 1143"/>
                  <a:gd name="T69" fmla="*/ 1199 h 1333"/>
                  <a:gd name="T70" fmla="*/ 556 w 1143"/>
                  <a:gd name="T71" fmla="*/ 1206 h 1333"/>
                  <a:gd name="T72" fmla="*/ 540 w 1143"/>
                  <a:gd name="T73" fmla="*/ 1214 h 1333"/>
                  <a:gd name="T74" fmla="*/ 517 w 1143"/>
                  <a:gd name="T75" fmla="*/ 1222 h 1333"/>
                  <a:gd name="T76" fmla="*/ 494 w 1143"/>
                  <a:gd name="T77" fmla="*/ 1230 h 1333"/>
                  <a:gd name="T78" fmla="*/ 471 w 1143"/>
                  <a:gd name="T79" fmla="*/ 1246 h 1333"/>
                  <a:gd name="T80" fmla="*/ 456 w 1143"/>
                  <a:gd name="T81" fmla="*/ 1254 h 1333"/>
                  <a:gd name="T82" fmla="*/ 432 w 1143"/>
                  <a:gd name="T83" fmla="*/ 1262 h 1333"/>
                  <a:gd name="T84" fmla="*/ 409 w 1143"/>
                  <a:gd name="T85" fmla="*/ 1269 h 1333"/>
                  <a:gd name="T86" fmla="*/ 386 w 1143"/>
                  <a:gd name="T87" fmla="*/ 1269 h 1333"/>
                  <a:gd name="T88" fmla="*/ 363 w 1143"/>
                  <a:gd name="T89" fmla="*/ 1277 h 1333"/>
                  <a:gd name="T90" fmla="*/ 340 w 1143"/>
                  <a:gd name="T91" fmla="*/ 1285 h 1333"/>
                  <a:gd name="T92" fmla="*/ 317 w 1143"/>
                  <a:gd name="T93" fmla="*/ 1293 h 1333"/>
                  <a:gd name="T94" fmla="*/ 301 w 1143"/>
                  <a:gd name="T95" fmla="*/ 1293 h 1333"/>
                  <a:gd name="T96" fmla="*/ 278 w 1143"/>
                  <a:gd name="T97" fmla="*/ 1301 h 1333"/>
                  <a:gd name="T98" fmla="*/ 255 w 1143"/>
                  <a:gd name="T99" fmla="*/ 1309 h 1333"/>
                  <a:gd name="T100" fmla="*/ 232 w 1143"/>
                  <a:gd name="T101" fmla="*/ 1309 h 1333"/>
                  <a:gd name="T102" fmla="*/ 209 w 1143"/>
                  <a:gd name="T103" fmla="*/ 1317 h 1333"/>
                  <a:gd name="T104" fmla="*/ 185 w 1143"/>
                  <a:gd name="T105" fmla="*/ 1317 h 1333"/>
                  <a:gd name="T106" fmla="*/ 162 w 1143"/>
                  <a:gd name="T107" fmla="*/ 1317 h 1333"/>
                  <a:gd name="T108" fmla="*/ 139 w 1143"/>
                  <a:gd name="T109" fmla="*/ 1325 h 1333"/>
                  <a:gd name="T110" fmla="*/ 116 w 1143"/>
                  <a:gd name="T111" fmla="*/ 1325 h 1333"/>
                  <a:gd name="T112" fmla="*/ 93 w 1143"/>
                  <a:gd name="T113" fmla="*/ 1325 h 1333"/>
                  <a:gd name="T114" fmla="*/ 70 w 1143"/>
                  <a:gd name="T115" fmla="*/ 1333 h 1333"/>
                  <a:gd name="T116" fmla="*/ 46 w 1143"/>
                  <a:gd name="T117" fmla="*/ 1333 h 1333"/>
                  <a:gd name="T118" fmla="*/ 23 w 1143"/>
                  <a:gd name="T119" fmla="*/ 1333 h 1333"/>
                  <a:gd name="T120" fmla="*/ 0 w 1143"/>
                  <a:gd name="T121" fmla="*/ 1333 h 1333"/>
                  <a:gd name="T122" fmla="*/ 0 w 1143"/>
                  <a:gd name="T123" fmla="*/ 0 h 1333"/>
                  <a:gd name="T124" fmla="*/ 1143 w 1143"/>
                  <a:gd name="T125" fmla="*/ 670 h 13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43"/>
                  <a:gd name="T190" fmla="*/ 0 h 1333"/>
                  <a:gd name="T191" fmla="*/ 1143 w 1143"/>
                  <a:gd name="T192" fmla="*/ 1333 h 133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43" h="1333">
                    <a:moveTo>
                      <a:pt x="1143" y="670"/>
                    </a:moveTo>
                    <a:lnTo>
                      <a:pt x="1127" y="686"/>
                    </a:lnTo>
                    <a:lnTo>
                      <a:pt x="1119" y="710"/>
                    </a:lnTo>
                    <a:lnTo>
                      <a:pt x="1104" y="725"/>
                    </a:lnTo>
                    <a:lnTo>
                      <a:pt x="1096" y="741"/>
                    </a:lnTo>
                    <a:lnTo>
                      <a:pt x="1081" y="765"/>
                    </a:lnTo>
                    <a:lnTo>
                      <a:pt x="1065" y="781"/>
                    </a:lnTo>
                    <a:lnTo>
                      <a:pt x="1050" y="804"/>
                    </a:lnTo>
                    <a:lnTo>
                      <a:pt x="1042" y="820"/>
                    </a:lnTo>
                    <a:lnTo>
                      <a:pt x="1027" y="836"/>
                    </a:lnTo>
                    <a:lnTo>
                      <a:pt x="1011" y="859"/>
                    </a:lnTo>
                    <a:lnTo>
                      <a:pt x="996" y="875"/>
                    </a:lnTo>
                    <a:lnTo>
                      <a:pt x="980" y="891"/>
                    </a:lnTo>
                    <a:lnTo>
                      <a:pt x="965" y="907"/>
                    </a:lnTo>
                    <a:lnTo>
                      <a:pt x="950" y="923"/>
                    </a:lnTo>
                    <a:lnTo>
                      <a:pt x="934" y="938"/>
                    </a:lnTo>
                    <a:lnTo>
                      <a:pt x="919" y="954"/>
                    </a:lnTo>
                    <a:lnTo>
                      <a:pt x="903" y="970"/>
                    </a:lnTo>
                    <a:lnTo>
                      <a:pt x="880" y="986"/>
                    </a:lnTo>
                    <a:lnTo>
                      <a:pt x="865" y="1001"/>
                    </a:lnTo>
                    <a:lnTo>
                      <a:pt x="849" y="1017"/>
                    </a:lnTo>
                    <a:lnTo>
                      <a:pt x="834" y="1033"/>
                    </a:lnTo>
                    <a:lnTo>
                      <a:pt x="811" y="1049"/>
                    </a:lnTo>
                    <a:lnTo>
                      <a:pt x="795" y="1064"/>
                    </a:lnTo>
                    <a:lnTo>
                      <a:pt x="772" y="1080"/>
                    </a:lnTo>
                    <a:lnTo>
                      <a:pt x="757" y="1088"/>
                    </a:lnTo>
                    <a:lnTo>
                      <a:pt x="741" y="1104"/>
                    </a:lnTo>
                    <a:lnTo>
                      <a:pt x="718" y="1120"/>
                    </a:lnTo>
                    <a:lnTo>
                      <a:pt x="703" y="1128"/>
                    </a:lnTo>
                    <a:lnTo>
                      <a:pt x="679" y="1143"/>
                    </a:lnTo>
                    <a:lnTo>
                      <a:pt x="664" y="1151"/>
                    </a:lnTo>
                    <a:lnTo>
                      <a:pt x="641" y="1167"/>
                    </a:lnTo>
                    <a:lnTo>
                      <a:pt x="618" y="1175"/>
                    </a:lnTo>
                    <a:lnTo>
                      <a:pt x="602" y="1183"/>
                    </a:lnTo>
                    <a:lnTo>
                      <a:pt x="579" y="1199"/>
                    </a:lnTo>
                    <a:lnTo>
                      <a:pt x="556" y="1206"/>
                    </a:lnTo>
                    <a:lnTo>
                      <a:pt x="540" y="1214"/>
                    </a:lnTo>
                    <a:lnTo>
                      <a:pt x="517" y="1222"/>
                    </a:lnTo>
                    <a:lnTo>
                      <a:pt x="494" y="1230"/>
                    </a:lnTo>
                    <a:lnTo>
                      <a:pt x="471" y="1246"/>
                    </a:lnTo>
                    <a:lnTo>
                      <a:pt x="456" y="1254"/>
                    </a:lnTo>
                    <a:lnTo>
                      <a:pt x="432" y="1262"/>
                    </a:lnTo>
                    <a:lnTo>
                      <a:pt x="409" y="1269"/>
                    </a:lnTo>
                    <a:lnTo>
                      <a:pt x="386" y="1269"/>
                    </a:lnTo>
                    <a:lnTo>
                      <a:pt x="363" y="1277"/>
                    </a:lnTo>
                    <a:lnTo>
                      <a:pt x="340" y="1285"/>
                    </a:lnTo>
                    <a:lnTo>
                      <a:pt x="317" y="1293"/>
                    </a:lnTo>
                    <a:lnTo>
                      <a:pt x="301" y="1293"/>
                    </a:lnTo>
                    <a:lnTo>
                      <a:pt x="278" y="1301"/>
                    </a:lnTo>
                    <a:lnTo>
                      <a:pt x="255" y="1309"/>
                    </a:lnTo>
                    <a:lnTo>
                      <a:pt x="232" y="1309"/>
                    </a:lnTo>
                    <a:lnTo>
                      <a:pt x="209" y="1317"/>
                    </a:lnTo>
                    <a:lnTo>
                      <a:pt x="185" y="1317"/>
                    </a:lnTo>
                    <a:lnTo>
                      <a:pt x="162" y="1317"/>
                    </a:lnTo>
                    <a:lnTo>
                      <a:pt x="139" y="1325"/>
                    </a:lnTo>
                    <a:lnTo>
                      <a:pt x="116" y="1325"/>
                    </a:lnTo>
                    <a:lnTo>
                      <a:pt x="93" y="1325"/>
                    </a:lnTo>
                    <a:lnTo>
                      <a:pt x="70" y="1333"/>
                    </a:lnTo>
                    <a:lnTo>
                      <a:pt x="46" y="1333"/>
                    </a:lnTo>
                    <a:lnTo>
                      <a:pt x="23" y="1333"/>
                    </a:lnTo>
                    <a:lnTo>
                      <a:pt x="0" y="1333"/>
                    </a:lnTo>
                    <a:lnTo>
                      <a:pt x="0" y="0"/>
                    </a:lnTo>
                    <a:lnTo>
                      <a:pt x="1143" y="670"/>
                    </a:lnTo>
                    <a:close/>
                  </a:path>
                </a:pathLst>
              </a:custGeom>
              <a:solidFill>
                <a:srgbClr val="7B7B79"/>
              </a:solidFill>
              <a:ln w="9525">
                <a:solidFill>
                  <a:schemeClr val="bg1"/>
                </a:solidFill>
                <a:round/>
                <a:headEnd/>
                <a:tailEnd/>
              </a:ln>
            </p:spPr>
            <p:txBody>
              <a:bodyPr/>
              <a:lstStyle/>
              <a:p>
                <a:endParaRPr lang="en-US"/>
              </a:p>
            </p:txBody>
          </p:sp>
          <p:sp>
            <p:nvSpPr>
              <p:cNvPr id="1649676" name="Freeform 9"/>
              <p:cNvSpPr>
                <a:spLocks/>
              </p:cNvSpPr>
              <p:nvPr/>
            </p:nvSpPr>
            <p:spPr bwMode="auto">
              <a:xfrm>
                <a:off x="1791" y="2629"/>
                <a:ext cx="1134" cy="1333"/>
              </a:xfrm>
              <a:custGeom>
                <a:avLst/>
                <a:gdLst>
                  <a:gd name="T0" fmla="*/ 1134 w 1134"/>
                  <a:gd name="T1" fmla="*/ 1333 h 1333"/>
                  <a:gd name="T2" fmla="*/ 1111 w 1134"/>
                  <a:gd name="T3" fmla="*/ 1333 h 1333"/>
                  <a:gd name="T4" fmla="*/ 1088 w 1134"/>
                  <a:gd name="T5" fmla="*/ 1333 h 1333"/>
                  <a:gd name="T6" fmla="*/ 1065 w 1134"/>
                  <a:gd name="T7" fmla="*/ 1333 h 1333"/>
                  <a:gd name="T8" fmla="*/ 1042 w 1134"/>
                  <a:gd name="T9" fmla="*/ 1325 h 1333"/>
                  <a:gd name="T10" fmla="*/ 1019 w 1134"/>
                  <a:gd name="T11" fmla="*/ 1325 h 1333"/>
                  <a:gd name="T12" fmla="*/ 995 w 1134"/>
                  <a:gd name="T13" fmla="*/ 1325 h 1333"/>
                  <a:gd name="T14" fmla="*/ 972 w 1134"/>
                  <a:gd name="T15" fmla="*/ 1317 h 1333"/>
                  <a:gd name="T16" fmla="*/ 957 w 1134"/>
                  <a:gd name="T17" fmla="*/ 1317 h 1333"/>
                  <a:gd name="T18" fmla="*/ 934 w 1134"/>
                  <a:gd name="T19" fmla="*/ 1317 h 1333"/>
                  <a:gd name="T20" fmla="*/ 911 w 1134"/>
                  <a:gd name="T21" fmla="*/ 1309 h 1333"/>
                  <a:gd name="T22" fmla="*/ 887 w 1134"/>
                  <a:gd name="T23" fmla="*/ 1309 h 1333"/>
                  <a:gd name="T24" fmla="*/ 864 w 1134"/>
                  <a:gd name="T25" fmla="*/ 1301 h 1333"/>
                  <a:gd name="T26" fmla="*/ 841 w 1134"/>
                  <a:gd name="T27" fmla="*/ 1293 h 1333"/>
                  <a:gd name="T28" fmla="*/ 818 w 1134"/>
                  <a:gd name="T29" fmla="*/ 1293 h 1333"/>
                  <a:gd name="T30" fmla="*/ 795 w 1134"/>
                  <a:gd name="T31" fmla="*/ 1285 h 1333"/>
                  <a:gd name="T32" fmla="*/ 772 w 1134"/>
                  <a:gd name="T33" fmla="*/ 1277 h 1333"/>
                  <a:gd name="T34" fmla="*/ 748 w 1134"/>
                  <a:gd name="T35" fmla="*/ 1269 h 1333"/>
                  <a:gd name="T36" fmla="*/ 733 w 1134"/>
                  <a:gd name="T37" fmla="*/ 1269 h 1333"/>
                  <a:gd name="T38" fmla="*/ 710 w 1134"/>
                  <a:gd name="T39" fmla="*/ 1262 h 1333"/>
                  <a:gd name="T40" fmla="*/ 687 w 1134"/>
                  <a:gd name="T41" fmla="*/ 1254 h 1333"/>
                  <a:gd name="T42" fmla="*/ 664 w 1134"/>
                  <a:gd name="T43" fmla="*/ 1246 h 1333"/>
                  <a:gd name="T44" fmla="*/ 640 w 1134"/>
                  <a:gd name="T45" fmla="*/ 1230 h 1333"/>
                  <a:gd name="T46" fmla="*/ 625 w 1134"/>
                  <a:gd name="T47" fmla="*/ 1222 h 1333"/>
                  <a:gd name="T48" fmla="*/ 602 w 1134"/>
                  <a:gd name="T49" fmla="*/ 1214 h 1333"/>
                  <a:gd name="T50" fmla="*/ 579 w 1134"/>
                  <a:gd name="T51" fmla="*/ 1206 h 1333"/>
                  <a:gd name="T52" fmla="*/ 563 w 1134"/>
                  <a:gd name="T53" fmla="*/ 1199 h 1333"/>
                  <a:gd name="T54" fmla="*/ 540 w 1134"/>
                  <a:gd name="T55" fmla="*/ 1183 h 1333"/>
                  <a:gd name="T56" fmla="*/ 517 w 1134"/>
                  <a:gd name="T57" fmla="*/ 1175 h 1333"/>
                  <a:gd name="T58" fmla="*/ 501 w 1134"/>
                  <a:gd name="T59" fmla="*/ 1167 h 1333"/>
                  <a:gd name="T60" fmla="*/ 478 w 1134"/>
                  <a:gd name="T61" fmla="*/ 1151 h 1333"/>
                  <a:gd name="T62" fmla="*/ 455 w 1134"/>
                  <a:gd name="T63" fmla="*/ 1143 h 1333"/>
                  <a:gd name="T64" fmla="*/ 440 w 1134"/>
                  <a:gd name="T65" fmla="*/ 1128 h 1333"/>
                  <a:gd name="T66" fmla="*/ 417 w 1134"/>
                  <a:gd name="T67" fmla="*/ 1120 h 1333"/>
                  <a:gd name="T68" fmla="*/ 401 w 1134"/>
                  <a:gd name="T69" fmla="*/ 1104 h 1333"/>
                  <a:gd name="T70" fmla="*/ 378 w 1134"/>
                  <a:gd name="T71" fmla="*/ 1088 h 1333"/>
                  <a:gd name="T72" fmla="*/ 363 w 1134"/>
                  <a:gd name="T73" fmla="*/ 1080 h 1333"/>
                  <a:gd name="T74" fmla="*/ 347 w 1134"/>
                  <a:gd name="T75" fmla="*/ 1064 h 1333"/>
                  <a:gd name="T76" fmla="*/ 324 w 1134"/>
                  <a:gd name="T77" fmla="*/ 1049 h 1333"/>
                  <a:gd name="T78" fmla="*/ 308 w 1134"/>
                  <a:gd name="T79" fmla="*/ 1033 h 1333"/>
                  <a:gd name="T80" fmla="*/ 293 w 1134"/>
                  <a:gd name="T81" fmla="*/ 1017 h 1333"/>
                  <a:gd name="T82" fmla="*/ 270 w 1134"/>
                  <a:gd name="T83" fmla="*/ 1001 h 1333"/>
                  <a:gd name="T84" fmla="*/ 254 w 1134"/>
                  <a:gd name="T85" fmla="*/ 986 h 1333"/>
                  <a:gd name="T86" fmla="*/ 239 w 1134"/>
                  <a:gd name="T87" fmla="*/ 970 h 1333"/>
                  <a:gd name="T88" fmla="*/ 224 w 1134"/>
                  <a:gd name="T89" fmla="*/ 954 h 1333"/>
                  <a:gd name="T90" fmla="*/ 208 w 1134"/>
                  <a:gd name="T91" fmla="*/ 938 h 1333"/>
                  <a:gd name="T92" fmla="*/ 193 w 1134"/>
                  <a:gd name="T93" fmla="*/ 923 h 1333"/>
                  <a:gd name="T94" fmla="*/ 177 w 1134"/>
                  <a:gd name="T95" fmla="*/ 907 h 1333"/>
                  <a:gd name="T96" fmla="*/ 162 w 1134"/>
                  <a:gd name="T97" fmla="*/ 891 h 1333"/>
                  <a:gd name="T98" fmla="*/ 146 w 1134"/>
                  <a:gd name="T99" fmla="*/ 875 h 1333"/>
                  <a:gd name="T100" fmla="*/ 131 w 1134"/>
                  <a:gd name="T101" fmla="*/ 859 h 1333"/>
                  <a:gd name="T102" fmla="*/ 116 w 1134"/>
                  <a:gd name="T103" fmla="*/ 836 h 1333"/>
                  <a:gd name="T104" fmla="*/ 100 w 1134"/>
                  <a:gd name="T105" fmla="*/ 820 h 1333"/>
                  <a:gd name="T106" fmla="*/ 85 w 1134"/>
                  <a:gd name="T107" fmla="*/ 804 h 1333"/>
                  <a:gd name="T108" fmla="*/ 69 w 1134"/>
                  <a:gd name="T109" fmla="*/ 781 h 1333"/>
                  <a:gd name="T110" fmla="*/ 61 w 1134"/>
                  <a:gd name="T111" fmla="*/ 765 h 1333"/>
                  <a:gd name="T112" fmla="*/ 46 w 1134"/>
                  <a:gd name="T113" fmla="*/ 741 h 1333"/>
                  <a:gd name="T114" fmla="*/ 31 w 1134"/>
                  <a:gd name="T115" fmla="*/ 725 h 1333"/>
                  <a:gd name="T116" fmla="*/ 23 w 1134"/>
                  <a:gd name="T117" fmla="*/ 710 h 1333"/>
                  <a:gd name="T118" fmla="*/ 7 w 1134"/>
                  <a:gd name="T119" fmla="*/ 686 h 1333"/>
                  <a:gd name="T120" fmla="*/ 0 w 1134"/>
                  <a:gd name="T121" fmla="*/ 670 h 1333"/>
                  <a:gd name="T122" fmla="*/ 1134 w 1134"/>
                  <a:gd name="T123" fmla="*/ 0 h 1333"/>
                  <a:gd name="T124" fmla="*/ 1134 w 1134"/>
                  <a:gd name="T125" fmla="*/ 1333 h 13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333"/>
                  <a:gd name="T191" fmla="*/ 1134 w 1134"/>
                  <a:gd name="T192" fmla="*/ 1333 h 133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333">
                    <a:moveTo>
                      <a:pt x="1134" y="1333"/>
                    </a:moveTo>
                    <a:lnTo>
                      <a:pt x="1111" y="1333"/>
                    </a:lnTo>
                    <a:lnTo>
                      <a:pt x="1088" y="1333"/>
                    </a:lnTo>
                    <a:lnTo>
                      <a:pt x="1065" y="1333"/>
                    </a:lnTo>
                    <a:lnTo>
                      <a:pt x="1042" y="1325"/>
                    </a:lnTo>
                    <a:lnTo>
                      <a:pt x="1019" y="1325"/>
                    </a:lnTo>
                    <a:lnTo>
                      <a:pt x="995" y="1325"/>
                    </a:lnTo>
                    <a:lnTo>
                      <a:pt x="972" y="1317"/>
                    </a:lnTo>
                    <a:lnTo>
                      <a:pt x="957" y="1317"/>
                    </a:lnTo>
                    <a:lnTo>
                      <a:pt x="934" y="1317"/>
                    </a:lnTo>
                    <a:lnTo>
                      <a:pt x="911" y="1309"/>
                    </a:lnTo>
                    <a:lnTo>
                      <a:pt x="887" y="1309"/>
                    </a:lnTo>
                    <a:lnTo>
                      <a:pt x="864" y="1301"/>
                    </a:lnTo>
                    <a:lnTo>
                      <a:pt x="841" y="1293"/>
                    </a:lnTo>
                    <a:lnTo>
                      <a:pt x="818" y="1293"/>
                    </a:lnTo>
                    <a:lnTo>
                      <a:pt x="795" y="1285"/>
                    </a:lnTo>
                    <a:lnTo>
                      <a:pt x="772" y="1277"/>
                    </a:lnTo>
                    <a:lnTo>
                      <a:pt x="748" y="1269"/>
                    </a:lnTo>
                    <a:lnTo>
                      <a:pt x="733" y="1269"/>
                    </a:lnTo>
                    <a:lnTo>
                      <a:pt x="710" y="1262"/>
                    </a:lnTo>
                    <a:lnTo>
                      <a:pt x="687" y="1254"/>
                    </a:lnTo>
                    <a:lnTo>
                      <a:pt x="664" y="1246"/>
                    </a:lnTo>
                    <a:lnTo>
                      <a:pt x="640" y="1230"/>
                    </a:lnTo>
                    <a:lnTo>
                      <a:pt x="625" y="1222"/>
                    </a:lnTo>
                    <a:lnTo>
                      <a:pt x="602" y="1214"/>
                    </a:lnTo>
                    <a:lnTo>
                      <a:pt x="579" y="1206"/>
                    </a:lnTo>
                    <a:lnTo>
                      <a:pt x="563" y="1199"/>
                    </a:lnTo>
                    <a:lnTo>
                      <a:pt x="540" y="1183"/>
                    </a:lnTo>
                    <a:lnTo>
                      <a:pt x="517" y="1175"/>
                    </a:lnTo>
                    <a:lnTo>
                      <a:pt x="501" y="1167"/>
                    </a:lnTo>
                    <a:lnTo>
                      <a:pt x="478" y="1151"/>
                    </a:lnTo>
                    <a:lnTo>
                      <a:pt x="455" y="1143"/>
                    </a:lnTo>
                    <a:lnTo>
                      <a:pt x="440" y="1128"/>
                    </a:lnTo>
                    <a:lnTo>
                      <a:pt x="417" y="1120"/>
                    </a:lnTo>
                    <a:lnTo>
                      <a:pt x="401" y="1104"/>
                    </a:lnTo>
                    <a:lnTo>
                      <a:pt x="378" y="1088"/>
                    </a:lnTo>
                    <a:lnTo>
                      <a:pt x="363" y="1080"/>
                    </a:lnTo>
                    <a:lnTo>
                      <a:pt x="347" y="1064"/>
                    </a:lnTo>
                    <a:lnTo>
                      <a:pt x="324" y="1049"/>
                    </a:lnTo>
                    <a:lnTo>
                      <a:pt x="308" y="1033"/>
                    </a:lnTo>
                    <a:lnTo>
                      <a:pt x="293" y="1017"/>
                    </a:lnTo>
                    <a:lnTo>
                      <a:pt x="270" y="1001"/>
                    </a:lnTo>
                    <a:lnTo>
                      <a:pt x="254" y="986"/>
                    </a:lnTo>
                    <a:lnTo>
                      <a:pt x="239" y="970"/>
                    </a:lnTo>
                    <a:lnTo>
                      <a:pt x="224" y="954"/>
                    </a:lnTo>
                    <a:lnTo>
                      <a:pt x="208" y="938"/>
                    </a:lnTo>
                    <a:lnTo>
                      <a:pt x="193" y="923"/>
                    </a:lnTo>
                    <a:lnTo>
                      <a:pt x="177" y="907"/>
                    </a:lnTo>
                    <a:lnTo>
                      <a:pt x="162" y="891"/>
                    </a:lnTo>
                    <a:lnTo>
                      <a:pt x="146" y="875"/>
                    </a:lnTo>
                    <a:lnTo>
                      <a:pt x="131" y="859"/>
                    </a:lnTo>
                    <a:lnTo>
                      <a:pt x="116" y="836"/>
                    </a:lnTo>
                    <a:lnTo>
                      <a:pt x="100" y="820"/>
                    </a:lnTo>
                    <a:lnTo>
                      <a:pt x="85" y="804"/>
                    </a:lnTo>
                    <a:lnTo>
                      <a:pt x="69" y="781"/>
                    </a:lnTo>
                    <a:lnTo>
                      <a:pt x="61" y="765"/>
                    </a:lnTo>
                    <a:lnTo>
                      <a:pt x="46" y="741"/>
                    </a:lnTo>
                    <a:lnTo>
                      <a:pt x="31" y="725"/>
                    </a:lnTo>
                    <a:lnTo>
                      <a:pt x="23" y="710"/>
                    </a:lnTo>
                    <a:lnTo>
                      <a:pt x="7" y="686"/>
                    </a:lnTo>
                    <a:lnTo>
                      <a:pt x="0" y="670"/>
                    </a:lnTo>
                    <a:lnTo>
                      <a:pt x="1134" y="0"/>
                    </a:lnTo>
                    <a:lnTo>
                      <a:pt x="1134" y="1333"/>
                    </a:lnTo>
                    <a:close/>
                  </a:path>
                </a:pathLst>
              </a:custGeom>
              <a:solidFill>
                <a:srgbClr val="7B7B79"/>
              </a:solidFill>
              <a:ln w="9525">
                <a:solidFill>
                  <a:schemeClr val="bg1"/>
                </a:solidFill>
                <a:round/>
                <a:headEnd/>
                <a:tailEnd/>
              </a:ln>
            </p:spPr>
            <p:txBody>
              <a:bodyPr/>
              <a:lstStyle/>
              <a:p>
                <a:endParaRPr lang="en-US"/>
              </a:p>
            </p:txBody>
          </p:sp>
        </p:grpSp>
        <p:sp>
          <p:nvSpPr>
            <p:cNvPr id="1649677" name="Text Box 10"/>
            <p:cNvSpPr txBox="1">
              <a:spLocks noChangeArrowheads="1"/>
            </p:cNvSpPr>
            <p:nvPr/>
          </p:nvSpPr>
          <p:spPr bwMode="auto">
            <a:xfrm>
              <a:off x="2872" y="1403"/>
              <a:ext cx="1024" cy="552"/>
            </a:xfrm>
            <a:prstGeom prst="rect">
              <a:avLst/>
            </a:prstGeom>
            <a:noFill/>
            <a:ln w="25400" algn="ctr">
              <a:noFill/>
              <a:miter lim="800000"/>
              <a:headEnd/>
              <a:tailEnd/>
            </a:ln>
          </p:spPr>
          <p:txBody>
            <a:bodyPr tIns="91440" bIns="91440">
              <a:spAutoFit/>
            </a:bodyPr>
            <a:lstStyle/>
            <a:p>
              <a:pPr algn="ctr"/>
              <a:r>
                <a:rPr lang="en-US">
                  <a:solidFill>
                    <a:schemeClr val="bg1"/>
                  </a:solidFill>
                  <a:latin typeface="Futura Hv" pitchFamily="34" charset="0"/>
                </a:rPr>
                <a:t>Demand &amp; Portfolio Management</a:t>
              </a:r>
            </a:p>
          </p:txBody>
        </p:sp>
        <p:sp>
          <p:nvSpPr>
            <p:cNvPr id="1649678" name="Text Box 11"/>
            <p:cNvSpPr txBox="1">
              <a:spLocks noChangeArrowheads="1"/>
            </p:cNvSpPr>
            <p:nvPr/>
          </p:nvSpPr>
          <p:spPr bwMode="auto">
            <a:xfrm>
              <a:off x="3250" y="2213"/>
              <a:ext cx="1068" cy="551"/>
            </a:xfrm>
            <a:prstGeom prst="rect">
              <a:avLst/>
            </a:prstGeom>
            <a:noFill/>
            <a:ln w="25400" algn="ctr">
              <a:noFill/>
              <a:miter lim="800000"/>
              <a:headEnd/>
              <a:tailEnd/>
            </a:ln>
          </p:spPr>
          <p:txBody>
            <a:bodyPr tIns="91440" bIns="91440">
              <a:spAutoFit/>
            </a:bodyPr>
            <a:lstStyle/>
            <a:p>
              <a:pPr algn="ctr"/>
              <a:r>
                <a:rPr lang="en-US">
                  <a:solidFill>
                    <a:schemeClr val="bg1"/>
                  </a:solidFill>
                  <a:latin typeface="Futura Hv" pitchFamily="34" charset="0"/>
                </a:rPr>
                <a:t>Asset &amp; IT Financial Management</a:t>
              </a:r>
            </a:p>
          </p:txBody>
        </p:sp>
        <p:sp>
          <p:nvSpPr>
            <p:cNvPr id="1649679" name="Text Box 12"/>
            <p:cNvSpPr txBox="1">
              <a:spLocks noChangeArrowheads="1"/>
            </p:cNvSpPr>
            <p:nvPr/>
          </p:nvSpPr>
          <p:spPr bwMode="auto">
            <a:xfrm>
              <a:off x="2945" y="2991"/>
              <a:ext cx="929" cy="552"/>
            </a:xfrm>
            <a:prstGeom prst="rect">
              <a:avLst/>
            </a:prstGeom>
            <a:noFill/>
            <a:ln w="25400" algn="ctr">
              <a:noFill/>
              <a:miter lim="800000"/>
              <a:headEnd/>
              <a:tailEnd/>
            </a:ln>
          </p:spPr>
          <p:txBody>
            <a:bodyPr tIns="91440" bIns="91440">
              <a:spAutoFit/>
            </a:bodyPr>
            <a:lstStyle/>
            <a:p>
              <a:pPr algn="ctr"/>
              <a:r>
                <a:rPr lang="en-US">
                  <a:solidFill>
                    <a:schemeClr val="bg1"/>
                  </a:solidFill>
                  <a:latin typeface="Futura Hv" pitchFamily="34" charset="0"/>
                </a:rPr>
                <a:t>Business Service Management</a:t>
              </a:r>
            </a:p>
          </p:txBody>
        </p:sp>
        <p:sp>
          <p:nvSpPr>
            <p:cNvPr id="1649680" name="Text Box 13"/>
            <p:cNvSpPr txBox="1">
              <a:spLocks noChangeArrowheads="1"/>
            </p:cNvSpPr>
            <p:nvPr/>
          </p:nvSpPr>
          <p:spPr bwMode="auto">
            <a:xfrm>
              <a:off x="1949" y="3105"/>
              <a:ext cx="909" cy="405"/>
            </a:xfrm>
            <a:prstGeom prst="rect">
              <a:avLst/>
            </a:prstGeom>
            <a:noFill/>
            <a:ln w="25400" algn="ctr">
              <a:noFill/>
              <a:miter lim="800000"/>
              <a:headEnd/>
              <a:tailEnd/>
            </a:ln>
          </p:spPr>
          <p:txBody>
            <a:bodyPr tIns="91440" bIns="91440">
              <a:spAutoFit/>
            </a:bodyPr>
            <a:lstStyle/>
            <a:p>
              <a:pPr algn="ctr"/>
              <a:r>
                <a:rPr lang="en-US">
                  <a:solidFill>
                    <a:schemeClr val="bg1"/>
                  </a:solidFill>
                  <a:latin typeface="Futura Hv" pitchFamily="34" charset="0"/>
                </a:rPr>
                <a:t>Consolidated Service Desk</a:t>
              </a:r>
            </a:p>
          </p:txBody>
        </p:sp>
        <p:sp>
          <p:nvSpPr>
            <p:cNvPr id="1649681" name="Text Box 14"/>
            <p:cNvSpPr txBox="1">
              <a:spLocks noChangeArrowheads="1"/>
            </p:cNvSpPr>
            <p:nvPr/>
          </p:nvSpPr>
          <p:spPr bwMode="auto">
            <a:xfrm>
              <a:off x="1548" y="2213"/>
              <a:ext cx="927" cy="551"/>
            </a:xfrm>
            <a:prstGeom prst="rect">
              <a:avLst/>
            </a:prstGeom>
            <a:noFill/>
            <a:ln w="25400" algn="ctr">
              <a:noFill/>
              <a:miter lim="800000"/>
              <a:headEnd/>
              <a:tailEnd/>
            </a:ln>
          </p:spPr>
          <p:txBody>
            <a:bodyPr tIns="91440" bIns="91440">
              <a:spAutoFit/>
            </a:bodyPr>
            <a:lstStyle/>
            <a:p>
              <a:pPr algn="ctr"/>
              <a:r>
                <a:rPr lang="en-US">
                  <a:solidFill>
                    <a:schemeClr val="bg1"/>
                  </a:solidFill>
                  <a:latin typeface="Futura Hv" pitchFamily="34" charset="0"/>
                </a:rPr>
                <a:t>Change &amp; Configuration Management</a:t>
              </a:r>
            </a:p>
          </p:txBody>
        </p:sp>
        <p:sp>
          <p:nvSpPr>
            <p:cNvPr id="1649682" name="Text Box 15"/>
            <p:cNvSpPr txBox="1">
              <a:spLocks noChangeArrowheads="1"/>
            </p:cNvSpPr>
            <p:nvPr/>
          </p:nvSpPr>
          <p:spPr bwMode="auto">
            <a:xfrm>
              <a:off x="1909" y="1522"/>
              <a:ext cx="962" cy="404"/>
            </a:xfrm>
            <a:prstGeom prst="rect">
              <a:avLst/>
            </a:prstGeom>
            <a:noFill/>
            <a:ln w="25400" algn="ctr">
              <a:noFill/>
              <a:miter lim="800000"/>
              <a:headEnd/>
              <a:tailEnd/>
            </a:ln>
          </p:spPr>
          <p:txBody>
            <a:bodyPr tIns="91440" bIns="91440">
              <a:spAutoFit/>
            </a:bodyPr>
            <a:lstStyle/>
            <a:p>
              <a:pPr algn="ctr"/>
              <a:r>
                <a:rPr lang="en-US">
                  <a:solidFill>
                    <a:schemeClr val="bg1"/>
                  </a:solidFill>
                  <a:latin typeface="Futura Hv" pitchFamily="34" charset="0"/>
                </a:rPr>
                <a:t>Infrastructure Management</a:t>
              </a:r>
            </a:p>
          </p:txBody>
        </p:sp>
        <p:sp>
          <p:nvSpPr>
            <p:cNvPr id="1649683" name="Oval 16"/>
            <p:cNvSpPr>
              <a:spLocks noChangeArrowheads="1"/>
            </p:cNvSpPr>
            <p:nvPr/>
          </p:nvSpPr>
          <p:spPr bwMode="auto">
            <a:xfrm>
              <a:off x="2571" y="2179"/>
              <a:ext cx="677" cy="681"/>
            </a:xfrm>
            <a:prstGeom prst="ellipse">
              <a:avLst/>
            </a:prstGeom>
            <a:solidFill>
              <a:srgbClr val="003366"/>
            </a:solidFill>
            <a:ln w="25400" algn="ctr">
              <a:noFill/>
              <a:round/>
              <a:headEnd/>
              <a:tailEnd/>
            </a:ln>
          </p:spPr>
          <p:txBody>
            <a:bodyPr tIns="91440" bIns="91440" anchor="ctr">
              <a:spAutoFit/>
            </a:bodyPr>
            <a:lstStyle/>
            <a:p>
              <a:endParaRPr lang="en-US"/>
            </a:p>
          </p:txBody>
        </p:sp>
        <p:sp>
          <p:nvSpPr>
            <p:cNvPr id="1649684" name="Text Box 17"/>
            <p:cNvSpPr txBox="1">
              <a:spLocks noChangeArrowheads="1"/>
            </p:cNvSpPr>
            <p:nvPr/>
          </p:nvSpPr>
          <p:spPr bwMode="auto">
            <a:xfrm>
              <a:off x="2653" y="2340"/>
              <a:ext cx="512" cy="341"/>
            </a:xfrm>
            <a:prstGeom prst="rect">
              <a:avLst/>
            </a:prstGeom>
            <a:noFill/>
            <a:ln w="25400" algn="ctr">
              <a:noFill/>
              <a:miter lim="800000"/>
              <a:headEnd/>
              <a:tailEnd/>
            </a:ln>
          </p:spPr>
          <p:txBody>
            <a:bodyPr tIns="91440" bIns="91440">
              <a:spAutoFit/>
            </a:bodyPr>
            <a:lstStyle/>
            <a:p>
              <a:pPr algn="ctr">
                <a:lnSpc>
                  <a:spcPct val="90000"/>
                </a:lnSpc>
                <a:spcBef>
                  <a:spcPct val="20000"/>
                </a:spcBef>
                <a:spcAft>
                  <a:spcPct val="10000"/>
                </a:spcAft>
              </a:pPr>
              <a:r>
                <a:rPr lang="en-US" sz="1400">
                  <a:solidFill>
                    <a:schemeClr val="bg1"/>
                  </a:solidFill>
                  <a:latin typeface="Futura Hv" pitchFamily="34" charset="0"/>
                </a:rPr>
                <a:t>The Service</a:t>
              </a:r>
            </a:p>
          </p:txBody>
        </p:sp>
      </p:grpSp>
      <p:sp>
        <p:nvSpPr>
          <p:cNvPr id="1649685" name="Rectangle 18"/>
          <p:cNvSpPr>
            <a:spLocks noChangeArrowheads="1"/>
          </p:cNvSpPr>
          <p:nvPr/>
        </p:nvSpPr>
        <p:spPr bwMode="auto">
          <a:xfrm>
            <a:off x="401638" y="114300"/>
            <a:ext cx="8742362"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 </a:t>
            </a:r>
          </a:p>
        </p:txBody>
      </p:sp>
      <p:sp>
        <p:nvSpPr>
          <p:cNvPr id="1649686" name="Rectangle 21"/>
          <p:cNvSpPr>
            <a:spLocks noChangeArrowheads="1"/>
          </p:cNvSpPr>
          <p:nvPr/>
        </p:nvSpPr>
        <p:spPr bwMode="auto">
          <a:xfrm>
            <a:off x="401638" y="355600"/>
            <a:ext cx="8742362" cy="8255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Service Management solutions</a:t>
            </a:r>
          </a:p>
        </p:txBody>
      </p:sp>
      <p:sp>
        <p:nvSpPr>
          <p:cNvPr id="1649687" name="Text Box 22"/>
          <p:cNvSpPr txBox="1">
            <a:spLocks noChangeArrowheads="1"/>
          </p:cNvSpPr>
          <p:nvPr/>
        </p:nvSpPr>
        <p:spPr bwMode="auto">
          <a:xfrm>
            <a:off x="433388" y="1163638"/>
            <a:ext cx="4468812" cy="457200"/>
          </a:xfrm>
          <a:prstGeom prst="rect">
            <a:avLst/>
          </a:prstGeom>
          <a:noFill/>
          <a:ln w="19050" algn="ctr">
            <a:noFill/>
            <a:miter lim="800000"/>
            <a:headEnd/>
            <a:tailEnd/>
          </a:ln>
        </p:spPr>
        <p:txBody>
          <a:bodyPr wrap="none">
            <a:spAutoFit/>
          </a:bodyPr>
          <a:lstStyle/>
          <a:p>
            <a:r>
              <a:rPr lang="en-US" sz="2400">
                <a:solidFill>
                  <a:srgbClr val="7B7B79"/>
                </a:solidFill>
                <a:latin typeface="Futura Hv" pitchFamily="34" charset="0"/>
              </a:rPr>
              <a:t>Integrated software and services</a:t>
            </a: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
          <p:cNvSpPr>
            <a:spLocks noGrp="1"/>
          </p:cNvSpPr>
          <p:nvPr>
            <p:ph type="sldNum" sz="quarter" idx="10"/>
          </p:nvPr>
        </p:nvSpPr>
        <p:spPr/>
        <p:txBody>
          <a:bodyPr/>
          <a:lstStyle/>
          <a:p>
            <a:fld id="{46CD34A6-0699-441A-89B0-978B1E455E8D}" type="slidenum">
              <a:rPr lang="en-US"/>
              <a:pPr/>
              <a:t>33</a:t>
            </a:fld>
            <a:endParaRPr lang="en-US"/>
          </a:p>
        </p:txBody>
      </p:sp>
      <p:sp>
        <p:nvSpPr>
          <p:cNvPr id="19" name="Date Placeholder 2"/>
          <p:cNvSpPr>
            <a:spLocks noGrp="1"/>
          </p:cNvSpPr>
          <p:nvPr>
            <p:ph type="dt" sz="half" idx="11"/>
          </p:nvPr>
        </p:nvSpPr>
        <p:spPr/>
        <p:txBody>
          <a:bodyPr/>
          <a:lstStyle/>
          <a:p>
            <a:fld id="{B7057663-10B7-43AD-BCA1-447B1E7595DA}" type="datetime3">
              <a:rPr lang="en-US"/>
              <a:pPr/>
              <a:t>12 February 2008</a:t>
            </a:fld>
            <a:endParaRPr lang="en-US"/>
          </a:p>
        </p:txBody>
      </p:sp>
      <p:sp>
        <p:nvSpPr>
          <p:cNvPr id="165171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9828B50E-09ED-4798-8C17-5C074B1DF135}" type="slidenum">
              <a:rPr lang="en-US" sz="900">
                <a:solidFill>
                  <a:srgbClr val="848589"/>
                </a:solidFill>
              </a:rPr>
              <a:pPr eaLnBrk="0" hangingPunct="0">
                <a:spcBef>
                  <a:spcPct val="0"/>
                </a:spcBef>
              </a:pPr>
              <a:t>33</a:t>
            </a:fld>
            <a:endParaRPr lang="en-US" sz="900">
              <a:solidFill>
                <a:srgbClr val="848589"/>
              </a:solidFill>
            </a:endParaRPr>
          </a:p>
        </p:txBody>
      </p:sp>
      <p:sp>
        <p:nvSpPr>
          <p:cNvPr id="165171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70E5F6B7-5F70-4CE0-83EE-D202AE0C9E2B}"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51716" name="Slide Number Placeholder 2"/>
          <p:cNvSpPr txBox="1">
            <a:spLocks noGrp="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259332BE-5AED-44D2-8D1F-EF8252F16C2B}" type="slidenum">
              <a:rPr lang="en-US" sz="900">
                <a:solidFill>
                  <a:schemeClr val="accent2"/>
                </a:solidFill>
              </a:rPr>
              <a:pPr eaLnBrk="0" hangingPunct="0">
                <a:spcBef>
                  <a:spcPct val="0"/>
                </a:spcBef>
              </a:pPr>
              <a:t>33</a:t>
            </a:fld>
            <a:endParaRPr lang="en-US" sz="900">
              <a:solidFill>
                <a:schemeClr val="accent2"/>
              </a:solidFill>
            </a:endParaRPr>
          </a:p>
        </p:txBody>
      </p:sp>
      <p:sp>
        <p:nvSpPr>
          <p:cNvPr id="1651717" name="Rectangle 2"/>
          <p:cNvSpPr>
            <a:spLocks noChangeArrowheads="1"/>
          </p:cNvSpPr>
          <p:nvPr/>
        </p:nvSpPr>
        <p:spPr bwMode="auto">
          <a:xfrm>
            <a:off x="401638"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endParaRPr lang="en-US" sz="3600">
              <a:solidFill>
                <a:schemeClr val="tx2"/>
              </a:solidFill>
            </a:endParaRPr>
          </a:p>
        </p:txBody>
      </p:sp>
      <p:sp>
        <p:nvSpPr>
          <p:cNvPr id="1651718" name="Rectangle 15"/>
          <p:cNvSpPr>
            <a:spLocks noChangeArrowheads="1"/>
          </p:cNvSpPr>
          <p:nvPr/>
        </p:nvSpPr>
        <p:spPr bwMode="auto">
          <a:xfrm>
            <a:off x="428625" y="114300"/>
            <a:ext cx="69246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 </a:t>
            </a:r>
            <a:r>
              <a:rPr lang="en-US" sz="3600"/>
              <a:t>Application Transformation</a:t>
            </a:r>
          </a:p>
        </p:txBody>
      </p:sp>
      <p:sp>
        <p:nvSpPr>
          <p:cNvPr id="1651719" name="Rectangle 16"/>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ctr">
              <a:lnSpc>
                <a:spcPct val="90000"/>
              </a:lnSpc>
              <a:spcBef>
                <a:spcPct val="25000"/>
              </a:spcBef>
              <a:spcAft>
                <a:spcPct val="50000"/>
              </a:spcAft>
              <a:buClr>
                <a:srgbClr val="00ACFA"/>
              </a:buClr>
              <a:buSzPct val="80000"/>
            </a:pPr>
            <a:r>
              <a:rPr lang="en-US" sz="2000" b="1">
                <a:solidFill>
                  <a:schemeClr val="hlink"/>
                </a:solidFill>
              </a:rPr>
              <a:t>Application </a:t>
            </a:r>
            <a:br>
              <a:rPr lang="en-US" sz="2000" b="1">
                <a:solidFill>
                  <a:schemeClr val="hlink"/>
                </a:solidFill>
              </a:rPr>
            </a:br>
            <a:r>
              <a:rPr lang="en-US" sz="2000" b="1">
                <a:solidFill>
                  <a:schemeClr val="hlink"/>
                </a:solidFill>
              </a:rPr>
              <a:t>Transformation</a:t>
            </a:r>
          </a:p>
        </p:txBody>
      </p:sp>
      <p:sp>
        <p:nvSpPr>
          <p:cNvPr id="1651720" name="Rectangle 17"/>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a:solidFill>
                  <a:srgbClr val="7B7B79"/>
                </a:solidFill>
              </a:rPr>
              <a:t>IT “Business” Transformation for Government</a:t>
            </a:r>
          </a:p>
        </p:txBody>
      </p:sp>
      <p:sp>
        <p:nvSpPr>
          <p:cNvPr id="1651721" name="Rectangle 18"/>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ctr">
              <a:lnSpc>
                <a:spcPct val="90000"/>
              </a:lnSpc>
              <a:spcBef>
                <a:spcPct val="25000"/>
              </a:spcBef>
              <a:spcAft>
                <a:spcPct val="50000"/>
              </a:spcAft>
              <a:buClr>
                <a:srgbClr val="00ACFA"/>
              </a:buClr>
              <a:buSzPct val="80000"/>
            </a:pPr>
            <a:r>
              <a:rPr lang="en-US" sz="2000">
                <a:solidFill>
                  <a:srgbClr val="7B7B79"/>
                </a:solidFill>
              </a:rPr>
              <a:t>Information</a:t>
            </a:r>
            <a:br>
              <a:rPr lang="en-US" sz="2000">
                <a:solidFill>
                  <a:srgbClr val="7B7B79"/>
                </a:solidFill>
              </a:rPr>
            </a:br>
            <a:r>
              <a:rPr lang="en-US" sz="2000">
                <a:solidFill>
                  <a:srgbClr val="7B7B79"/>
                </a:solidFill>
              </a:rPr>
              <a:t>Transformation</a:t>
            </a:r>
          </a:p>
        </p:txBody>
      </p:sp>
      <p:sp>
        <p:nvSpPr>
          <p:cNvPr id="1651722" name="Rectangle 19"/>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a:solidFill>
                  <a:srgbClr val="7B7B79"/>
                </a:solidFill>
              </a:rPr>
              <a:t>Data Center</a:t>
            </a:r>
            <a:br>
              <a:rPr lang="en-US" sz="2000">
                <a:solidFill>
                  <a:srgbClr val="7B7B79"/>
                </a:solidFill>
              </a:rPr>
            </a:br>
            <a:r>
              <a:rPr lang="en-US" sz="2000">
                <a:solidFill>
                  <a:srgbClr val="7B7B79"/>
                </a:solidFill>
              </a:rPr>
              <a:t>Facility &amp; Infrastructure Transformation</a:t>
            </a:r>
          </a:p>
          <a:p>
            <a:pPr algn="ctr">
              <a:lnSpc>
                <a:spcPct val="90000"/>
              </a:lnSpc>
              <a:spcBef>
                <a:spcPct val="25000"/>
              </a:spcBef>
              <a:spcAft>
                <a:spcPct val="50000"/>
              </a:spcAft>
              <a:buClr>
                <a:srgbClr val="00ACFA"/>
              </a:buClr>
              <a:buSzPct val="80000"/>
            </a:pPr>
            <a:endParaRPr lang="en-US" sz="2400">
              <a:solidFill>
                <a:srgbClr val="7B7B79"/>
              </a:solidFill>
            </a:endParaRPr>
          </a:p>
        </p:txBody>
      </p:sp>
      <p:sp>
        <p:nvSpPr>
          <p:cNvPr id="1651723" name="AutoShape 20"/>
          <p:cNvSpPr>
            <a:spLocks noChangeArrowheads="1"/>
          </p:cNvSpPr>
          <p:nvPr/>
        </p:nvSpPr>
        <p:spPr bwMode="auto">
          <a:xfrm rot="2661883">
            <a:off x="3052763" y="205263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endParaRPr lang="en-US"/>
          </a:p>
        </p:txBody>
      </p:sp>
      <p:sp>
        <p:nvSpPr>
          <p:cNvPr id="1651724" name="AutoShape 21"/>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51725" name="AutoShape 22"/>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51726" name="AutoShape 23"/>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51727" name="Oval 24"/>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51728"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a:solidFill>
                  <a:schemeClr val="bg1"/>
                </a:solidFill>
              </a:rPr>
              <a:t>Service</a:t>
            </a:r>
            <a:br>
              <a:rPr lang="en-US" sz="2000">
                <a:solidFill>
                  <a:schemeClr val="bg1"/>
                </a:solidFill>
              </a:rPr>
            </a:br>
            <a:r>
              <a:rPr lang="en-US" sz="2000">
                <a:solidFill>
                  <a:schemeClr val="bg1"/>
                </a:solidFill>
              </a:rPr>
              <a:t>Management </a:t>
            </a:r>
          </a:p>
        </p:txBody>
      </p:sp>
      <p:sp>
        <p:nvSpPr>
          <p:cNvPr id="1651729" name="Rectangle 26"/>
          <p:cNvSpPr>
            <a:spLocks noChangeArrowheads="1"/>
          </p:cNvSpPr>
          <p:nvPr/>
        </p:nvSpPr>
        <p:spPr bwMode="auto">
          <a:xfrm>
            <a:off x="4681538" y="1500188"/>
            <a:ext cx="4170362" cy="2170112"/>
          </a:xfrm>
          <a:prstGeom prst="rect">
            <a:avLst/>
          </a:prstGeom>
          <a:noFill/>
          <a:ln w="19050" algn="ctr">
            <a:solidFill>
              <a:schemeClr val="hlink"/>
            </a:solid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p:cNvSpPr>
            <a:spLocks noGrp="1"/>
          </p:cNvSpPr>
          <p:nvPr>
            <p:ph type="sldNum" sz="quarter" idx="10"/>
          </p:nvPr>
        </p:nvSpPr>
        <p:spPr/>
        <p:txBody>
          <a:bodyPr/>
          <a:lstStyle/>
          <a:p>
            <a:fld id="{93FFE220-FA92-4FE2-957F-1337CDFB31AB}" type="slidenum">
              <a:rPr lang="en-US"/>
              <a:pPr/>
              <a:t>34</a:t>
            </a:fld>
            <a:endParaRPr lang="en-US"/>
          </a:p>
        </p:txBody>
      </p:sp>
      <p:sp>
        <p:nvSpPr>
          <p:cNvPr id="17" name="Date Placeholder 2"/>
          <p:cNvSpPr>
            <a:spLocks noGrp="1"/>
          </p:cNvSpPr>
          <p:nvPr>
            <p:ph type="dt" sz="half" idx="11"/>
          </p:nvPr>
        </p:nvSpPr>
        <p:spPr/>
        <p:txBody>
          <a:bodyPr/>
          <a:lstStyle/>
          <a:p>
            <a:fld id="{90B143F9-2D50-4609-BE69-ED18E11024A6}" type="datetime3">
              <a:rPr lang="en-US"/>
              <a:pPr/>
              <a:t>12 February 2008</a:t>
            </a:fld>
            <a:endParaRPr lang="en-US"/>
          </a:p>
        </p:txBody>
      </p:sp>
      <p:sp>
        <p:nvSpPr>
          <p:cNvPr id="1653762"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280AA8FB-CEB3-4D37-85B7-0A0B5848408C}" type="slidenum">
              <a:rPr lang="en-US" sz="900">
                <a:solidFill>
                  <a:srgbClr val="848589"/>
                </a:solidFill>
              </a:rPr>
              <a:pPr eaLnBrk="0" hangingPunct="0">
                <a:spcBef>
                  <a:spcPct val="0"/>
                </a:spcBef>
              </a:pPr>
              <a:t>34</a:t>
            </a:fld>
            <a:endParaRPr lang="en-US" sz="900">
              <a:solidFill>
                <a:srgbClr val="848589"/>
              </a:solidFill>
            </a:endParaRPr>
          </a:p>
        </p:txBody>
      </p:sp>
      <p:sp>
        <p:nvSpPr>
          <p:cNvPr id="1653763"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C2D99F4F-5FE2-4916-A977-7382B1D8BCB1}"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53764" name="Text Box 2"/>
          <p:cNvSpPr txBox="1">
            <a:spLocks noChangeArrowheads="1"/>
          </p:cNvSpPr>
          <p:nvPr/>
        </p:nvSpPr>
        <p:spPr bwMode="auto">
          <a:xfrm>
            <a:off x="465138" y="1166813"/>
            <a:ext cx="8391525" cy="396875"/>
          </a:xfrm>
          <a:prstGeom prst="rect">
            <a:avLst/>
          </a:prstGeom>
          <a:noFill/>
          <a:ln w="9525" algn="ctr">
            <a:noFill/>
            <a:miter lim="800000"/>
            <a:headEnd/>
            <a:tailEnd/>
          </a:ln>
        </p:spPr>
        <p:txBody>
          <a:bodyPr>
            <a:spAutoFit/>
          </a:bodyPr>
          <a:lstStyle/>
          <a:p>
            <a:r>
              <a:rPr lang="en-US" sz="2000">
                <a:solidFill>
                  <a:srgbClr val="7B7B79"/>
                </a:solidFill>
                <a:latin typeface="Futura Hv" pitchFamily="34" charset="0"/>
              </a:rPr>
              <a:t>In the last 30 years, tools &amp; processes have not kept up with the change</a:t>
            </a:r>
          </a:p>
        </p:txBody>
      </p:sp>
      <p:sp>
        <p:nvSpPr>
          <p:cNvPr id="1653765" name="Rectangle 3"/>
          <p:cNvSpPr>
            <a:spLocks noGrp="1" noChangeArrowheads="1"/>
          </p:cNvSpPr>
          <p:nvPr>
            <p:ph type="title" idx="4294967295"/>
          </p:nvPr>
        </p:nvSpPr>
        <p:spPr/>
        <p:txBody>
          <a:bodyPr/>
          <a:lstStyle/>
          <a:p>
            <a:r>
              <a:rPr lang="en-US" sz="3200"/>
              <a:t>Apps became the business of government… </a:t>
            </a:r>
            <a:br>
              <a:rPr lang="en-US" sz="3200"/>
            </a:br>
            <a:r>
              <a:rPr lang="en-US" sz="3200"/>
              <a:t>but still fail to deliver the outcomes</a:t>
            </a:r>
          </a:p>
        </p:txBody>
      </p:sp>
      <p:sp>
        <p:nvSpPr>
          <p:cNvPr id="1653766" name="Rectangle 4"/>
          <p:cNvSpPr>
            <a:spLocks noGrp="1" noChangeArrowheads="1"/>
          </p:cNvSpPr>
          <p:nvPr>
            <p:ph type="body" sz="half" idx="4294967295"/>
          </p:nvPr>
        </p:nvSpPr>
        <p:spPr>
          <a:xfrm>
            <a:off x="836613" y="1751013"/>
            <a:ext cx="2894012" cy="4357687"/>
          </a:xfrm>
          <a:solidFill>
            <a:schemeClr val="accent1"/>
          </a:solidFill>
        </p:spPr>
        <p:txBody>
          <a:bodyPr lIns="182880" tIns="228600" rIns="182880"/>
          <a:lstStyle/>
          <a:p>
            <a:pPr marL="0" indent="0">
              <a:buFontTx/>
              <a:buNone/>
            </a:pPr>
            <a:r>
              <a:rPr lang="en-US" sz="2000">
                <a:solidFill>
                  <a:schemeClr val="bg1"/>
                </a:solidFill>
              </a:rPr>
              <a:t>More than 50% of IT projects are completed late, over budget or lacking intended features.</a:t>
            </a:r>
          </a:p>
          <a:p>
            <a:pPr marL="0" indent="0">
              <a:buFontTx/>
              <a:buNone/>
            </a:pPr>
            <a:endParaRPr lang="en-US" sz="2000">
              <a:solidFill>
                <a:schemeClr val="bg1"/>
              </a:solidFill>
            </a:endParaRPr>
          </a:p>
          <a:p>
            <a:pPr marL="0" indent="0">
              <a:buFontTx/>
              <a:buNone/>
            </a:pPr>
            <a:r>
              <a:rPr lang="en-US" sz="2000">
                <a:solidFill>
                  <a:schemeClr val="bg1"/>
                </a:solidFill>
              </a:rPr>
              <a:t>Almost 20% are cancelled before completion</a:t>
            </a:r>
          </a:p>
          <a:p>
            <a:pPr marL="0" indent="0">
              <a:buFontTx/>
              <a:buNone/>
            </a:pPr>
            <a:endParaRPr lang="en-US" sz="2000">
              <a:solidFill>
                <a:schemeClr val="bg1"/>
              </a:solidFill>
            </a:endParaRPr>
          </a:p>
          <a:p>
            <a:pPr marL="0" indent="0">
              <a:buFontTx/>
              <a:buNone/>
            </a:pPr>
            <a:r>
              <a:rPr lang="en-US" sz="1600">
                <a:solidFill>
                  <a:schemeClr val="bg1"/>
                </a:solidFill>
              </a:rPr>
              <a:t>The Standish Group</a:t>
            </a:r>
          </a:p>
        </p:txBody>
      </p:sp>
      <p:sp>
        <p:nvSpPr>
          <p:cNvPr id="1653767" name="Rectangle 5"/>
          <p:cNvSpPr>
            <a:spLocks noChangeArrowheads="1"/>
          </p:cNvSpPr>
          <p:nvPr/>
        </p:nvSpPr>
        <p:spPr bwMode="auto">
          <a:xfrm>
            <a:off x="590550" y="385763"/>
            <a:ext cx="8580438" cy="949325"/>
          </a:xfrm>
          <a:prstGeom prst="rect">
            <a:avLst/>
          </a:prstGeom>
          <a:noFill/>
          <a:ln w="9525">
            <a:noFill/>
            <a:miter lim="800000"/>
            <a:headEnd/>
            <a:tailEnd/>
          </a:ln>
        </p:spPr>
        <p:txBody>
          <a:bodyPr anchor="b"/>
          <a:lstStyle/>
          <a:p>
            <a:pPr eaLnBrk="0" hangingPunct="0">
              <a:lnSpc>
                <a:spcPct val="90000"/>
              </a:lnSpc>
              <a:spcBef>
                <a:spcPct val="25000"/>
              </a:spcBef>
            </a:pPr>
            <a:endParaRPr lang="en-US" sz="3600">
              <a:solidFill>
                <a:schemeClr val="tx2"/>
              </a:solidFill>
            </a:endParaRPr>
          </a:p>
        </p:txBody>
      </p:sp>
      <p:sp>
        <p:nvSpPr>
          <p:cNvPr id="112646" name="AutoShape 6"/>
          <p:cNvSpPr>
            <a:spLocks noChangeArrowheads="1"/>
          </p:cNvSpPr>
          <p:nvPr/>
        </p:nvSpPr>
        <p:spPr bwMode="auto">
          <a:xfrm rot="-16200000">
            <a:off x="2189957" y="3631406"/>
            <a:ext cx="4013200" cy="598487"/>
          </a:xfrm>
          <a:prstGeom prst="triangle">
            <a:avLst>
              <a:gd name="adj" fmla="val 50000"/>
            </a:avLst>
          </a:prstGeom>
          <a:gradFill rotWithShape="0">
            <a:gsLst>
              <a:gs pos="0">
                <a:schemeClr val="hlink">
                  <a:gamma/>
                  <a:tint val="0"/>
                  <a:invGamma/>
                  <a:alpha val="0"/>
                </a:schemeClr>
              </a:gs>
              <a:gs pos="100000">
                <a:schemeClr val="hlink"/>
              </a:gs>
            </a:gsLst>
            <a:lin ang="0" scaled="1"/>
          </a:gradFill>
          <a:ln w="28575" algn="ctr">
            <a:noFill/>
            <a:miter lim="800000"/>
            <a:headEnd/>
            <a:tailEnd/>
          </a:ln>
          <a:effectLst/>
        </p:spPr>
        <p:txBody>
          <a:bodyPr wrap="none" anchor="ctr"/>
          <a:lstStyle/>
          <a:p>
            <a:pPr>
              <a:defRPr/>
            </a:pPr>
            <a:endParaRPr lang="en-US"/>
          </a:p>
        </p:txBody>
      </p:sp>
      <p:sp>
        <p:nvSpPr>
          <p:cNvPr id="1653769" name="Text Box 7"/>
          <p:cNvSpPr txBox="1">
            <a:spLocks noChangeArrowheads="1"/>
          </p:cNvSpPr>
          <p:nvPr/>
        </p:nvSpPr>
        <p:spPr bwMode="auto">
          <a:xfrm>
            <a:off x="446088" y="1147763"/>
            <a:ext cx="8391525" cy="396875"/>
          </a:xfrm>
          <a:prstGeom prst="rect">
            <a:avLst/>
          </a:prstGeom>
          <a:noFill/>
          <a:ln w="9525" algn="ctr">
            <a:noFill/>
            <a:miter lim="800000"/>
            <a:headEnd/>
            <a:tailEnd/>
          </a:ln>
        </p:spPr>
        <p:txBody>
          <a:bodyPr>
            <a:spAutoFit/>
          </a:bodyPr>
          <a:lstStyle/>
          <a:p>
            <a:endParaRPr lang="en-US" sz="2000">
              <a:solidFill>
                <a:schemeClr val="hlink"/>
              </a:solidFill>
              <a:latin typeface="Arial" charset="0"/>
            </a:endParaRPr>
          </a:p>
        </p:txBody>
      </p:sp>
      <p:sp>
        <p:nvSpPr>
          <p:cNvPr id="1653770" name="Rectangle 8"/>
          <p:cNvSpPr>
            <a:spLocks noChangeArrowheads="1"/>
          </p:cNvSpPr>
          <p:nvPr/>
        </p:nvSpPr>
        <p:spPr bwMode="auto">
          <a:xfrm>
            <a:off x="4605338" y="3224213"/>
            <a:ext cx="4102100" cy="1397000"/>
          </a:xfrm>
          <a:prstGeom prst="rect">
            <a:avLst/>
          </a:prstGeom>
          <a:solidFill>
            <a:srgbClr val="004874"/>
          </a:solidFill>
          <a:ln w="76200" algn="ctr">
            <a:noFill/>
            <a:miter lim="800000"/>
            <a:headEnd/>
            <a:tailEnd/>
          </a:ln>
        </p:spPr>
        <p:txBody>
          <a:bodyPr wrap="none" tIns="91440" bIns="91440" anchor="ctr"/>
          <a:lstStyle/>
          <a:p>
            <a:r>
              <a:rPr lang="en-US" sz="2000">
                <a:solidFill>
                  <a:schemeClr val="bg1"/>
                </a:solidFill>
                <a:latin typeface="Futura Lt" pitchFamily="34" charset="0"/>
              </a:rPr>
              <a:t>Process</a:t>
            </a:r>
            <a:br>
              <a:rPr lang="en-US" sz="2000">
                <a:solidFill>
                  <a:schemeClr val="bg1"/>
                </a:solidFill>
                <a:latin typeface="Futura Lt" pitchFamily="34" charset="0"/>
              </a:rPr>
            </a:br>
            <a:r>
              <a:rPr lang="en-US" sz="2000">
                <a:solidFill>
                  <a:schemeClr val="bg1"/>
                </a:solidFill>
                <a:latin typeface="Futura Hv" pitchFamily="34" charset="0"/>
              </a:rPr>
              <a:t>GAP</a:t>
            </a:r>
          </a:p>
        </p:txBody>
      </p:sp>
      <p:sp>
        <p:nvSpPr>
          <p:cNvPr id="1653771" name="Rectangle 9"/>
          <p:cNvSpPr>
            <a:spLocks noChangeArrowheads="1"/>
          </p:cNvSpPr>
          <p:nvPr/>
        </p:nvSpPr>
        <p:spPr bwMode="auto">
          <a:xfrm>
            <a:off x="4611688" y="1727200"/>
            <a:ext cx="4102100" cy="1401763"/>
          </a:xfrm>
          <a:prstGeom prst="rect">
            <a:avLst/>
          </a:prstGeom>
          <a:solidFill>
            <a:srgbClr val="004874"/>
          </a:solidFill>
          <a:ln w="76200" algn="ctr">
            <a:noFill/>
            <a:miter lim="800000"/>
            <a:headEnd/>
            <a:tailEnd/>
          </a:ln>
        </p:spPr>
        <p:txBody>
          <a:bodyPr wrap="none" tIns="91440" bIns="91440" anchor="ctr"/>
          <a:lstStyle/>
          <a:p>
            <a:r>
              <a:rPr lang="en-US" sz="2000">
                <a:solidFill>
                  <a:schemeClr val="bg1"/>
                </a:solidFill>
                <a:latin typeface="Futura Lt" pitchFamily="34" charset="0"/>
              </a:rPr>
              <a:t>Agility</a:t>
            </a:r>
            <a:br>
              <a:rPr lang="en-US" sz="2000">
                <a:solidFill>
                  <a:schemeClr val="bg1"/>
                </a:solidFill>
                <a:latin typeface="Futura Lt" pitchFamily="34" charset="0"/>
              </a:rPr>
            </a:br>
            <a:r>
              <a:rPr lang="en-US" sz="2000">
                <a:solidFill>
                  <a:schemeClr val="bg1"/>
                </a:solidFill>
                <a:latin typeface="Futura Hv" pitchFamily="34" charset="0"/>
              </a:rPr>
              <a:t>GAP</a:t>
            </a:r>
          </a:p>
        </p:txBody>
      </p:sp>
      <p:sp>
        <p:nvSpPr>
          <p:cNvPr id="1653772" name="Rectangle 10"/>
          <p:cNvSpPr>
            <a:spLocks noChangeArrowheads="1"/>
          </p:cNvSpPr>
          <p:nvPr/>
        </p:nvSpPr>
        <p:spPr bwMode="auto">
          <a:xfrm>
            <a:off x="6032500" y="1828800"/>
            <a:ext cx="2609850" cy="1198563"/>
          </a:xfrm>
          <a:prstGeom prst="rect">
            <a:avLst/>
          </a:prstGeom>
          <a:solidFill>
            <a:srgbClr val="7B7B79"/>
          </a:solidFill>
          <a:ln w="76200">
            <a:noFill/>
            <a:miter lim="800000"/>
            <a:headEnd/>
            <a:tailEnd/>
          </a:ln>
        </p:spPr>
        <p:txBody>
          <a:bodyPr/>
          <a:lstStyle/>
          <a:p>
            <a:pPr eaLnBrk="0" hangingPunct="0">
              <a:lnSpc>
                <a:spcPct val="90000"/>
              </a:lnSpc>
              <a:spcBef>
                <a:spcPct val="20000"/>
              </a:spcBef>
              <a:buClr>
                <a:srgbClr val="ABA69F"/>
              </a:buClr>
              <a:buSzPct val="80000"/>
            </a:pPr>
            <a:r>
              <a:rPr lang="en-US" sz="1800">
                <a:solidFill>
                  <a:schemeClr val="bg1"/>
                </a:solidFill>
                <a:latin typeface="Futura Hv" pitchFamily="34" charset="0"/>
              </a:rPr>
              <a:t>Apps are still:</a:t>
            </a:r>
          </a:p>
          <a:p>
            <a:pPr marL="339725" lvl="1" indent="-225425" eaLnBrk="0" hangingPunct="0">
              <a:lnSpc>
                <a:spcPct val="90000"/>
              </a:lnSpc>
              <a:spcBef>
                <a:spcPct val="20000"/>
              </a:spcBef>
              <a:buClr>
                <a:srgbClr val="ABA69F"/>
              </a:buClr>
              <a:buFont typeface="Futura Bk" pitchFamily="34" charset="0"/>
              <a:buChar char="−"/>
            </a:pPr>
            <a:r>
              <a:rPr lang="en-US">
                <a:solidFill>
                  <a:schemeClr val="bg1"/>
                </a:solidFill>
              </a:rPr>
              <a:t>Monolithic </a:t>
            </a:r>
          </a:p>
          <a:p>
            <a:pPr marL="339725" lvl="1" indent="-225425" eaLnBrk="0" hangingPunct="0">
              <a:lnSpc>
                <a:spcPct val="90000"/>
              </a:lnSpc>
              <a:spcBef>
                <a:spcPct val="20000"/>
              </a:spcBef>
              <a:buClr>
                <a:srgbClr val="ABA69F"/>
              </a:buClr>
              <a:buFont typeface="Futura Bk" pitchFamily="34" charset="0"/>
              <a:buChar char="−"/>
            </a:pPr>
            <a:r>
              <a:rPr lang="en-US">
                <a:solidFill>
                  <a:schemeClr val="bg1"/>
                </a:solidFill>
              </a:rPr>
              <a:t>Legacy</a:t>
            </a:r>
          </a:p>
          <a:p>
            <a:pPr marL="339725" lvl="1" indent="-225425" eaLnBrk="0" hangingPunct="0">
              <a:lnSpc>
                <a:spcPct val="90000"/>
              </a:lnSpc>
              <a:spcBef>
                <a:spcPct val="20000"/>
              </a:spcBef>
              <a:buClr>
                <a:srgbClr val="ABA69F"/>
              </a:buClr>
              <a:buFont typeface="Futura Bk" pitchFamily="34" charset="0"/>
              <a:buChar char="−"/>
            </a:pPr>
            <a:r>
              <a:rPr lang="en-US">
                <a:solidFill>
                  <a:schemeClr val="bg1"/>
                </a:solidFill>
              </a:rPr>
              <a:t>Not well integrated</a:t>
            </a:r>
          </a:p>
        </p:txBody>
      </p:sp>
      <p:sp>
        <p:nvSpPr>
          <p:cNvPr id="1653773" name="Rectangle 11"/>
          <p:cNvSpPr>
            <a:spLocks noChangeArrowheads="1"/>
          </p:cNvSpPr>
          <p:nvPr/>
        </p:nvSpPr>
        <p:spPr bwMode="auto">
          <a:xfrm>
            <a:off x="6034088" y="3300413"/>
            <a:ext cx="2598737" cy="1246187"/>
          </a:xfrm>
          <a:prstGeom prst="rect">
            <a:avLst/>
          </a:prstGeom>
          <a:solidFill>
            <a:srgbClr val="7B7B79"/>
          </a:solidFill>
          <a:ln w="76200">
            <a:noFill/>
            <a:miter lim="800000"/>
            <a:headEnd/>
            <a:tailEnd/>
          </a:ln>
        </p:spPr>
        <p:txBody>
          <a:bodyPr/>
          <a:lstStyle/>
          <a:p>
            <a:pPr eaLnBrk="0" hangingPunct="0">
              <a:lnSpc>
                <a:spcPct val="90000"/>
              </a:lnSpc>
              <a:spcBef>
                <a:spcPct val="20000"/>
              </a:spcBef>
              <a:buClr>
                <a:srgbClr val="ABA69F"/>
              </a:buClr>
              <a:buSzPct val="80000"/>
            </a:pPr>
            <a:r>
              <a:rPr lang="en-US" sz="1800">
                <a:solidFill>
                  <a:schemeClr val="bg1"/>
                </a:solidFill>
                <a:latin typeface="Futura Hv" pitchFamily="34" charset="0"/>
              </a:rPr>
              <a:t>Processes are still:</a:t>
            </a:r>
          </a:p>
          <a:p>
            <a:pPr marL="287338" lvl="1" indent="-173038" eaLnBrk="0" hangingPunct="0">
              <a:lnSpc>
                <a:spcPct val="90000"/>
              </a:lnSpc>
              <a:spcBef>
                <a:spcPct val="20000"/>
              </a:spcBef>
              <a:buClr>
                <a:srgbClr val="ABA69F"/>
              </a:buClr>
              <a:buFont typeface="Futura Bk" pitchFamily="34" charset="0"/>
              <a:buChar char="−"/>
            </a:pPr>
            <a:r>
              <a:rPr lang="en-US">
                <a:solidFill>
                  <a:schemeClr val="bg1"/>
                </a:solidFill>
              </a:rPr>
              <a:t>Manual </a:t>
            </a:r>
          </a:p>
          <a:p>
            <a:pPr marL="287338" lvl="1" indent="-173038" eaLnBrk="0" hangingPunct="0">
              <a:lnSpc>
                <a:spcPct val="90000"/>
              </a:lnSpc>
              <a:spcBef>
                <a:spcPct val="20000"/>
              </a:spcBef>
              <a:buClr>
                <a:srgbClr val="ABA69F"/>
              </a:buClr>
              <a:buFont typeface="Futura Bk" pitchFamily="34" charset="0"/>
              <a:buChar char="−"/>
            </a:pPr>
            <a:r>
              <a:rPr lang="en-US">
                <a:solidFill>
                  <a:schemeClr val="bg1"/>
                </a:solidFill>
              </a:rPr>
              <a:t>Inefficient</a:t>
            </a:r>
          </a:p>
          <a:p>
            <a:pPr marL="287338" lvl="1" indent="-173038" eaLnBrk="0" hangingPunct="0">
              <a:lnSpc>
                <a:spcPct val="90000"/>
              </a:lnSpc>
              <a:spcBef>
                <a:spcPct val="20000"/>
              </a:spcBef>
              <a:buClr>
                <a:srgbClr val="ABA69F"/>
              </a:buClr>
              <a:buFont typeface="Futura Bk" pitchFamily="34" charset="0"/>
              <a:buChar char="−"/>
            </a:pPr>
            <a:r>
              <a:rPr lang="en-US">
                <a:solidFill>
                  <a:schemeClr val="bg1"/>
                </a:solidFill>
              </a:rPr>
              <a:t>Siloed</a:t>
            </a:r>
          </a:p>
        </p:txBody>
      </p:sp>
      <p:sp>
        <p:nvSpPr>
          <p:cNvPr id="1653774" name="Rectangle 12"/>
          <p:cNvSpPr>
            <a:spLocks noChangeArrowheads="1"/>
          </p:cNvSpPr>
          <p:nvPr/>
        </p:nvSpPr>
        <p:spPr bwMode="auto">
          <a:xfrm>
            <a:off x="4605338" y="4691063"/>
            <a:ext cx="4102100" cy="1397000"/>
          </a:xfrm>
          <a:prstGeom prst="rect">
            <a:avLst/>
          </a:prstGeom>
          <a:solidFill>
            <a:srgbClr val="004874"/>
          </a:solidFill>
          <a:ln w="76200" algn="ctr">
            <a:noFill/>
            <a:miter lim="800000"/>
            <a:headEnd/>
            <a:tailEnd/>
          </a:ln>
        </p:spPr>
        <p:txBody>
          <a:bodyPr wrap="none" tIns="91440" bIns="91440" anchor="ctr"/>
          <a:lstStyle/>
          <a:p>
            <a:r>
              <a:rPr lang="en-US" sz="2000">
                <a:solidFill>
                  <a:schemeClr val="bg1"/>
                </a:solidFill>
                <a:latin typeface="Futura Lt" pitchFamily="34" charset="0"/>
              </a:rPr>
              <a:t>Infrastructure</a:t>
            </a:r>
            <a:br>
              <a:rPr lang="en-US" sz="2000">
                <a:solidFill>
                  <a:schemeClr val="bg1"/>
                </a:solidFill>
                <a:latin typeface="Futura Lt" pitchFamily="34" charset="0"/>
              </a:rPr>
            </a:br>
            <a:r>
              <a:rPr lang="en-US" sz="2000">
                <a:solidFill>
                  <a:schemeClr val="bg1"/>
                </a:solidFill>
                <a:latin typeface="Futura Hv" pitchFamily="34" charset="0"/>
              </a:rPr>
              <a:t>GAP</a:t>
            </a:r>
          </a:p>
        </p:txBody>
      </p:sp>
      <p:sp>
        <p:nvSpPr>
          <p:cNvPr id="1653775" name="Rectangle 13"/>
          <p:cNvSpPr>
            <a:spLocks noChangeArrowheads="1"/>
          </p:cNvSpPr>
          <p:nvPr/>
        </p:nvSpPr>
        <p:spPr bwMode="auto">
          <a:xfrm>
            <a:off x="6034088" y="4767263"/>
            <a:ext cx="2598737" cy="1246187"/>
          </a:xfrm>
          <a:prstGeom prst="rect">
            <a:avLst/>
          </a:prstGeom>
          <a:solidFill>
            <a:srgbClr val="7B7B79"/>
          </a:solidFill>
          <a:ln w="76200">
            <a:noFill/>
            <a:miter lim="800000"/>
            <a:headEnd/>
            <a:tailEnd/>
          </a:ln>
        </p:spPr>
        <p:txBody>
          <a:bodyPr/>
          <a:lstStyle/>
          <a:p>
            <a:pPr eaLnBrk="0" hangingPunct="0">
              <a:lnSpc>
                <a:spcPct val="90000"/>
              </a:lnSpc>
              <a:spcBef>
                <a:spcPct val="20000"/>
              </a:spcBef>
              <a:buClr>
                <a:srgbClr val="ABA69F"/>
              </a:buClr>
              <a:buSzPct val="80000"/>
            </a:pPr>
            <a:r>
              <a:rPr lang="en-US" sz="1800">
                <a:solidFill>
                  <a:schemeClr val="bg1"/>
                </a:solidFill>
                <a:latin typeface="Futura Hv" pitchFamily="34" charset="0"/>
              </a:rPr>
              <a:t>Infrastructure is still:</a:t>
            </a:r>
          </a:p>
          <a:p>
            <a:pPr marL="287338" lvl="1" indent="-173038" eaLnBrk="0" hangingPunct="0">
              <a:lnSpc>
                <a:spcPct val="90000"/>
              </a:lnSpc>
              <a:spcBef>
                <a:spcPct val="20000"/>
              </a:spcBef>
              <a:buClr>
                <a:srgbClr val="ABA69F"/>
              </a:buClr>
              <a:buFont typeface="Futura Bk" pitchFamily="34" charset="0"/>
              <a:buChar char="−"/>
            </a:pPr>
            <a:r>
              <a:rPr lang="en-US">
                <a:solidFill>
                  <a:schemeClr val="bg1"/>
                </a:solidFill>
              </a:rPr>
              <a:t>Monolithic</a:t>
            </a:r>
          </a:p>
          <a:p>
            <a:pPr marL="287338" lvl="1" indent="-173038" eaLnBrk="0" hangingPunct="0">
              <a:lnSpc>
                <a:spcPct val="90000"/>
              </a:lnSpc>
              <a:spcBef>
                <a:spcPct val="20000"/>
              </a:spcBef>
              <a:buClr>
                <a:srgbClr val="ABA69F"/>
              </a:buClr>
              <a:buFont typeface="Futura Bk" pitchFamily="34" charset="0"/>
              <a:buChar char="−"/>
            </a:pPr>
            <a:r>
              <a:rPr lang="en-US">
                <a:solidFill>
                  <a:schemeClr val="bg1"/>
                </a:solidFill>
              </a:rPr>
              <a:t>Under-utilized</a:t>
            </a:r>
          </a:p>
          <a:p>
            <a:pPr marL="287338" lvl="1" indent="-173038" eaLnBrk="0" hangingPunct="0">
              <a:lnSpc>
                <a:spcPct val="90000"/>
              </a:lnSpc>
              <a:spcBef>
                <a:spcPct val="20000"/>
              </a:spcBef>
              <a:buClr>
                <a:srgbClr val="ABA69F"/>
              </a:buClr>
              <a:buFont typeface="Futura Bk" pitchFamily="34" charset="0"/>
              <a:buChar char="−"/>
            </a:pPr>
            <a:r>
              <a:rPr lang="en-US">
                <a:solidFill>
                  <a:schemeClr val="bg1"/>
                </a:solidFill>
              </a:rPr>
              <a:t>Too complex</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p:cNvSpPr>
            <a:spLocks noGrp="1"/>
          </p:cNvSpPr>
          <p:nvPr>
            <p:ph type="sldNum" sz="quarter" idx="10"/>
          </p:nvPr>
        </p:nvSpPr>
        <p:spPr/>
        <p:txBody>
          <a:bodyPr/>
          <a:lstStyle/>
          <a:p>
            <a:fld id="{72E6EC91-F77D-4AF5-8B3B-D6BBCF760796}" type="slidenum">
              <a:rPr lang="en-US"/>
              <a:pPr/>
              <a:t>35</a:t>
            </a:fld>
            <a:endParaRPr lang="en-US"/>
          </a:p>
        </p:txBody>
      </p:sp>
      <p:sp>
        <p:nvSpPr>
          <p:cNvPr id="17" name="Date Placeholder 2"/>
          <p:cNvSpPr>
            <a:spLocks noGrp="1"/>
          </p:cNvSpPr>
          <p:nvPr>
            <p:ph type="dt" sz="half" idx="11"/>
          </p:nvPr>
        </p:nvSpPr>
        <p:spPr/>
        <p:txBody>
          <a:bodyPr/>
          <a:lstStyle/>
          <a:p>
            <a:fld id="{57A5F869-4FB1-4E69-8B60-B051C58FDAB9}" type="datetime3">
              <a:rPr lang="en-US"/>
              <a:pPr/>
              <a:t>12 February 2008</a:t>
            </a:fld>
            <a:endParaRPr lang="en-US"/>
          </a:p>
        </p:txBody>
      </p:sp>
      <p:sp>
        <p:nvSpPr>
          <p:cNvPr id="165581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F29F616B-0C05-4646-99F0-5F321EA31710}" type="slidenum">
              <a:rPr lang="en-US" sz="900">
                <a:solidFill>
                  <a:srgbClr val="848589"/>
                </a:solidFill>
              </a:rPr>
              <a:pPr eaLnBrk="0" hangingPunct="0">
                <a:spcBef>
                  <a:spcPct val="0"/>
                </a:spcBef>
              </a:pPr>
              <a:t>35</a:t>
            </a:fld>
            <a:endParaRPr lang="en-US" sz="900">
              <a:solidFill>
                <a:srgbClr val="848589"/>
              </a:solidFill>
            </a:endParaRPr>
          </a:p>
        </p:txBody>
      </p:sp>
      <p:sp>
        <p:nvSpPr>
          <p:cNvPr id="1655811"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A03C0648-ED0C-486E-99DD-9D10255AB7FA}"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55812" name="Freeform 3"/>
          <p:cNvSpPr>
            <a:spLocks/>
          </p:cNvSpPr>
          <p:nvPr/>
        </p:nvSpPr>
        <p:spPr bwMode="auto">
          <a:xfrm>
            <a:off x="1293813" y="2041525"/>
            <a:ext cx="7008812" cy="2592388"/>
          </a:xfrm>
          <a:custGeom>
            <a:avLst/>
            <a:gdLst>
              <a:gd name="T0" fmla="*/ 4272 w 4286"/>
              <a:gd name="T1" fmla="*/ 1633 h 1633"/>
              <a:gd name="T2" fmla="*/ 4286 w 4286"/>
              <a:gd name="T3" fmla="*/ 0 h 1633"/>
              <a:gd name="T4" fmla="*/ 7 w 4286"/>
              <a:gd name="T5" fmla="*/ 0 h 1633"/>
              <a:gd name="T6" fmla="*/ 0 w 4286"/>
              <a:gd name="T7" fmla="*/ 169 h 1633"/>
              <a:gd name="T8" fmla="*/ 0 60000 65536"/>
              <a:gd name="T9" fmla="*/ 0 60000 65536"/>
              <a:gd name="T10" fmla="*/ 0 60000 65536"/>
              <a:gd name="T11" fmla="*/ 0 60000 65536"/>
              <a:gd name="T12" fmla="*/ 0 w 4286"/>
              <a:gd name="T13" fmla="*/ 0 h 1633"/>
              <a:gd name="T14" fmla="*/ 4286 w 4286"/>
              <a:gd name="T15" fmla="*/ 1633 h 1633"/>
            </a:gdLst>
            <a:ahLst/>
            <a:cxnLst>
              <a:cxn ang="T8">
                <a:pos x="T0" y="T1"/>
              </a:cxn>
              <a:cxn ang="T9">
                <a:pos x="T2" y="T3"/>
              </a:cxn>
              <a:cxn ang="T10">
                <a:pos x="T4" y="T5"/>
              </a:cxn>
              <a:cxn ang="T11">
                <a:pos x="T6" y="T7"/>
              </a:cxn>
            </a:cxnLst>
            <a:rect l="T12" t="T13" r="T14" b="T15"/>
            <a:pathLst>
              <a:path w="4286" h="1633">
                <a:moveTo>
                  <a:pt x="4272" y="1633"/>
                </a:moveTo>
                <a:lnTo>
                  <a:pt x="4286" y="0"/>
                </a:lnTo>
                <a:lnTo>
                  <a:pt x="7" y="0"/>
                </a:lnTo>
                <a:lnTo>
                  <a:pt x="0" y="169"/>
                </a:lnTo>
              </a:path>
            </a:pathLst>
          </a:custGeom>
          <a:noFill/>
          <a:ln w="28575">
            <a:noFill/>
            <a:prstDash val="sysDot"/>
            <a:round/>
            <a:headEnd/>
            <a:tailEnd type="triangle" w="med" len="med"/>
          </a:ln>
        </p:spPr>
        <p:txBody>
          <a:bodyPr wrap="none" anchor="ctr"/>
          <a:lstStyle/>
          <a:p>
            <a:endParaRPr lang="en-US"/>
          </a:p>
        </p:txBody>
      </p:sp>
      <p:grpSp>
        <p:nvGrpSpPr>
          <p:cNvPr id="2" name="Group 4"/>
          <p:cNvGrpSpPr>
            <a:grpSpLocks/>
          </p:cNvGrpSpPr>
          <p:nvPr/>
        </p:nvGrpSpPr>
        <p:grpSpPr bwMode="auto">
          <a:xfrm>
            <a:off x="542925" y="1816100"/>
            <a:ext cx="8056563" cy="4124325"/>
            <a:chOff x="2718" y="1316"/>
            <a:chExt cx="1680" cy="826"/>
          </a:xfrm>
        </p:grpSpPr>
        <p:sp>
          <p:nvSpPr>
            <p:cNvPr id="1655814" name="Rectangle 5"/>
            <p:cNvSpPr>
              <a:spLocks noChangeArrowheads="1"/>
            </p:cNvSpPr>
            <p:nvPr/>
          </p:nvSpPr>
          <p:spPr bwMode="auto">
            <a:xfrm>
              <a:off x="2796" y="1945"/>
              <a:ext cx="1560" cy="170"/>
            </a:xfrm>
            <a:prstGeom prst="rect">
              <a:avLst/>
            </a:prstGeom>
            <a:solidFill>
              <a:schemeClr val="accent1"/>
            </a:solidFill>
            <a:ln w="12700" algn="ctr">
              <a:noFill/>
              <a:miter lim="800000"/>
              <a:headEnd/>
              <a:tailEnd/>
            </a:ln>
          </p:spPr>
          <p:txBody>
            <a:bodyPr wrap="none" anchor="ctr"/>
            <a:lstStyle/>
            <a:p>
              <a:endParaRPr lang="en-US"/>
            </a:p>
          </p:txBody>
        </p:sp>
        <p:sp>
          <p:nvSpPr>
            <p:cNvPr id="1655815" name="Rectangle 6"/>
            <p:cNvSpPr>
              <a:spLocks noChangeArrowheads="1"/>
            </p:cNvSpPr>
            <p:nvPr/>
          </p:nvSpPr>
          <p:spPr bwMode="auto">
            <a:xfrm>
              <a:off x="2796" y="1747"/>
              <a:ext cx="1560" cy="170"/>
            </a:xfrm>
            <a:prstGeom prst="rect">
              <a:avLst/>
            </a:prstGeom>
            <a:solidFill>
              <a:schemeClr val="accent1"/>
            </a:solidFill>
            <a:ln w="12700" algn="ctr">
              <a:noFill/>
              <a:miter lim="800000"/>
              <a:headEnd/>
              <a:tailEnd/>
            </a:ln>
          </p:spPr>
          <p:txBody>
            <a:bodyPr wrap="none" anchor="ctr"/>
            <a:lstStyle/>
            <a:p>
              <a:endParaRPr lang="en-US"/>
            </a:p>
          </p:txBody>
        </p:sp>
        <p:sp>
          <p:nvSpPr>
            <p:cNvPr id="1655816" name="Rectangle 7"/>
            <p:cNvSpPr>
              <a:spLocks noChangeArrowheads="1"/>
            </p:cNvSpPr>
            <p:nvPr/>
          </p:nvSpPr>
          <p:spPr bwMode="auto">
            <a:xfrm>
              <a:off x="2796" y="1549"/>
              <a:ext cx="1560" cy="170"/>
            </a:xfrm>
            <a:prstGeom prst="rect">
              <a:avLst/>
            </a:prstGeom>
            <a:solidFill>
              <a:schemeClr val="accent1"/>
            </a:solidFill>
            <a:ln w="12700" algn="ctr">
              <a:noFill/>
              <a:miter lim="800000"/>
              <a:headEnd/>
              <a:tailEnd/>
            </a:ln>
          </p:spPr>
          <p:txBody>
            <a:bodyPr wrap="none" anchor="ctr"/>
            <a:lstStyle/>
            <a:p>
              <a:endParaRPr lang="en-US"/>
            </a:p>
          </p:txBody>
        </p:sp>
        <p:sp>
          <p:nvSpPr>
            <p:cNvPr id="1655817" name="Rectangle 8"/>
            <p:cNvSpPr>
              <a:spLocks noChangeArrowheads="1"/>
            </p:cNvSpPr>
            <p:nvPr/>
          </p:nvSpPr>
          <p:spPr bwMode="auto">
            <a:xfrm>
              <a:off x="2718" y="1512"/>
              <a:ext cx="1680" cy="240"/>
            </a:xfrm>
            <a:prstGeom prst="rect">
              <a:avLst/>
            </a:prstGeom>
            <a:noFill/>
            <a:ln w="12700" algn="ctr">
              <a:noFill/>
              <a:miter lim="800000"/>
              <a:headEnd/>
              <a:tailEnd/>
            </a:ln>
          </p:spPr>
          <p:txBody>
            <a:bodyPr lIns="109728" rIns="9144" anchor="ctr"/>
            <a:lstStyle/>
            <a:p>
              <a:pPr algn="ctr">
                <a:spcBef>
                  <a:spcPct val="0"/>
                </a:spcBef>
              </a:pPr>
              <a:r>
                <a:rPr lang="en-US" sz="2400">
                  <a:solidFill>
                    <a:schemeClr val="bg1"/>
                  </a:solidFill>
                  <a:cs typeface="Arial" charset="0"/>
                </a:rPr>
                <a:t>Application Development &amp; </a:t>
              </a:r>
              <a:r>
                <a:rPr lang="en-US" sz="2400">
                  <a:solidFill>
                    <a:schemeClr val="bg1"/>
                  </a:solidFill>
                </a:rPr>
                <a:t>Integration  </a:t>
              </a:r>
              <a:endParaRPr lang="en-US" sz="2400"/>
            </a:p>
          </p:txBody>
        </p:sp>
        <p:sp>
          <p:nvSpPr>
            <p:cNvPr id="1655818" name="Rectangle 9"/>
            <p:cNvSpPr>
              <a:spLocks noChangeArrowheads="1"/>
            </p:cNvSpPr>
            <p:nvPr/>
          </p:nvSpPr>
          <p:spPr bwMode="auto">
            <a:xfrm>
              <a:off x="2718" y="1704"/>
              <a:ext cx="1680" cy="240"/>
            </a:xfrm>
            <a:prstGeom prst="rect">
              <a:avLst/>
            </a:prstGeom>
            <a:noFill/>
            <a:ln w="12700" algn="ctr">
              <a:noFill/>
              <a:miter lim="800000"/>
              <a:headEnd/>
              <a:tailEnd/>
            </a:ln>
          </p:spPr>
          <p:txBody>
            <a:bodyPr lIns="109728" rIns="9144" anchor="ctr"/>
            <a:lstStyle/>
            <a:p>
              <a:pPr algn="ctr">
                <a:spcBef>
                  <a:spcPct val="0"/>
                </a:spcBef>
              </a:pPr>
              <a:r>
                <a:rPr lang="en-US" sz="2400">
                  <a:solidFill>
                    <a:schemeClr val="bg1"/>
                  </a:solidFill>
                  <a:cs typeface="Arial" charset="0"/>
                </a:rPr>
                <a:t>SOA Transformation</a:t>
              </a:r>
            </a:p>
          </p:txBody>
        </p:sp>
        <p:sp>
          <p:nvSpPr>
            <p:cNvPr id="1655819" name="Rectangle 10"/>
            <p:cNvSpPr>
              <a:spLocks noChangeArrowheads="1"/>
            </p:cNvSpPr>
            <p:nvPr/>
          </p:nvSpPr>
          <p:spPr bwMode="auto">
            <a:xfrm>
              <a:off x="2796" y="1353"/>
              <a:ext cx="1560" cy="170"/>
            </a:xfrm>
            <a:prstGeom prst="rect">
              <a:avLst/>
            </a:prstGeom>
            <a:solidFill>
              <a:schemeClr val="accent1"/>
            </a:solidFill>
            <a:ln w="12700" algn="ctr">
              <a:noFill/>
              <a:miter lim="800000"/>
              <a:headEnd/>
              <a:tailEnd/>
            </a:ln>
          </p:spPr>
          <p:txBody>
            <a:bodyPr wrap="none" anchor="ctr"/>
            <a:lstStyle/>
            <a:p>
              <a:endParaRPr lang="en-US"/>
            </a:p>
          </p:txBody>
        </p:sp>
        <p:sp>
          <p:nvSpPr>
            <p:cNvPr id="1655820" name="Rectangle 11"/>
            <p:cNvSpPr>
              <a:spLocks noChangeArrowheads="1"/>
            </p:cNvSpPr>
            <p:nvPr/>
          </p:nvSpPr>
          <p:spPr bwMode="auto">
            <a:xfrm>
              <a:off x="2718" y="1316"/>
              <a:ext cx="1680" cy="240"/>
            </a:xfrm>
            <a:prstGeom prst="rect">
              <a:avLst/>
            </a:prstGeom>
            <a:noFill/>
            <a:ln w="12700" algn="ctr">
              <a:noFill/>
              <a:miter lim="800000"/>
              <a:headEnd/>
              <a:tailEnd/>
            </a:ln>
          </p:spPr>
          <p:txBody>
            <a:bodyPr lIns="109728" rIns="9144" anchor="ctr"/>
            <a:lstStyle/>
            <a:p>
              <a:pPr algn="ctr">
                <a:spcBef>
                  <a:spcPct val="0"/>
                </a:spcBef>
              </a:pPr>
              <a:endParaRPr lang="en-US" sz="2400">
                <a:solidFill>
                  <a:schemeClr val="bg1"/>
                </a:solidFill>
              </a:endParaRPr>
            </a:p>
            <a:p>
              <a:pPr algn="ctr">
                <a:spcBef>
                  <a:spcPct val="0"/>
                </a:spcBef>
              </a:pPr>
              <a:r>
                <a:rPr lang="en-US" sz="2400">
                  <a:solidFill>
                    <a:schemeClr val="bg1"/>
                  </a:solidFill>
                </a:rPr>
                <a:t>Packaged Applications (SAP, Oracle)</a:t>
              </a:r>
            </a:p>
            <a:p>
              <a:pPr algn="ctr">
                <a:spcBef>
                  <a:spcPct val="0"/>
                </a:spcBef>
              </a:pPr>
              <a:r>
                <a:rPr lang="en-US" sz="2400">
                  <a:solidFill>
                    <a:schemeClr val="bg1"/>
                  </a:solidFill>
                  <a:cs typeface="Arial" charset="0"/>
                </a:rPr>
                <a:t> </a:t>
              </a:r>
            </a:p>
          </p:txBody>
        </p:sp>
        <p:sp>
          <p:nvSpPr>
            <p:cNvPr id="1655821" name="Rectangle 12"/>
            <p:cNvSpPr>
              <a:spLocks noChangeArrowheads="1"/>
            </p:cNvSpPr>
            <p:nvPr/>
          </p:nvSpPr>
          <p:spPr bwMode="auto">
            <a:xfrm>
              <a:off x="2718" y="1902"/>
              <a:ext cx="1680" cy="240"/>
            </a:xfrm>
            <a:prstGeom prst="rect">
              <a:avLst/>
            </a:prstGeom>
            <a:noFill/>
            <a:ln w="12700" algn="ctr">
              <a:noFill/>
              <a:miter lim="800000"/>
              <a:headEnd/>
              <a:tailEnd/>
            </a:ln>
          </p:spPr>
          <p:txBody>
            <a:bodyPr lIns="109728" rIns="9144" anchor="ctr"/>
            <a:lstStyle/>
            <a:p>
              <a:pPr algn="ctr">
                <a:spcBef>
                  <a:spcPct val="0"/>
                </a:spcBef>
              </a:pPr>
              <a:r>
                <a:rPr lang="en-US" sz="2400">
                  <a:solidFill>
                    <a:schemeClr val="bg1"/>
                  </a:solidFill>
                  <a:cs typeface="Arial" charset="0"/>
                </a:rPr>
                <a:t>Application Modernization</a:t>
              </a:r>
            </a:p>
          </p:txBody>
        </p:sp>
      </p:grpSp>
      <p:sp>
        <p:nvSpPr>
          <p:cNvPr id="1655822" name="Text Box 13"/>
          <p:cNvSpPr txBox="1">
            <a:spLocks noChangeArrowheads="1"/>
          </p:cNvSpPr>
          <p:nvPr/>
        </p:nvSpPr>
        <p:spPr bwMode="auto">
          <a:xfrm>
            <a:off x="465138" y="1166813"/>
            <a:ext cx="8391525" cy="457200"/>
          </a:xfrm>
          <a:prstGeom prst="rect">
            <a:avLst/>
          </a:prstGeom>
          <a:noFill/>
          <a:ln w="9525" algn="ctr">
            <a:noFill/>
            <a:miter lim="800000"/>
            <a:headEnd/>
            <a:tailEnd/>
          </a:ln>
        </p:spPr>
        <p:txBody>
          <a:bodyPr>
            <a:spAutoFit/>
          </a:bodyPr>
          <a:lstStyle/>
          <a:p>
            <a:r>
              <a:rPr lang="en-US" sz="2400">
                <a:solidFill>
                  <a:srgbClr val="808080"/>
                </a:solidFill>
                <a:latin typeface="Futura Hv" pitchFamily="34" charset="0"/>
              </a:rPr>
              <a:t>Four major domains of expertise</a:t>
            </a:r>
          </a:p>
        </p:txBody>
      </p:sp>
      <p:sp>
        <p:nvSpPr>
          <p:cNvPr id="1655823" name="Rectangle 16"/>
          <p:cNvSpPr>
            <a:spLocks noGrp="1" noChangeArrowheads="1"/>
          </p:cNvSpPr>
          <p:nvPr>
            <p:ph type="title" idx="4294967295"/>
          </p:nvPr>
        </p:nvSpPr>
        <p:spPr>
          <a:noFill/>
        </p:spPr>
        <p:txBody>
          <a:bodyPr/>
          <a:lstStyle/>
          <a:p>
            <a:r>
              <a:rPr lang="en-US"/>
              <a:t>Taking a holistic approach</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
          <p:cNvSpPr>
            <a:spLocks noGrp="1"/>
          </p:cNvSpPr>
          <p:nvPr>
            <p:ph type="sldNum" sz="quarter" idx="10"/>
          </p:nvPr>
        </p:nvSpPr>
        <p:spPr/>
        <p:txBody>
          <a:bodyPr/>
          <a:lstStyle/>
          <a:p>
            <a:fld id="{CFE81828-E015-4979-93D3-EFE93C740160}" type="slidenum">
              <a:rPr lang="en-US"/>
              <a:pPr/>
              <a:t>36</a:t>
            </a:fld>
            <a:endParaRPr lang="en-US"/>
          </a:p>
        </p:txBody>
      </p:sp>
      <p:sp>
        <p:nvSpPr>
          <p:cNvPr id="20" name="Date Placeholder 2"/>
          <p:cNvSpPr>
            <a:spLocks noGrp="1"/>
          </p:cNvSpPr>
          <p:nvPr>
            <p:ph type="dt" sz="half" idx="11"/>
          </p:nvPr>
        </p:nvSpPr>
        <p:spPr/>
        <p:txBody>
          <a:bodyPr/>
          <a:lstStyle/>
          <a:p>
            <a:fld id="{B92EE0CC-1E1D-44BA-8FB8-33A66865073A}" type="datetime3">
              <a:rPr lang="en-US"/>
              <a:pPr/>
              <a:t>12 February 2008</a:t>
            </a:fld>
            <a:endParaRPr lang="en-US"/>
          </a:p>
        </p:txBody>
      </p:sp>
      <p:sp>
        <p:nvSpPr>
          <p:cNvPr id="1657858"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0C1F2070-27EF-48C1-9255-B0453205F994}" type="slidenum">
              <a:rPr lang="en-US" sz="900">
                <a:solidFill>
                  <a:srgbClr val="848589"/>
                </a:solidFill>
              </a:rPr>
              <a:pPr eaLnBrk="0" hangingPunct="0">
                <a:spcBef>
                  <a:spcPct val="0"/>
                </a:spcBef>
              </a:pPr>
              <a:t>36</a:t>
            </a:fld>
            <a:endParaRPr lang="en-US" sz="900">
              <a:solidFill>
                <a:srgbClr val="848589"/>
              </a:solidFill>
            </a:endParaRPr>
          </a:p>
        </p:txBody>
      </p:sp>
      <p:sp>
        <p:nvSpPr>
          <p:cNvPr id="1657859"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9AD35160-258A-4121-80D8-843B6DD57ED2}" type="datetime3">
              <a:rPr lang="en-US" sz="900">
                <a:solidFill>
                  <a:srgbClr val="848589"/>
                </a:solidFill>
              </a:rPr>
              <a:pPr eaLnBrk="0" hangingPunct="0">
                <a:spcBef>
                  <a:spcPct val="0"/>
                </a:spcBef>
              </a:pPr>
              <a:t>12 February 2008</a:t>
            </a:fld>
            <a:endParaRPr lang="en-US" sz="900">
              <a:solidFill>
                <a:srgbClr val="848589"/>
              </a:solidFill>
            </a:endParaRPr>
          </a:p>
        </p:txBody>
      </p:sp>
      <p:grpSp>
        <p:nvGrpSpPr>
          <p:cNvPr id="1657860" name="Group 19"/>
          <p:cNvGrpSpPr>
            <a:grpSpLocks/>
          </p:cNvGrpSpPr>
          <p:nvPr/>
        </p:nvGrpSpPr>
        <p:grpSpPr bwMode="auto">
          <a:xfrm>
            <a:off x="522288" y="1727200"/>
            <a:ext cx="3471862" cy="3297238"/>
            <a:chOff x="329" y="1211"/>
            <a:chExt cx="2187" cy="1954"/>
          </a:xfrm>
        </p:grpSpPr>
        <p:sp>
          <p:nvSpPr>
            <p:cNvPr id="1657861" name="Freeform 4"/>
            <p:cNvSpPr>
              <a:spLocks/>
            </p:cNvSpPr>
            <p:nvPr/>
          </p:nvSpPr>
          <p:spPr bwMode="auto">
            <a:xfrm>
              <a:off x="1485" y="1211"/>
              <a:ext cx="961" cy="923"/>
            </a:xfrm>
            <a:custGeom>
              <a:avLst/>
              <a:gdLst>
                <a:gd name="T0" fmla="*/ 132 w 132"/>
                <a:gd name="T1" fmla="*/ 95 h 139"/>
                <a:gd name="T2" fmla="*/ 0 w 132"/>
                <a:gd name="T3" fmla="*/ 0 h 139"/>
                <a:gd name="T4" fmla="*/ 0 w 132"/>
                <a:gd name="T5" fmla="*/ 139 h 139"/>
                <a:gd name="T6" fmla="*/ 132 w 132"/>
                <a:gd name="T7" fmla="*/ 95 h 139"/>
                <a:gd name="T8" fmla="*/ 0 60000 65536"/>
                <a:gd name="T9" fmla="*/ 0 60000 65536"/>
                <a:gd name="T10" fmla="*/ 0 60000 65536"/>
                <a:gd name="T11" fmla="*/ 0 60000 65536"/>
                <a:gd name="T12" fmla="*/ 0 w 132"/>
                <a:gd name="T13" fmla="*/ 0 h 139"/>
                <a:gd name="T14" fmla="*/ 132 w 132"/>
                <a:gd name="T15" fmla="*/ 139 h 139"/>
              </a:gdLst>
              <a:ahLst/>
              <a:cxnLst>
                <a:cxn ang="T8">
                  <a:pos x="T0" y="T1"/>
                </a:cxn>
                <a:cxn ang="T9">
                  <a:pos x="T2" y="T3"/>
                </a:cxn>
                <a:cxn ang="T10">
                  <a:pos x="T4" y="T5"/>
                </a:cxn>
                <a:cxn ang="T11">
                  <a:pos x="T6" y="T7"/>
                </a:cxn>
              </a:cxnLst>
              <a:rect l="T12" t="T13" r="T14" b="T15"/>
              <a:pathLst>
                <a:path w="132" h="139">
                  <a:moveTo>
                    <a:pt x="132" y="95"/>
                  </a:moveTo>
                  <a:cubicBezTo>
                    <a:pt x="113" y="38"/>
                    <a:pt x="60" y="0"/>
                    <a:pt x="0" y="0"/>
                  </a:cubicBezTo>
                  <a:lnTo>
                    <a:pt x="0" y="139"/>
                  </a:lnTo>
                  <a:lnTo>
                    <a:pt x="132" y="95"/>
                  </a:lnTo>
                  <a:close/>
                </a:path>
              </a:pathLst>
            </a:custGeom>
            <a:solidFill>
              <a:srgbClr val="003366"/>
            </a:solidFill>
            <a:ln w="9525">
              <a:noFill/>
              <a:round/>
              <a:headEnd/>
              <a:tailEnd/>
            </a:ln>
          </p:spPr>
          <p:txBody>
            <a:bodyPr/>
            <a:lstStyle/>
            <a:p>
              <a:endParaRPr lang="en-US"/>
            </a:p>
          </p:txBody>
        </p:sp>
        <p:sp>
          <p:nvSpPr>
            <p:cNvPr id="1657862" name="Freeform 5"/>
            <p:cNvSpPr>
              <a:spLocks/>
            </p:cNvSpPr>
            <p:nvPr/>
          </p:nvSpPr>
          <p:spPr bwMode="auto">
            <a:xfrm>
              <a:off x="1504" y="1902"/>
              <a:ext cx="1012" cy="1037"/>
            </a:xfrm>
            <a:custGeom>
              <a:avLst/>
              <a:gdLst>
                <a:gd name="T0" fmla="*/ 82 w 139"/>
                <a:gd name="T1" fmla="*/ 156 h 156"/>
                <a:gd name="T2" fmla="*/ 139 w 139"/>
                <a:gd name="T3" fmla="*/ 44 h 156"/>
                <a:gd name="T4" fmla="*/ 132 w 139"/>
                <a:gd name="T5" fmla="*/ 0 h 156"/>
                <a:gd name="T6" fmla="*/ 0 w 139"/>
                <a:gd name="T7" fmla="*/ 44 h 156"/>
                <a:gd name="T8" fmla="*/ 82 w 139"/>
                <a:gd name="T9" fmla="*/ 156 h 156"/>
                <a:gd name="T10" fmla="*/ 0 60000 65536"/>
                <a:gd name="T11" fmla="*/ 0 60000 65536"/>
                <a:gd name="T12" fmla="*/ 0 60000 65536"/>
                <a:gd name="T13" fmla="*/ 0 60000 65536"/>
                <a:gd name="T14" fmla="*/ 0 60000 65536"/>
                <a:gd name="T15" fmla="*/ 0 w 139"/>
                <a:gd name="T16" fmla="*/ 0 h 156"/>
                <a:gd name="T17" fmla="*/ 139 w 139"/>
                <a:gd name="T18" fmla="*/ 156 h 156"/>
              </a:gdLst>
              <a:ahLst/>
              <a:cxnLst>
                <a:cxn ang="T10">
                  <a:pos x="T0" y="T1"/>
                </a:cxn>
                <a:cxn ang="T11">
                  <a:pos x="T2" y="T3"/>
                </a:cxn>
                <a:cxn ang="T12">
                  <a:pos x="T4" y="T5"/>
                </a:cxn>
                <a:cxn ang="T13">
                  <a:pos x="T6" y="T7"/>
                </a:cxn>
                <a:cxn ang="T14">
                  <a:pos x="T8" y="T9"/>
                </a:cxn>
              </a:cxnLst>
              <a:rect l="T15" t="T16" r="T17" b="T18"/>
              <a:pathLst>
                <a:path w="139" h="156">
                  <a:moveTo>
                    <a:pt x="82" y="156"/>
                  </a:moveTo>
                  <a:cubicBezTo>
                    <a:pt x="117" y="129"/>
                    <a:pt x="139" y="88"/>
                    <a:pt x="139" y="44"/>
                  </a:cubicBezTo>
                  <a:cubicBezTo>
                    <a:pt x="139" y="29"/>
                    <a:pt x="136" y="14"/>
                    <a:pt x="132" y="0"/>
                  </a:cubicBezTo>
                  <a:lnTo>
                    <a:pt x="0" y="44"/>
                  </a:lnTo>
                  <a:lnTo>
                    <a:pt x="82" y="156"/>
                  </a:lnTo>
                  <a:close/>
                </a:path>
              </a:pathLst>
            </a:custGeom>
            <a:solidFill>
              <a:srgbClr val="003366"/>
            </a:solidFill>
            <a:ln w="57150">
              <a:noFill/>
              <a:round/>
              <a:headEnd/>
              <a:tailEnd/>
            </a:ln>
          </p:spPr>
          <p:txBody>
            <a:bodyPr tIns="182880" anchorCtr="1"/>
            <a:lstStyle/>
            <a:p>
              <a:endParaRPr lang="en-US"/>
            </a:p>
          </p:txBody>
        </p:sp>
        <p:sp>
          <p:nvSpPr>
            <p:cNvPr id="1657863" name="Freeform 6"/>
            <p:cNvSpPr>
              <a:spLocks/>
            </p:cNvSpPr>
            <p:nvPr/>
          </p:nvSpPr>
          <p:spPr bwMode="auto">
            <a:xfrm>
              <a:off x="818" y="2248"/>
              <a:ext cx="1201" cy="917"/>
            </a:xfrm>
            <a:custGeom>
              <a:avLst/>
              <a:gdLst>
                <a:gd name="T0" fmla="*/ 0 w 165"/>
                <a:gd name="T1" fmla="*/ 112 h 138"/>
                <a:gd name="T2" fmla="*/ 83 w 165"/>
                <a:gd name="T3" fmla="*/ 138 h 138"/>
                <a:gd name="T4" fmla="*/ 165 w 165"/>
                <a:gd name="T5" fmla="*/ 112 h 138"/>
                <a:gd name="T6" fmla="*/ 83 w 165"/>
                <a:gd name="T7" fmla="*/ 0 h 138"/>
                <a:gd name="T8" fmla="*/ 0 w 165"/>
                <a:gd name="T9" fmla="*/ 112 h 138"/>
                <a:gd name="T10" fmla="*/ 0 60000 65536"/>
                <a:gd name="T11" fmla="*/ 0 60000 65536"/>
                <a:gd name="T12" fmla="*/ 0 60000 65536"/>
                <a:gd name="T13" fmla="*/ 0 60000 65536"/>
                <a:gd name="T14" fmla="*/ 0 60000 65536"/>
                <a:gd name="T15" fmla="*/ 0 w 165"/>
                <a:gd name="T16" fmla="*/ 0 h 138"/>
                <a:gd name="T17" fmla="*/ 165 w 165"/>
                <a:gd name="T18" fmla="*/ 138 h 138"/>
              </a:gdLst>
              <a:ahLst/>
              <a:cxnLst>
                <a:cxn ang="T10">
                  <a:pos x="T0" y="T1"/>
                </a:cxn>
                <a:cxn ang="T11">
                  <a:pos x="T2" y="T3"/>
                </a:cxn>
                <a:cxn ang="T12">
                  <a:pos x="T4" y="T5"/>
                </a:cxn>
                <a:cxn ang="T13">
                  <a:pos x="T6" y="T7"/>
                </a:cxn>
                <a:cxn ang="T14">
                  <a:pos x="T8" y="T9"/>
                </a:cxn>
              </a:cxnLst>
              <a:rect l="T15" t="T16" r="T17" b="T18"/>
              <a:pathLst>
                <a:path w="165" h="138">
                  <a:moveTo>
                    <a:pt x="0" y="112"/>
                  </a:moveTo>
                  <a:cubicBezTo>
                    <a:pt x="24" y="129"/>
                    <a:pt x="53" y="138"/>
                    <a:pt x="83" y="138"/>
                  </a:cubicBezTo>
                  <a:cubicBezTo>
                    <a:pt x="112" y="138"/>
                    <a:pt x="141" y="129"/>
                    <a:pt x="165" y="112"/>
                  </a:cubicBezTo>
                  <a:lnTo>
                    <a:pt x="83" y="0"/>
                  </a:lnTo>
                  <a:lnTo>
                    <a:pt x="0" y="112"/>
                  </a:lnTo>
                  <a:close/>
                </a:path>
              </a:pathLst>
            </a:custGeom>
            <a:solidFill>
              <a:srgbClr val="003366"/>
            </a:solidFill>
            <a:ln w="9525">
              <a:noFill/>
              <a:round/>
              <a:headEnd/>
              <a:tailEnd/>
            </a:ln>
          </p:spPr>
          <p:txBody>
            <a:bodyPr/>
            <a:lstStyle/>
            <a:p>
              <a:endParaRPr lang="en-US"/>
            </a:p>
          </p:txBody>
        </p:sp>
        <p:sp>
          <p:nvSpPr>
            <p:cNvPr id="1657864" name="Freeform 7"/>
            <p:cNvSpPr>
              <a:spLocks/>
            </p:cNvSpPr>
            <p:nvPr/>
          </p:nvSpPr>
          <p:spPr bwMode="auto">
            <a:xfrm>
              <a:off x="329" y="1895"/>
              <a:ext cx="1020" cy="1037"/>
            </a:xfrm>
            <a:custGeom>
              <a:avLst/>
              <a:gdLst>
                <a:gd name="T0" fmla="*/ 7 w 140"/>
                <a:gd name="T1" fmla="*/ 0 h 156"/>
                <a:gd name="T2" fmla="*/ 1 w 140"/>
                <a:gd name="T3" fmla="*/ 43 h 156"/>
                <a:gd name="T4" fmla="*/ 57 w 140"/>
                <a:gd name="T5" fmla="*/ 156 h 156"/>
                <a:gd name="T6" fmla="*/ 140 w 140"/>
                <a:gd name="T7" fmla="*/ 44 h 156"/>
                <a:gd name="T8" fmla="*/ 7 w 140"/>
                <a:gd name="T9" fmla="*/ 0 h 156"/>
                <a:gd name="T10" fmla="*/ 0 60000 65536"/>
                <a:gd name="T11" fmla="*/ 0 60000 65536"/>
                <a:gd name="T12" fmla="*/ 0 60000 65536"/>
                <a:gd name="T13" fmla="*/ 0 60000 65536"/>
                <a:gd name="T14" fmla="*/ 0 60000 65536"/>
                <a:gd name="T15" fmla="*/ 0 w 140"/>
                <a:gd name="T16" fmla="*/ 0 h 156"/>
                <a:gd name="T17" fmla="*/ 140 w 140"/>
                <a:gd name="T18" fmla="*/ 156 h 156"/>
              </a:gdLst>
              <a:ahLst/>
              <a:cxnLst>
                <a:cxn ang="T10">
                  <a:pos x="T0" y="T1"/>
                </a:cxn>
                <a:cxn ang="T11">
                  <a:pos x="T2" y="T3"/>
                </a:cxn>
                <a:cxn ang="T12">
                  <a:pos x="T4" y="T5"/>
                </a:cxn>
                <a:cxn ang="T13">
                  <a:pos x="T6" y="T7"/>
                </a:cxn>
                <a:cxn ang="T14">
                  <a:pos x="T8" y="T9"/>
                </a:cxn>
              </a:cxnLst>
              <a:rect l="T15" t="T16" r="T17" b="T18"/>
              <a:pathLst>
                <a:path w="140" h="156">
                  <a:moveTo>
                    <a:pt x="7" y="0"/>
                  </a:moveTo>
                  <a:cubicBezTo>
                    <a:pt x="3" y="14"/>
                    <a:pt x="1" y="29"/>
                    <a:pt x="1" y="43"/>
                  </a:cubicBezTo>
                  <a:cubicBezTo>
                    <a:pt x="0" y="88"/>
                    <a:pt x="22" y="129"/>
                    <a:pt x="57" y="156"/>
                  </a:cubicBezTo>
                  <a:lnTo>
                    <a:pt x="140" y="44"/>
                  </a:lnTo>
                  <a:lnTo>
                    <a:pt x="7" y="0"/>
                  </a:lnTo>
                  <a:close/>
                </a:path>
              </a:pathLst>
            </a:custGeom>
            <a:solidFill>
              <a:srgbClr val="003366"/>
            </a:solidFill>
            <a:ln w="9525">
              <a:noFill/>
              <a:round/>
              <a:headEnd/>
              <a:tailEnd/>
            </a:ln>
          </p:spPr>
          <p:txBody>
            <a:bodyPr/>
            <a:lstStyle/>
            <a:p>
              <a:endParaRPr lang="en-US"/>
            </a:p>
          </p:txBody>
        </p:sp>
        <p:sp>
          <p:nvSpPr>
            <p:cNvPr id="1657865" name="Freeform 8"/>
            <p:cNvSpPr>
              <a:spLocks/>
            </p:cNvSpPr>
            <p:nvPr/>
          </p:nvSpPr>
          <p:spPr bwMode="auto">
            <a:xfrm>
              <a:off x="406" y="1211"/>
              <a:ext cx="967" cy="923"/>
            </a:xfrm>
            <a:custGeom>
              <a:avLst/>
              <a:gdLst>
                <a:gd name="T0" fmla="*/ 132 w 133"/>
                <a:gd name="T1" fmla="*/ 0 h 139"/>
                <a:gd name="T2" fmla="*/ 0 w 133"/>
                <a:gd name="T3" fmla="*/ 95 h 139"/>
                <a:gd name="T4" fmla="*/ 133 w 133"/>
                <a:gd name="T5" fmla="*/ 139 h 139"/>
                <a:gd name="T6" fmla="*/ 132 w 133"/>
                <a:gd name="T7" fmla="*/ 0 h 139"/>
                <a:gd name="T8" fmla="*/ 0 60000 65536"/>
                <a:gd name="T9" fmla="*/ 0 60000 65536"/>
                <a:gd name="T10" fmla="*/ 0 60000 65536"/>
                <a:gd name="T11" fmla="*/ 0 60000 65536"/>
                <a:gd name="T12" fmla="*/ 0 w 133"/>
                <a:gd name="T13" fmla="*/ 0 h 139"/>
                <a:gd name="T14" fmla="*/ 133 w 133"/>
                <a:gd name="T15" fmla="*/ 139 h 139"/>
              </a:gdLst>
              <a:ahLst/>
              <a:cxnLst>
                <a:cxn ang="T8">
                  <a:pos x="T0" y="T1"/>
                </a:cxn>
                <a:cxn ang="T9">
                  <a:pos x="T2" y="T3"/>
                </a:cxn>
                <a:cxn ang="T10">
                  <a:pos x="T4" y="T5"/>
                </a:cxn>
                <a:cxn ang="T11">
                  <a:pos x="T6" y="T7"/>
                </a:cxn>
              </a:cxnLst>
              <a:rect l="T12" t="T13" r="T14" b="T15"/>
              <a:pathLst>
                <a:path w="133" h="139">
                  <a:moveTo>
                    <a:pt x="132" y="0"/>
                  </a:moveTo>
                  <a:cubicBezTo>
                    <a:pt x="72" y="0"/>
                    <a:pt x="19" y="38"/>
                    <a:pt x="0" y="95"/>
                  </a:cubicBezTo>
                  <a:lnTo>
                    <a:pt x="133" y="139"/>
                  </a:lnTo>
                  <a:lnTo>
                    <a:pt x="132" y="0"/>
                  </a:lnTo>
                  <a:close/>
                </a:path>
              </a:pathLst>
            </a:custGeom>
            <a:solidFill>
              <a:srgbClr val="003366"/>
            </a:solidFill>
            <a:ln w="9525">
              <a:noFill/>
              <a:round/>
              <a:headEnd/>
              <a:tailEnd/>
            </a:ln>
          </p:spPr>
          <p:txBody>
            <a:bodyPr/>
            <a:lstStyle/>
            <a:p>
              <a:endParaRPr lang="en-US"/>
            </a:p>
          </p:txBody>
        </p:sp>
      </p:grpSp>
      <p:sp>
        <p:nvSpPr>
          <p:cNvPr id="1657866" name="Text Box 9"/>
          <p:cNvSpPr txBox="1">
            <a:spLocks noChangeArrowheads="1"/>
          </p:cNvSpPr>
          <p:nvPr/>
        </p:nvSpPr>
        <p:spPr bwMode="auto">
          <a:xfrm>
            <a:off x="2303463" y="2333625"/>
            <a:ext cx="1468437" cy="396875"/>
          </a:xfrm>
          <a:prstGeom prst="rect">
            <a:avLst/>
          </a:prstGeom>
          <a:noFill/>
          <a:ln w="9525" algn="ctr">
            <a:noFill/>
            <a:miter lim="800000"/>
            <a:headEnd/>
            <a:tailEnd/>
          </a:ln>
        </p:spPr>
        <p:txBody>
          <a:bodyPr wrap="none">
            <a:spAutoFit/>
          </a:bodyPr>
          <a:lstStyle/>
          <a:p>
            <a:pPr>
              <a:spcBef>
                <a:spcPct val="0"/>
              </a:spcBef>
            </a:pPr>
            <a:r>
              <a:rPr lang="en-GB" sz="2000">
                <a:solidFill>
                  <a:schemeClr val="bg1"/>
                </a:solidFill>
              </a:rPr>
              <a:t>Re-engineer</a:t>
            </a:r>
          </a:p>
        </p:txBody>
      </p:sp>
      <p:sp>
        <p:nvSpPr>
          <p:cNvPr id="1657867" name="Text Box 10"/>
          <p:cNvSpPr txBox="1">
            <a:spLocks noChangeArrowheads="1"/>
          </p:cNvSpPr>
          <p:nvPr/>
        </p:nvSpPr>
        <p:spPr bwMode="auto">
          <a:xfrm>
            <a:off x="684213" y="3389313"/>
            <a:ext cx="1055687" cy="396875"/>
          </a:xfrm>
          <a:prstGeom prst="rect">
            <a:avLst/>
          </a:prstGeom>
          <a:noFill/>
          <a:ln w="9525" algn="ctr">
            <a:noFill/>
            <a:miter lim="800000"/>
            <a:headEnd/>
            <a:tailEnd/>
          </a:ln>
        </p:spPr>
        <p:txBody>
          <a:bodyPr wrap="none">
            <a:spAutoFit/>
          </a:bodyPr>
          <a:lstStyle/>
          <a:p>
            <a:pPr>
              <a:spcBef>
                <a:spcPct val="0"/>
              </a:spcBef>
            </a:pPr>
            <a:r>
              <a:rPr lang="en-GB" sz="2000">
                <a:solidFill>
                  <a:schemeClr val="bg1"/>
                </a:solidFill>
              </a:rPr>
              <a:t>Replace</a:t>
            </a:r>
          </a:p>
        </p:txBody>
      </p:sp>
      <p:sp>
        <p:nvSpPr>
          <p:cNvPr id="1657868" name="Text Box 11"/>
          <p:cNvSpPr txBox="1">
            <a:spLocks noChangeArrowheads="1"/>
          </p:cNvSpPr>
          <p:nvPr/>
        </p:nvSpPr>
        <p:spPr bwMode="auto">
          <a:xfrm>
            <a:off x="1827213" y="4225925"/>
            <a:ext cx="860425" cy="396875"/>
          </a:xfrm>
          <a:prstGeom prst="rect">
            <a:avLst/>
          </a:prstGeom>
          <a:noFill/>
          <a:ln w="9525" algn="ctr">
            <a:noFill/>
            <a:miter lim="800000"/>
            <a:headEnd/>
            <a:tailEnd/>
          </a:ln>
        </p:spPr>
        <p:txBody>
          <a:bodyPr wrap="none">
            <a:spAutoFit/>
          </a:bodyPr>
          <a:lstStyle/>
          <a:p>
            <a:pPr>
              <a:spcBef>
                <a:spcPct val="0"/>
              </a:spcBef>
            </a:pPr>
            <a:r>
              <a:rPr lang="en-GB" sz="2000">
                <a:solidFill>
                  <a:schemeClr val="bg1"/>
                </a:solidFill>
              </a:rPr>
              <a:t>Retain</a:t>
            </a:r>
          </a:p>
        </p:txBody>
      </p:sp>
      <p:sp>
        <p:nvSpPr>
          <p:cNvPr id="1657869" name="Text Box 12"/>
          <p:cNvSpPr txBox="1">
            <a:spLocks noChangeArrowheads="1"/>
          </p:cNvSpPr>
          <p:nvPr/>
        </p:nvSpPr>
        <p:spPr bwMode="auto">
          <a:xfrm>
            <a:off x="2809875" y="3389313"/>
            <a:ext cx="892175" cy="396875"/>
          </a:xfrm>
          <a:prstGeom prst="rect">
            <a:avLst/>
          </a:prstGeom>
          <a:noFill/>
          <a:ln w="9525" algn="ctr">
            <a:noFill/>
            <a:miter lim="800000"/>
            <a:headEnd/>
            <a:tailEnd/>
          </a:ln>
        </p:spPr>
        <p:txBody>
          <a:bodyPr wrap="none">
            <a:spAutoFit/>
          </a:bodyPr>
          <a:lstStyle/>
          <a:p>
            <a:pPr>
              <a:spcBef>
                <a:spcPct val="0"/>
              </a:spcBef>
            </a:pPr>
            <a:r>
              <a:rPr lang="en-GB" sz="2000">
                <a:solidFill>
                  <a:schemeClr val="bg1"/>
                </a:solidFill>
              </a:rPr>
              <a:t>Rehost</a:t>
            </a:r>
          </a:p>
        </p:txBody>
      </p:sp>
      <p:sp>
        <p:nvSpPr>
          <p:cNvPr id="1657870" name="Rectangle 13"/>
          <p:cNvSpPr>
            <a:spLocks noChangeArrowheads="1"/>
          </p:cNvSpPr>
          <p:nvPr/>
        </p:nvSpPr>
        <p:spPr bwMode="auto">
          <a:xfrm>
            <a:off x="1150938" y="2333625"/>
            <a:ext cx="798512" cy="396875"/>
          </a:xfrm>
          <a:prstGeom prst="rect">
            <a:avLst/>
          </a:prstGeom>
          <a:noFill/>
          <a:ln w="9525" algn="ctr">
            <a:noFill/>
            <a:miter lim="800000"/>
            <a:headEnd/>
            <a:tailEnd/>
          </a:ln>
        </p:spPr>
        <p:txBody>
          <a:bodyPr wrap="none">
            <a:spAutoFit/>
          </a:bodyPr>
          <a:lstStyle/>
          <a:p>
            <a:pPr>
              <a:spcBef>
                <a:spcPct val="0"/>
              </a:spcBef>
            </a:pPr>
            <a:r>
              <a:rPr lang="en-GB" sz="2000">
                <a:solidFill>
                  <a:schemeClr val="bg1"/>
                </a:solidFill>
              </a:rPr>
              <a:t>Retire</a:t>
            </a:r>
          </a:p>
        </p:txBody>
      </p:sp>
      <p:sp>
        <p:nvSpPr>
          <p:cNvPr id="1657871" name="Text Box 14"/>
          <p:cNvSpPr txBox="1">
            <a:spLocks noChangeArrowheads="1"/>
          </p:cNvSpPr>
          <p:nvPr/>
        </p:nvSpPr>
        <p:spPr bwMode="auto">
          <a:xfrm>
            <a:off x="4391025" y="1309688"/>
            <a:ext cx="4171950" cy="2487612"/>
          </a:xfrm>
          <a:prstGeom prst="rect">
            <a:avLst/>
          </a:prstGeom>
          <a:noFill/>
          <a:ln w="19050" algn="ctr">
            <a:noFill/>
            <a:miter lim="800000"/>
            <a:headEnd/>
            <a:tailEnd/>
          </a:ln>
        </p:spPr>
        <p:txBody>
          <a:bodyPr>
            <a:spAutoFit/>
          </a:bodyPr>
          <a:lstStyle/>
          <a:p>
            <a:pPr marL="171450" indent="-171450">
              <a:lnSpc>
                <a:spcPct val="95000"/>
              </a:lnSpc>
              <a:spcBef>
                <a:spcPct val="15000"/>
              </a:spcBef>
            </a:pPr>
            <a:r>
              <a:rPr lang="en-US" sz="1800">
                <a:solidFill>
                  <a:srgbClr val="EB5F01"/>
                </a:solidFill>
                <a:latin typeface="Futura Hv" pitchFamily="34" charset="0"/>
              </a:rPr>
              <a:t>TSYS Call Center Application</a:t>
            </a:r>
          </a:p>
          <a:p>
            <a:pPr marL="171450" indent="-171450">
              <a:lnSpc>
                <a:spcPct val="95000"/>
              </a:lnSpc>
              <a:spcBef>
                <a:spcPct val="15000"/>
              </a:spcBef>
            </a:pPr>
            <a:r>
              <a:rPr lang="en-US" sz="1800">
                <a:solidFill>
                  <a:srgbClr val="EB5F01"/>
                </a:solidFill>
                <a:latin typeface="Futura Hv" pitchFamily="34" charset="0"/>
              </a:rPr>
              <a:t>Modernization</a:t>
            </a:r>
          </a:p>
          <a:p>
            <a:pPr marL="171450" indent="-171450">
              <a:buClr>
                <a:srgbClr val="7B7B79"/>
              </a:buClr>
              <a:buSzPct val="80000"/>
              <a:buFontTx/>
              <a:buChar char="•"/>
            </a:pPr>
            <a:r>
              <a:rPr lang="en-US" altLang="en-US"/>
              <a:t>Rapid time-to-market (6 months)</a:t>
            </a:r>
          </a:p>
          <a:p>
            <a:pPr marL="171450" indent="-171450">
              <a:buClr>
                <a:srgbClr val="7B7B79"/>
              </a:buClr>
              <a:buSzPct val="80000"/>
              <a:buFontTx/>
              <a:buChar char="•"/>
            </a:pPr>
            <a:r>
              <a:rPr lang="en-US" altLang="en-US"/>
              <a:t>95% reduction in hardware costs </a:t>
            </a:r>
          </a:p>
          <a:p>
            <a:pPr marL="171450" indent="-171450">
              <a:buClr>
                <a:srgbClr val="7B7B79"/>
              </a:buClr>
              <a:buSzPct val="80000"/>
              <a:buFontTx/>
              <a:buChar char="•"/>
            </a:pPr>
            <a:r>
              <a:rPr lang="en-US" altLang="en-US"/>
              <a:t>80% reduction in software costs </a:t>
            </a:r>
          </a:p>
          <a:p>
            <a:pPr marL="171450" indent="-171450">
              <a:buClr>
                <a:srgbClr val="7B7B79"/>
              </a:buClr>
              <a:buSzPct val="80000"/>
              <a:buFontTx/>
              <a:buChar char="•"/>
            </a:pPr>
            <a:r>
              <a:rPr lang="en-US" altLang="en-US"/>
              <a:t>15% increase in call center productivity</a:t>
            </a:r>
          </a:p>
          <a:p>
            <a:pPr marL="171450" indent="-171450"/>
            <a:endParaRPr lang="en-US"/>
          </a:p>
        </p:txBody>
      </p:sp>
      <p:sp>
        <p:nvSpPr>
          <p:cNvPr id="1657872" name="Text Box 15"/>
          <p:cNvSpPr txBox="1">
            <a:spLocks noChangeArrowheads="1"/>
          </p:cNvSpPr>
          <p:nvPr/>
        </p:nvSpPr>
        <p:spPr bwMode="auto">
          <a:xfrm>
            <a:off x="4391025" y="3938588"/>
            <a:ext cx="3998913" cy="2566987"/>
          </a:xfrm>
          <a:prstGeom prst="rect">
            <a:avLst/>
          </a:prstGeom>
          <a:noFill/>
          <a:ln w="19050" algn="ctr">
            <a:noFill/>
            <a:miter lim="800000"/>
            <a:headEnd/>
            <a:tailEnd/>
          </a:ln>
        </p:spPr>
        <p:txBody>
          <a:bodyPr>
            <a:spAutoFit/>
          </a:bodyPr>
          <a:lstStyle/>
          <a:p>
            <a:pPr marL="171450" indent="-171450"/>
            <a:r>
              <a:rPr lang="en-US" altLang="ko-KR" sz="1800">
                <a:solidFill>
                  <a:srgbClr val="EB5F01"/>
                </a:solidFill>
                <a:latin typeface="Futura Hv" pitchFamily="34" charset="0"/>
                <a:ea typeface="굴림" charset="-127"/>
              </a:rPr>
              <a:t>Samsung Life Insurance</a:t>
            </a:r>
          </a:p>
          <a:p>
            <a:pPr marL="171450" indent="-171450">
              <a:buClr>
                <a:srgbClr val="7B7B79"/>
              </a:buClr>
              <a:buSzPct val="80000"/>
              <a:buFontTx/>
              <a:buChar char="•"/>
            </a:pPr>
            <a:r>
              <a:rPr lang="en-US" altLang="ko-KR">
                <a:ea typeface="굴림" charset="-127"/>
              </a:rPr>
              <a:t>Rollout 12 Months, US $25M, roughly 1000 person months </a:t>
            </a:r>
          </a:p>
          <a:p>
            <a:pPr marL="171450" indent="-171450">
              <a:buClr>
                <a:srgbClr val="7B7B79"/>
              </a:buClr>
              <a:buSzPct val="80000"/>
              <a:buFontTx/>
              <a:buChar char="•"/>
            </a:pPr>
            <a:r>
              <a:rPr lang="en-US" altLang="ko-KR">
                <a:ea typeface="굴림" charset="-127"/>
              </a:rPr>
              <a:t>Over 2000 DB tables, 53,000 SAM files, 40,000 tapes converted</a:t>
            </a:r>
          </a:p>
          <a:p>
            <a:pPr marL="171450" indent="-171450">
              <a:buClr>
                <a:srgbClr val="7B7B79"/>
              </a:buClr>
              <a:buSzPct val="80000"/>
              <a:buFontTx/>
              <a:buChar char="•"/>
            </a:pPr>
            <a:r>
              <a:rPr lang="en-US" altLang="ko-KR">
                <a:ea typeface="굴림" charset="-127"/>
              </a:rPr>
              <a:t>US $22M cost savings over 4 years</a:t>
            </a:r>
          </a:p>
          <a:p>
            <a:pPr marL="171450" indent="-171450">
              <a:buClr>
                <a:srgbClr val="7B7B79"/>
              </a:buClr>
              <a:buSzPct val="80000"/>
              <a:buFontTx/>
              <a:buChar char="•"/>
            </a:pPr>
            <a:r>
              <a:rPr lang="en-US" altLang="ko-KR">
                <a:ea typeface="굴림" charset="-127"/>
              </a:rPr>
              <a:t>Project cost break even point at 18 months</a:t>
            </a:r>
            <a:endParaRPr lang="en-US"/>
          </a:p>
        </p:txBody>
      </p:sp>
      <p:sp>
        <p:nvSpPr>
          <p:cNvPr id="1657873" name="Text Box 16"/>
          <p:cNvSpPr txBox="1">
            <a:spLocks noChangeArrowheads="1"/>
          </p:cNvSpPr>
          <p:nvPr/>
        </p:nvSpPr>
        <p:spPr bwMode="auto">
          <a:xfrm>
            <a:off x="606425" y="5140325"/>
            <a:ext cx="3343275" cy="1616075"/>
          </a:xfrm>
          <a:prstGeom prst="rect">
            <a:avLst/>
          </a:prstGeom>
          <a:noFill/>
          <a:ln w="19050" algn="ctr">
            <a:noFill/>
            <a:miter lim="800000"/>
            <a:headEnd/>
            <a:tailEnd/>
          </a:ln>
        </p:spPr>
        <p:txBody>
          <a:bodyPr>
            <a:spAutoFit/>
          </a:bodyPr>
          <a:lstStyle/>
          <a:p>
            <a:pPr algn="ctr"/>
            <a:r>
              <a:rPr lang="en-US" sz="2000">
                <a:solidFill>
                  <a:srgbClr val="EB5F01"/>
                </a:solidFill>
                <a:latin typeface="Futura Hv" pitchFamily="34" charset="0"/>
              </a:rPr>
              <a:t>Different paths to Application</a:t>
            </a:r>
          </a:p>
          <a:p>
            <a:pPr algn="ctr"/>
            <a:r>
              <a:rPr lang="en-US" sz="2000">
                <a:solidFill>
                  <a:srgbClr val="EB5F01"/>
                </a:solidFill>
                <a:latin typeface="Futura Hv" pitchFamily="34" charset="0"/>
              </a:rPr>
              <a:t>Modernization</a:t>
            </a:r>
          </a:p>
          <a:p>
            <a:pPr algn="ctr"/>
            <a:r>
              <a:rPr lang="en-US" sz="2000">
                <a:solidFill>
                  <a:srgbClr val="EB5F01"/>
                </a:solidFill>
                <a:latin typeface="Futura Hv" pitchFamily="34" charset="0"/>
              </a:rPr>
              <a:t> </a:t>
            </a:r>
          </a:p>
        </p:txBody>
      </p:sp>
      <p:sp>
        <p:nvSpPr>
          <p:cNvPr id="1657874" name="Rectangle 21"/>
          <p:cNvSpPr>
            <a:spLocks noGrp="1" noChangeArrowheads="1"/>
          </p:cNvSpPr>
          <p:nvPr>
            <p:ph type="title" idx="4294967295"/>
          </p:nvPr>
        </p:nvSpPr>
        <p:spPr>
          <a:noFill/>
        </p:spPr>
        <p:txBody>
          <a:bodyPr/>
          <a:lstStyle/>
          <a:p>
            <a:r>
              <a:rPr lang="en-GB" sz="3200"/>
              <a:t>A pragmatic approach to Application Modernization- achieving business outcomes </a:t>
            </a:r>
            <a:endParaRPr lang="en-US" sz="320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
          <p:cNvSpPr>
            <a:spLocks noGrp="1"/>
          </p:cNvSpPr>
          <p:nvPr>
            <p:ph type="sldNum" sz="quarter" idx="10"/>
          </p:nvPr>
        </p:nvSpPr>
        <p:spPr/>
        <p:txBody>
          <a:bodyPr/>
          <a:lstStyle/>
          <a:p>
            <a:fld id="{E32C6971-1D28-4571-8930-BB6B66D5453B}" type="slidenum">
              <a:rPr lang="en-US"/>
              <a:pPr/>
              <a:t>37</a:t>
            </a:fld>
            <a:endParaRPr lang="en-US"/>
          </a:p>
        </p:txBody>
      </p:sp>
      <p:sp>
        <p:nvSpPr>
          <p:cNvPr id="21" name="Date Placeholder 2"/>
          <p:cNvSpPr>
            <a:spLocks noGrp="1"/>
          </p:cNvSpPr>
          <p:nvPr>
            <p:ph type="dt" sz="half" idx="11"/>
          </p:nvPr>
        </p:nvSpPr>
        <p:spPr/>
        <p:txBody>
          <a:bodyPr/>
          <a:lstStyle/>
          <a:p>
            <a:fld id="{436131D9-9D21-4607-A55C-987B4A469201}" type="datetime3">
              <a:rPr lang="en-US"/>
              <a:pPr/>
              <a:t>12 February 2008</a:t>
            </a:fld>
            <a:endParaRPr lang="en-US"/>
          </a:p>
        </p:txBody>
      </p:sp>
      <p:sp>
        <p:nvSpPr>
          <p:cNvPr id="1659906"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DCB7CE5D-D56F-4B65-AA80-83860B6DE9BA}" type="slidenum">
              <a:rPr lang="en-US" sz="900">
                <a:solidFill>
                  <a:srgbClr val="848589"/>
                </a:solidFill>
              </a:rPr>
              <a:pPr eaLnBrk="0" hangingPunct="0">
                <a:spcBef>
                  <a:spcPct val="0"/>
                </a:spcBef>
              </a:pPr>
              <a:t>37</a:t>
            </a:fld>
            <a:endParaRPr lang="en-US" sz="900">
              <a:solidFill>
                <a:srgbClr val="848589"/>
              </a:solidFill>
            </a:endParaRPr>
          </a:p>
        </p:txBody>
      </p:sp>
      <p:sp>
        <p:nvSpPr>
          <p:cNvPr id="1659907"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E5DD04D7-8D01-4F92-BB01-F8637ACF4C2C}" type="datetime3">
              <a:rPr lang="en-US" sz="900">
                <a:solidFill>
                  <a:srgbClr val="848589"/>
                </a:solidFill>
              </a:rPr>
              <a:pPr eaLnBrk="0" hangingPunct="0">
                <a:spcBef>
                  <a:spcPct val="0"/>
                </a:spcBef>
              </a:pPr>
              <a:t>12 February 2008</a:t>
            </a:fld>
            <a:endParaRPr lang="en-US" sz="900">
              <a:solidFill>
                <a:srgbClr val="848589"/>
              </a:solidFill>
            </a:endParaRPr>
          </a:p>
        </p:txBody>
      </p:sp>
      <p:pic>
        <p:nvPicPr>
          <p:cNvPr id="1659908" name="Picture 2" descr="applicationlifecycle-alone"/>
          <p:cNvPicPr>
            <a:picLocks noChangeAspect="1" noChangeArrowheads="1"/>
          </p:cNvPicPr>
          <p:nvPr/>
        </p:nvPicPr>
        <p:blipFill>
          <a:blip r:embed="rId3"/>
          <a:srcRect/>
          <a:stretch>
            <a:fillRect/>
          </a:stretch>
        </p:blipFill>
        <p:spPr bwMode="auto">
          <a:xfrm>
            <a:off x="765175" y="2144713"/>
            <a:ext cx="5353050" cy="3521075"/>
          </a:xfrm>
          <a:prstGeom prst="rect">
            <a:avLst/>
          </a:prstGeom>
          <a:noFill/>
          <a:ln w="9525">
            <a:noFill/>
            <a:miter lim="800000"/>
            <a:headEnd/>
            <a:tailEnd/>
          </a:ln>
        </p:spPr>
      </p:pic>
      <p:sp>
        <p:nvSpPr>
          <p:cNvPr id="1659909" name="Text Box 3"/>
          <p:cNvSpPr txBox="1">
            <a:spLocks noChangeArrowheads="1"/>
          </p:cNvSpPr>
          <p:nvPr/>
        </p:nvSpPr>
        <p:spPr bwMode="auto">
          <a:xfrm>
            <a:off x="554038" y="2360613"/>
            <a:ext cx="1423987" cy="336550"/>
          </a:xfrm>
          <a:prstGeom prst="rect">
            <a:avLst/>
          </a:prstGeom>
          <a:noFill/>
          <a:ln w="19050" algn="ctr">
            <a:noFill/>
            <a:miter lim="800000"/>
            <a:headEnd/>
            <a:tailEnd/>
          </a:ln>
        </p:spPr>
        <p:txBody>
          <a:bodyPr>
            <a:spAutoFit/>
          </a:bodyPr>
          <a:lstStyle/>
          <a:p>
            <a:pPr algn="ctr" eaLnBrk="0" hangingPunct="0"/>
            <a:r>
              <a:rPr lang="en-US">
                <a:solidFill>
                  <a:schemeClr val="hlink"/>
                </a:solidFill>
              </a:rPr>
              <a:t>Planning</a:t>
            </a:r>
          </a:p>
        </p:txBody>
      </p:sp>
      <p:sp>
        <p:nvSpPr>
          <p:cNvPr id="1659910" name="Rectangle 4"/>
          <p:cNvSpPr>
            <a:spLocks noGrp="1" noChangeArrowheads="1"/>
          </p:cNvSpPr>
          <p:nvPr>
            <p:ph type="title" idx="4294967295"/>
          </p:nvPr>
        </p:nvSpPr>
        <p:spPr/>
        <p:txBody>
          <a:bodyPr/>
          <a:lstStyle/>
          <a:p>
            <a:r>
              <a:rPr lang="en-US"/>
              <a:t>Solutions for application transformation</a:t>
            </a:r>
            <a:endParaRPr lang="en-US" sz="2600">
              <a:solidFill>
                <a:srgbClr val="808080"/>
              </a:solidFill>
            </a:endParaRPr>
          </a:p>
        </p:txBody>
      </p:sp>
      <p:sp>
        <p:nvSpPr>
          <p:cNvPr id="1659911" name="Text Box 5"/>
          <p:cNvSpPr txBox="1">
            <a:spLocks noChangeArrowheads="1"/>
          </p:cNvSpPr>
          <p:nvPr/>
        </p:nvSpPr>
        <p:spPr bwMode="auto">
          <a:xfrm>
            <a:off x="2511425" y="1743075"/>
            <a:ext cx="1735138" cy="336550"/>
          </a:xfrm>
          <a:prstGeom prst="rect">
            <a:avLst/>
          </a:prstGeom>
          <a:noFill/>
          <a:ln w="19050" algn="ctr">
            <a:noFill/>
            <a:miter lim="800000"/>
            <a:headEnd/>
            <a:tailEnd/>
          </a:ln>
        </p:spPr>
        <p:txBody>
          <a:bodyPr>
            <a:spAutoFit/>
          </a:bodyPr>
          <a:lstStyle/>
          <a:p>
            <a:pPr algn="ctr" eaLnBrk="0" hangingPunct="0"/>
            <a:r>
              <a:rPr lang="en-US">
                <a:solidFill>
                  <a:schemeClr val="hlink"/>
                </a:solidFill>
              </a:rPr>
              <a:t>Development</a:t>
            </a:r>
          </a:p>
        </p:txBody>
      </p:sp>
      <p:sp>
        <p:nvSpPr>
          <p:cNvPr id="1659912" name="Text Box 6"/>
          <p:cNvSpPr txBox="1">
            <a:spLocks noChangeArrowheads="1"/>
          </p:cNvSpPr>
          <p:nvPr/>
        </p:nvSpPr>
        <p:spPr bwMode="auto">
          <a:xfrm>
            <a:off x="4117975" y="2216150"/>
            <a:ext cx="2649538" cy="581025"/>
          </a:xfrm>
          <a:prstGeom prst="rect">
            <a:avLst/>
          </a:prstGeom>
          <a:noFill/>
          <a:ln w="19050" algn="ctr">
            <a:noFill/>
            <a:miter lim="800000"/>
            <a:headEnd/>
            <a:tailEnd/>
          </a:ln>
        </p:spPr>
        <p:txBody>
          <a:bodyPr>
            <a:spAutoFit/>
          </a:bodyPr>
          <a:lstStyle/>
          <a:p>
            <a:pPr algn="ctr" eaLnBrk="0" hangingPunct="0"/>
            <a:r>
              <a:rPr lang="en-US">
                <a:solidFill>
                  <a:schemeClr val="hlink"/>
                </a:solidFill>
              </a:rPr>
              <a:t>Quality</a:t>
            </a:r>
            <a:br>
              <a:rPr lang="en-US">
                <a:solidFill>
                  <a:schemeClr val="hlink"/>
                </a:solidFill>
              </a:rPr>
            </a:br>
            <a:r>
              <a:rPr lang="en-US">
                <a:solidFill>
                  <a:schemeClr val="hlink"/>
                </a:solidFill>
              </a:rPr>
              <a:t>Assurance</a:t>
            </a:r>
          </a:p>
        </p:txBody>
      </p:sp>
      <p:sp>
        <p:nvSpPr>
          <p:cNvPr id="1659913" name="Text Box 7"/>
          <p:cNvSpPr txBox="1">
            <a:spLocks noChangeArrowheads="1"/>
          </p:cNvSpPr>
          <p:nvPr/>
        </p:nvSpPr>
        <p:spPr bwMode="auto">
          <a:xfrm>
            <a:off x="5548313" y="3816350"/>
            <a:ext cx="1423987" cy="581025"/>
          </a:xfrm>
          <a:prstGeom prst="rect">
            <a:avLst/>
          </a:prstGeom>
          <a:noFill/>
          <a:ln w="19050" algn="ctr">
            <a:noFill/>
            <a:miter lim="800000"/>
            <a:headEnd/>
            <a:tailEnd/>
          </a:ln>
        </p:spPr>
        <p:txBody>
          <a:bodyPr>
            <a:spAutoFit/>
          </a:bodyPr>
          <a:lstStyle/>
          <a:p>
            <a:pPr algn="ctr" eaLnBrk="0" hangingPunct="0"/>
            <a:r>
              <a:rPr lang="en-US">
                <a:solidFill>
                  <a:schemeClr val="hlink"/>
                </a:solidFill>
              </a:rPr>
              <a:t>Staging/ Deployment</a:t>
            </a:r>
          </a:p>
        </p:txBody>
      </p:sp>
      <p:sp>
        <p:nvSpPr>
          <p:cNvPr id="1659914" name="Text Box 8"/>
          <p:cNvSpPr txBox="1">
            <a:spLocks noChangeArrowheads="1"/>
          </p:cNvSpPr>
          <p:nvPr/>
        </p:nvSpPr>
        <p:spPr bwMode="auto">
          <a:xfrm>
            <a:off x="2924175" y="5470525"/>
            <a:ext cx="1579563" cy="336550"/>
          </a:xfrm>
          <a:prstGeom prst="rect">
            <a:avLst/>
          </a:prstGeom>
          <a:noFill/>
          <a:ln w="19050" algn="ctr">
            <a:noFill/>
            <a:miter lim="800000"/>
            <a:headEnd/>
            <a:tailEnd/>
          </a:ln>
        </p:spPr>
        <p:txBody>
          <a:bodyPr>
            <a:spAutoFit/>
          </a:bodyPr>
          <a:lstStyle/>
          <a:p>
            <a:pPr algn="ctr" eaLnBrk="0" hangingPunct="0"/>
            <a:r>
              <a:rPr lang="en-US">
                <a:solidFill>
                  <a:schemeClr val="hlink"/>
                </a:solidFill>
              </a:rPr>
              <a:t>IT Operations</a:t>
            </a:r>
          </a:p>
        </p:txBody>
      </p:sp>
      <p:sp>
        <p:nvSpPr>
          <p:cNvPr id="1659915" name="Text Box 9"/>
          <p:cNvSpPr txBox="1">
            <a:spLocks noChangeArrowheads="1"/>
          </p:cNvSpPr>
          <p:nvPr/>
        </p:nvSpPr>
        <p:spPr bwMode="auto">
          <a:xfrm>
            <a:off x="958850" y="5078413"/>
            <a:ext cx="1423988" cy="581025"/>
          </a:xfrm>
          <a:prstGeom prst="rect">
            <a:avLst/>
          </a:prstGeom>
          <a:noFill/>
          <a:ln w="19050" algn="ctr">
            <a:noFill/>
            <a:miter lim="800000"/>
            <a:headEnd/>
            <a:tailEnd/>
          </a:ln>
        </p:spPr>
        <p:txBody>
          <a:bodyPr>
            <a:spAutoFit/>
          </a:bodyPr>
          <a:lstStyle/>
          <a:p>
            <a:pPr algn="ctr" eaLnBrk="0" hangingPunct="0"/>
            <a:r>
              <a:rPr lang="en-US">
                <a:solidFill>
                  <a:schemeClr val="hlink"/>
                </a:solidFill>
              </a:rPr>
              <a:t>Application Support</a:t>
            </a:r>
          </a:p>
        </p:txBody>
      </p:sp>
      <p:sp>
        <p:nvSpPr>
          <p:cNvPr id="1659916" name="Text Box 10"/>
          <p:cNvSpPr txBox="1">
            <a:spLocks noChangeArrowheads="1"/>
          </p:cNvSpPr>
          <p:nvPr/>
        </p:nvSpPr>
        <p:spPr bwMode="auto">
          <a:xfrm>
            <a:off x="4867275" y="4826000"/>
            <a:ext cx="1423988" cy="581025"/>
          </a:xfrm>
          <a:prstGeom prst="rect">
            <a:avLst/>
          </a:prstGeom>
          <a:noFill/>
          <a:ln w="19050" algn="ctr">
            <a:noFill/>
            <a:miter lim="800000"/>
            <a:headEnd/>
            <a:tailEnd/>
          </a:ln>
        </p:spPr>
        <p:txBody>
          <a:bodyPr>
            <a:spAutoFit/>
          </a:bodyPr>
          <a:lstStyle/>
          <a:p>
            <a:pPr algn="ctr" eaLnBrk="0" hangingPunct="0"/>
            <a:r>
              <a:rPr lang="en-US">
                <a:solidFill>
                  <a:schemeClr val="hlink"/>
                </a:solidFill>
              </a:rPr>
              <a:t>Application Operations</a:t>
            </a:r>
          </a:p>
        </p:txBody>
      </p:sp>
      <p:sp>
        <p:nvSpPr>
          <p:cNvPr id="1659917" name="Text Box 11"/>
          <p:cNvSpPr txBox="1">
            <a:spLocks noChangeArrowheads="1"/>
          </p:cNvSpPr>
          <p:nvPr/>
        </p:nvSpPr>
        <p:spPr bwMode="auto">
          <a:xfrm>
            <a:off x="236538" y="4111625"/>
            <a:ext cx="998537" cy="815975"/>
          </a:xfrm>
          <a:prstGeom prst="rect">
            <a:avLst/>
          </a:prstGeom>
          <a:noFill/>
          <a:ln w="19050" algn="ctr">
            <a:noFill/>
            <a:miter lim="800000"/>
            <a:headEnd/>
            <a:tailEnd/>
          </a:ln>
        </p:spPr>
        <p:txBody>
          <a:bodyPr>
            <a:spAutoFit/>
          </a:bodyPr>
          <a:lstStyle/>
          <a:p>
            <a:pPr algn="ctr" eaLnBrk="0" hangingPunct="0">
              <a:lnSpc>
                <a:spcPct val="90000"/>
              </a:lnSpc>
              <a:spcBef>
                <a:spcPct val="25000"/>
              </a:spcBef>
            </a:pPr>
            <a:r>
              <a:rPr lang="en-US">
                <a:solidFill>
                  <a:schemeClr val="hlink"/>
                </a:solidFill>
              </a:rPr>
              <a:t>Change/</a:t>
            </a:r>
          </a:p>
          <a:p>
            <a:pPr algn="ctr" eaLnBrk="0" hangingPunct="0">
              <a:lnSpc>
                <a:spcPct val="90000"/>
              </a:lnSpc>
              <a:spcBef>
                <a:spcPct val="25000"/>
              </a:spcBef>
            </a:pPr>
            <a:r>
              <a:rPr lang="en-US">
                <a:solidFill>
                  <a:schemeClr val="hlink"/>
                </a:solidFill>
              </a:rPr>
              <a:t>Retire</a:t>
            </a:r>
          </a:p>
        </p:txBody>
      </p:sp>
      <p:sp>
        <p:nvSpPr>
          <p:cNvPr id="1659918" name="Rectangle 17"/>
          <p:cNvSpPr>
            <a:spLocks noChangeArrowheads="1"/>
          </p:cNvSpPr>
          <p:nvPr/>
        </p:nvSpPr>
        <p:spPr bwMode="auto">
          <a:xfrm>
            <a:off x="6862763" y="5164138"/>
            <a:ext cx="1898650" cy="741362"/>
          </a:xfrm>
          <a:prstGeom prst="rect">
            <a:avLst/>
          </a:prstGeom>
          <a:solidFill>
            <a:schemeClr val="hlink"/>
          </a:solidFill>
          <a:ln w="9525">
            <a:noFill/>
            <a:miter lim="800000"/>
            <a:headEnd/>
            <a:tailEnd/>
          </a:ln>
        </p:spPr>
        <p:txBody>
          <a:bodyPr lIns="54000" tIns="10800" rIns="54000" bIns="10800" anchor="ctr"/>
          <a:lstStyle/>
          <a:p>
            <a:pPr algn="ctr">
              <a:spcBef>
                <a:spcPct val="0"/>
              </a:spcBef>
            </a:pPr>
            <a:r>
              <a:rPr lang="en-US" sz="1400">
                <a:solidFill>
                  <a:schemeClr val="bg1"/>
                </a:solidFill>
              </a:rPr>
              <a:t>Application</a:t>
            </a:r>
          </a:p>
          <a:p>
            <a:pPr algn="ctr">
              <a:spcBef>
                <a:spcPct val="0"/>
              </a:spcBef>
            </a:pPr>
            <a:r>
              <a:rPr lang="en-US" sz="1400">
                <a:solidFill>
                  <a:schemeClr val="bg1"/>
                </a:solidFill>
              </a:rPr>
              <a:t>Lifecycle Optimization</a:t>
            </a:r>
          </a:p>
        </p:txBody>
      </p:sp>
      <p:sp>
        <p:nvSpPr>
          <p:cNvPr id="1659919" name="Text Box 19"/>
          <p:cNvSpPr txBox="1">
            <a:spLocks noChangeArrowheads="1"/>
          </p:cNvSpPr>
          <p:nvPr/>
        </p:nvSpPr>
        <p:spPr bwMode="auto">
          <a:xfrm>
            <a:off x="433388" y="1163638"/>
            <a:ext cx="8224837" cy="427037"/>
          </a:xfrm>
          <a:prstGeom prst="rect">
            <a:avLst/>
          </a:prstGeom>
          <a:noFill/>
          <a:ln w="19050" algn="ctr">
            <a:noFill/>
            <a:miter lim="800000"/>
            <a:headEnd/>
            <a:tailEnd/>
          </a:ln>
        </p:spPr>
        <p:txBody>
          <a:bodyPr>
            <a:spAutoFit/>
          </a:bodyPr>
          <a:lstStyle/>
          <a:p>
            <a:r>
              <a:rPr lang="en-US" sz="2200">
                <a:solidFill>
                  <a:srgbClr val="7B7B79"/>
                </a:solidFill>
                <a:latin typeface="Futura Hv" pitchFamily="34" charset="0"/>
              </a:rPr>
              <a:t>Helping you with key application Initiatives across the lifecycle</a:t>
            </a:r>
          </a:p>
        </p:txBody>
      </p:sp>
      <p:sp>
        <p:nvSpPr>
          <p:cNvPr id="1659920" name="Rectangle 20"/>
          <p:cNvSpPr>
            <a:spLocks noChangeArrowheads="1"/>
          </p:cNvSpPr>
          <p:nvPr/>
        </p:nvSpPr>
        <p:spPr bwMode="auto">
          <a:xfrm>
            <a:off x="6862763" y="4310063"/>
            <a:ext cx="1898650" cy="741362"/>
          </a:xfrm>
          <a:prstGeom prst="rect">
            <a:avLst/>
          </a:prstGeom>
          <a:solidFill>
            <a:srgbClr val="003366"/>
          </a:solidFill>
          <a:ln w="9525">
            <a:noFill/>
            <a:miter lim="800000"/>
            <a:headEnd/>
            <a:tailEnd/>
          </a:ln>
        </p:spPr>
        <p:txBody>
          <a:bodyPr lIns="54000" tIns="10800" rIns="54000" bIns="10800" anchor="ctr"/>
          <a:lstStyle/>
          <a:p>
            <a:pPr algn="ctr">
              <a:spcBef>
                <a:spcPct val="0"/>
              </a:spcBef>
            </a:pPr>
            <a:r>
              <a:rPr lang="en-US" sz="1400">
                <a:solidFill>
                  <a:schemeClr val="bg1"/>
                </a:solidFill>
              </a:rPr>
              <a:t>Packaged Applications (SAP, Oracle)</a:t>
            </a:r>
          </a:p>
        </p:txBody>
      </p:sp>
      <p:sp>
        <p:nvSpPr>
          <p:cNvPr id="1659921" name="Rectangle 21"/>
          <p:cNvSpPr>
            <a:spLocks noChangeArrowheads="1"/>
          </p:cNvSpPr>
          <p:nvPr/>
        </p:nvSpPr>
        <p:spPr bwMode="auto">
          <a:xfrm>
            <a:off x="6862763" y="3457575"/>
            <a:ext cx="1898650" cy="741363"/>
          </a:xfrm>
          <a:prstGeom prst="rect">
            <a:avLst/>
          </a:prstGeom>
          <a:solidFill>
            <a:srgbClr val="003366"/>
          </a:solidFill>
          <a:ln w="9525">
            <a:noFill/>
            <a:miter lim="800000"/>
            <a:headEnd/>
            <a:tailEnd/>
          </a:ln>
        </p:spPr>
        <p:txBody>
          <a:bodyPr lIns="54000" tIns="10800" rIns="54000" bIns="10800" anchor="ctr"/>
          <a:lstStyle/>
          <a:p>
            <a:pPr algn="ctr">
              <a:spcBef>
                <a:spcPct val="0"/>
              </a:spcBef>
            </a:pPr>
            <a:r>
              <a:rPr lang="en-US" sz="1400">
                <a:solidFill>
                  <a:schemeClr val="bg1"/>
                </a:solidFill>
              </a:rPr>
              <a:t>Application Development &amp; Integration</a:t>
            </a:r>
          </a:p>
        </p:txBody>
      </p:sp>
      <p:sp>
        <p:nvSpPr>
          <p:cNvPr id="1659922" name="Rectangle 22"/>
          <p:cNvSpPr>
            <a:spLocks noChangeArrowheads="1"/>
          </p:cNvSpPr>
          <p:nvPr/>
        </p:nvSpPr>
        <p:spPr bwMode="auto">
          <a:xfrm>
            <a:off x="6862763" y="2603500"/>
            <a:ext cx="1898650" cy="741363"/>
          </a:xfrm>
          <a:prstGeom prst="rect">
            <a:avLst/>
          </a:prstGeom>
          <a:solidFill>
            <a:srgbClr val="003366"/>
          </a:solidFill>
          <a:ln w="9525">
            <a:noFill/>
            <a:miter lim="800000"/>
            <a:headEnd/>
            <a:tailEnd/>
          </a:ln>
        </p:spPr>
        <p:txBody>
          <a:bodyPr lIns="54000" tIns="10800" rIns="54000" bIns="10800" anchor="ctr"/>
          <a:lstStyle/>
          <a:p>
            <a:pPr algn="ctr">
              <a:spcBef>
                <a:spcPct val="0"/>
              </a:spcBef>
            </a:pPr>
            <a:r>
              <a:rPr lang="en-US" sz="1400">
                <a:solidFill>
                  <a:schemeClr val="bg1"/>
                </a:solidFill>
              </a:rPr>
              <a:t>Application Modernization</a:t>
            </a:r>
          </a:p>
        </p:txBody>
      </p:sp>
      <p:sp>
        <p:nvSpPr>
          <p:cNvPr id="1659923" name="Rectangle 23"/>
          <p:cNvSpPr>
            <a:spLocks noChangeArrowheads="1"/>
          </p:cNvSpPr>
          <p:nvPr/>
        </p:nvSpPr>
        <p:spPr bwMode="auto">
          <a:xfrm>
            <a:off x="6862763" y="1751013"/>
            <a:ext cx="1898650" cy="741362"/>
          </a:xfrm>
          <a:prstGeom prst="rect">
            <a:avLst/>
          </a:prstGeom>
          <a:solidFill>
            <a:srgbClr val="003366"/>
          </a:solidFill>
          <a:ln w="9525">
            <a:noFill/>
            <a:miter lim="800000"/>
            <a:headEnd/>
            <a:tailEnd/>
          </a:ln>
        </p:spPr>
        <p:txBody>
          <a:bodyPr lIns="54000" tIns="10800" rIns="54000" bIns="10800" anchor="ctr"/>
          <a:lstStyle/>
          <a:p>
            <a:pPr algn="ctr">
              <a:spcBef>
                <a:spcPct val="0"/>
              </a:spcBef>
            </a:pPr>
            <a:r>
              <a:rPr lang="en-US" sz="1400">
                <a:solidFill>
                  <a:schemeClr val="bg1"/>
                </a:solidFill>
              </a:rPr>
              <a:t>SOA Transformation</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
          <p:cNvSpPr>
            <a:spLocks noGrp="1"/>
          </p:cNvSpPr>
          <p:nvPr>
            <p:ph type="sldNum" sz="quarter" idx="10"/>
          </p:nvPr>
        </p:nvSpPr>
        <p:spPr/>
        <p:txBody>
          <a:bodyPr/>
          <a:lstStyle/>
          <a:p>
            <a:fld id="{6821823F-E559-46A6-B371-F0A4FEB0A5F6}" type="slidenum">
              <a:rPr lang="en-US"/>
              <a:pPr/>
              <a:t>38</a:t>
            </a:fld>
            <a:endParaRPr lang="en-US"/>
          </a:p>
        </p:txBody>
      </p:sp>
      <p:sp>
        <p:nvSpPr>
          <p:cNvPr id="19" name="Date Placeholder 2"/>
          <p:cNvSpPr>
            <a:spLocks noGrp="1"/>
          </p:cNvSpPr>
          <p:nvPr>
            <p:ph type="dt" sz="half" idx="11"/>
          </p:nvPr>
        </p:nvSpPr>
        <p:spPr/>
        <p:txBody>
          <a:bodyPr/>
          <a:lstStyle/>
          <a:p>
            <a:fld id="{F7DD3444-9A09-43AE-9CCB-29CAFEE78FFC}" type="datetime3">
              <a:rPr lang="en-US"/>
              <a:pPr/>
              <a:t>12 February 2008</a:t>
            </a:fld>
            <a:endParaRPr lang="en-US"/>
          </a:p>
        </p:txBody>
      </p:sp>
      <p:sp>
        <p:nvSpPr>
          <p:cNvPr id="166195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400F5CEC-4F7F-42AA-91D3-427F497581E4}" type="slidenum">
              <a:rPr lang="en-US" sz="900">
                <a:solidFill>
                  <a:srgbClr val="848589"/>
                </a:solidFill>
              </a:rPr>
              <a:pPr eaLnBrk="0" hangingPunct="0">
                <a:spcBef>
                  <a:spcPct val="0"/>
                </a:spcBef>
              </a:pPr>
              <a:t>38</a:t>
            </a:fld>
            <a:endParaRPr lang="en-US" sz="900">
              <a:solidFill>
                <a:srgbClr val="848589"/>
              </a:solidFill>
            </a:endParaRPr>
          </a:p>
        </p:txBody>
      </p:sp>
      <p:sp>
        <p:nvSpPr>
          <p:cNvPr id="166195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CC2D956F-F7FF-4D07-BA9F-0BA73ECE0534}"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61956" name="Slide Number Placeholder 2"/>
          <p:cNvSpPr txBox="1">
            <a:spLocks noGrp="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E4155FB2-FA9E-448B-A9DA-88A0D955DABC}" type="slidenum">
              <a:rPr lang="en-US" sz="900">
                <a:solidFill>
                  <a:schemeClr val="accent2"/>
                </a:solidFill>
              </a:rPr>
              <a:pPr eaLnBrk="0" hangingPunct="0">
                <a:spcBef>
                  <a:spcPct val="0"/>
                </a:spcBef>
              </a:pPr>
              <a:t>38</a:t>
            </a:fld>
            <a:endParaRPr lang="en-US" sz="900">
              <a:solidFill>
                <a:schemeClr val="accent2"/>
              </a:solidFill>
            </a:endParaRPr>
          </a:p>
        </p:txBody>
      </p:sp>
      <p:sp>
        <p:nvSpPr>
          <p:cNvPr id="1661957" name="Rectangle 2"/>
          <p:cNvSpPr>
            <a:spLocks noChangeArrowheads="1"/>
          </p:cNvSpPr>
          <p:nvPr/>
        </p:nvSpPr>
        <p:spPr bwMode="auto">
          <a:xfrm>
            <a:off x="401638"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endParaRPr lang="en-US" sz="3600">
              <a:solidFill>
                <a:schemeClr val="tx2"/>
              </a:solidFill>
            </a:endParaRPr>
          </a:p>
        </p:txBody>
      </p:sp>
      <p:sp>
        <p:nvSpPr>
          <p:cNvPr id="1661958" name="Rectangle 15"/>
          <p:cNvSpPr>
            <a:spLocks noChangeArrowheads="1"/>
          </p:cNvSpPr>
          <p:nvPr/>
        </p:nvSpPr>
        <p:spPr bwMode="auto">
          <a:xfrm>
            <a:off x="428625" y="114300"/>
            <a:ext cx="69246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t>Information Transformation</a:t>
            </a:r>
            <a:endParaRPr lang="en-US" sz="3600">
              <a:solidFill>
                <a:schemeClr val="tx2"/>
              </a:solidFill>
            </a:endParaRPr>
          </a:p>
        </p:txBody>
      </p:sp>
      <p:sp>
        <p:nvSpPr>
          <p:cNvPr id="1661959" name="Rectangle 16"/>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r">
              <a:lnSpc>
                <a:spcPct val="90000"/>
              </a:lnSpc>
              <a:spcBef>
                <a:spcPct val="25000"/>
              </a:spcBef>
              <a:spcAft>
                <a:spcPct val="50000"/>
              </a:spcAft>
              <a:buClr>
                <a:srgbClr val="00ACFA"/>
              </a:buClr>
              <a:buSzPct val="80000"/>
            </a:pPr>
            <a:r>
              <a:rPr lang="en-US" sz="2000">
                <a:solidFill>
                  <a:srgbClr val="7B7B79"/>
                </a:solidFill>
              </a:rPr>
              <a:t>Application </a:t>
            </a:r>
            <a:br>
              <a:rPr lang="en-US" sz="2000">
                <a:solidFill>
                  <a:srgbClr val="7B7B79"/>
                </a:solidFill>
              </a:rPr>
            </a:br>
            <a:r>
              <a:rPr lang="en-US" sz="2000">
                <a:solidFill>
                  <a:srgbClr val="7B7B79"/>
                </a:solidFill>
              </a:rPr>
              <a:t>Transformation</a:t>
            </a:r>
          </a:p>
        </p:txBody>
      </p:sp>
      <p:sp>
        <p:nvSpPr>
          <p:cNvPr id="1661960" name="Rectangle 17"/>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a:solidFill>
                  <a:srgbClr val="7B7B79"/>
                </a:solidFill>
              </a:rPr>
              <a:t>IT “Business” Transformation for Government</a:t>
            </a:r>
          </a:p>
        </p:txBody>
      </p:sp>
      <p:sp>
        <p:nvSpPr>
          <p:cNvPr id="1661961" name="Rectangle 18"/>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ctr">
              <a:lnSpc>
                <a:spcPct val="90000"/>
              </a:lnSpc>
              <a:spcBef>
                <a:spcPct val="25000"/>
              </a:spcBef>
              <a:spcAft>
                <a:spcPct val="50000"/>
              </a:spcAft>
              <a:buClr>
                <a:srgbClr val="00ACFA"/>
              </a:buClr>
              <a:buSzPct val="80000"/>
            </a:pPr>
            <a:r>
              <a:rPr lang="en-US" sz="2000" b="1">
                <a:solidFill>
                  <a:schemeClr val="hlink"/>
                </a:solidFill>
              </a:rPr>
              <a:t>Information</a:t>
            </a:r>
            <a:br>
              <a:rPr lang="en-US" sz="2000" b="1">
                <a:solidFill>
                  <a:schemeClr val="hlink"/>
                </a:solidFill>
              </a:rPr>
            </a:br>
            <a:r>
              <a:rPr lang="en-US" sz="2000" b="1">
                <a:solidFill>
                  <a:schemeClr val="hlink"/>
                </a:solidFill>
              </a:rPr>
              <a:t>Transformation</a:t>
            </a:r>
          </a:p>
        </p:txBody>
      </p:sp>
      <p:sp>
        <p:nvSpPr>
          <p:cNvPr id="1661962" name="Rectangle 19"/>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a:solidFill>
                  <a:srgbClr val="7B7B79"/>
                </a:solidFill>
              </a:rPr>
              <a:t>Data Center</a:t>
            </a:r>
            <a:br>
              <a:rPr lang="en-US" sz="2000">
                <a:solidFill>
                  <a:srgbClr val="7B7B79"/>
                </a:solidFill>
              </a:rPr>
            </a:br>
            <a:r>
              <a:rPr lang="en-US" sz="2000">
                <a:solidFill>
                  <a:srgbClr val="7B7B79"/>
                </a:solidFill>
              </a:rPr>
              <a:t>Facility &amp; Infrastructure Transformation</a:t>
            </a:r>
          </a:p>
          <a:p>
            <a:pPr algn="ctr">
              <a:lnSpc>
                <a:spcPct val="90000"/>
              </a:lnSpc>
              <a:spcBef>
                <a:spcPct val="25000"/>
              </a:spcBef>
              <a:spcAft>
                <a:spcPct val="50000"/>
              </a:spcAft>
              <a:buClr>
                <a:srgbClr val="00ACFA"/>
              </a:buClr>
              <a:buSzPct val="80000"/>
            </a:pPr>
            <a:endParaRPr lang="en-US" sz="2400">
              <a:solidFill>
                <a:srgbClr val="7B7B79"/>
              </a:solidFill>
            </a:endParaRPr>
          </a:p>
        </p:txBody>
      </p:sp>
      <p:sp>
        <p:nvSpPr>
          <p:cNvPr id="1661963" name="AutoShape 20"/>
          <p:cNvSpPr>
            <a:spLocks noChangeArrowheads="1"/>
          </p:cNvSpPr>
          <p:nvPr/>
        </p:nvSpPr>
        <p:spPr bwMode="auto">
          <a:xfrm rot="2661883">
            <a:off x="3052763" y="205263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endParaRPr lang="en-US"/>
          </a:p>
        </p:txBody>
      </p:sp>
      <p:sp>
        <p:nvSpPr>
          <p:cNvPr id="1661964" name="AutoShape 21"/>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61965" name="AutoShape 22"/>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61966" name="AutoShape 23"/>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61967" name="Oval 24"/>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61968"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a:solidFill>
                  <a:schemeClr val="bg1"/>
                </a:solidFill>
              </a:rPr>
              <a:t>Service</a:t>
            </a:r>
            <a:br>
              <a:rPr lang="en-US" sz="2000">
                <a:solidFill>
                  <a:schemeClr val="bg1"/>
                </a:solidFill>
              </a:rPr>
            </a:br>
            <a:r>
              <a:rPr lang="en-US" sz="2000">
                <a:solidFill>
                  <a:schemeClr val="bg1"/>
                </a:solidFill>
              </a:rPr>
              <a:t>Management </a:t>
            </a:r>
          </a:p>
        </p:txBody>
      </p:sp>
      <p:sp>
        <p:nvSpPr>
          <p:cNvPr id="1661969" name="Rectangle 26"/>
          <p:cNvSpPr>
            <a:spLocks noChangeArrowheads="1"/>
          </p:cNvSpPr>
          <p:nvPr/>
        </p:nvSpPr>
        <p:spPr bwMode="auto">
          <a:xfrm>
            <a:off x="4681538" y="3671888"/>
            <a:ext cx="4170362" cy="2170112"/>
          </a:xfrm>
          <a:prstGeom prst="rect">
            <a:avLst/>
          </a:prstGeom>
          <a:noFill/>
          <a:ln w="19050" algn="ctr">
            <a:solidFill>
              <a:schemeClr val="hlink"/>
            </a:solid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2"/>
          <p:cNvSpPr>
            <a:spLocks noGrp="1"/>
          </p:cNvSpPr>
          <p:nvPr>
            <p:ph type="sldNum" sz="quarter" idx="10"/>
          </p:nvPr>
        </p:nvSpPr>
        <p:spPr/>
        <p:txBody>
          <a:bodyPr/>
          <a:lstStyle/>
          <a:p>
            <a:fld id="{B67C0853-2CDD-49E7-8BD2-FB41790E44B1}" type="slidenum">
              <a:rPr lang="en-US"/>
              <a:pPr/>
              <a:t>39</a:t>
            </a:fld>
            <a:endParaRPr lang="en-US"/>
          </a:p>
        </p:txBody>
      </p:sp>
      <p:sp>
        <p:nvSpPr>
          <p:cNvPr id="12" name="Date Placeholder 3"/>
          <p:cNvSpPr>
            <a:spLocks noGrp="1"/>
          </p:cNvSpPr>
          <p:nvPr>
            <p:ph type="dt" sz="half" idx="11"/>
          </p:nvPr>
        </p:nvSpPr>
        <p:spPr/>
        <p:txBody>
          <a:bodyPr/>
          <a:lstStyle/>
          <a:p>
            <a:fld id="{B0ED0895-1454-4D55-AE7E-41545068367B}" type="datetime3">
              <a:rPr lang="en-US"/>
              <a:pPr/>
              <a:t>12 February 2008</a:t>
            </a:fld>
            <a:endParaRPr lang="en-US"/>
          </a:p>
        </p:txBody>
      </p:sp>
      <p:sp>
        <p:nvSpPr>
          <p:cNvPr id="1664002" name="Oval 2"/>
          <p:cNvSpPr>
            <a:spLocks noChangeArrowheads="1"/>
          </p:cNvSpPr>
          <p:nvPr/>
        </p:nvSpPr>
        <p:spPr bwMode="auto">
          <a:xfrm>
            <a:off x="3275013" y="1336675"/>
            <a:ext cx="2921000" cy="2827338"/>
          </a:xfrm>
          <a:prstGeom prst="ellipse">
            <a:avLst/>
          </a:prstGeom>
          <a:solidFill>
            <a:schemeClr val="accent1">
              <a:alpha val="75000"/>
            </a:schemeClr>
          </a:solidFill>
          <a:ln w="9525">
            <a:noFill/>
            <a:round/>
            <a:headEnd/>
            <a:tailEnd/>
          </a:ln>
          <a:effectLst/>
        </p:spPr>
        <p:txBody>
          <a:bodyPr wrap="none" anchor="ctr"/>
          <a:lstStyle/>
          <a:p>
            <a:pPr algn="ctr">
              <a:spcBef>
                <a:spcPct val="0"/>
              </a:spcBef>
            </a:pPr>
            <a:endParaRPr lang="en-US" sz="1200"/>
          </a:p>
        </p:txBody>
      </p:sp>
      <p:sp>
        <p:nvSpPr>
          <p:cNvPr id="1664003" name="Oval 3"/>
          <p:cNvSpPr>
            <a:spLocks noChangeArrowheads="1"/>
          </p:cNvSpPr>
          <p:nvPr/>
        </p:nvSpPr>
        <p:spPr bwMode="auto">
          <a:xfrm>
            <a:off x="4202113" y="2700338"/>
            <a:ext cx="2892425" cy="2728912"/>
          </a:xfrm>
          <a:prstGeom prst="ellipse">
            <a:avLst/>
          </a:prstGeom>
          <a:solidFill>
            <a:schemeClr val="hlink">
              <a:alpha val="75000"/>
            </a:schemeClr>
          </a:solidFill>
          <a:ln w="9525">
            <a:noFill/>
            <a:round/>
            <a:headEnd/>
            <a:tailEnd/>
          </a:ln>
          <a:effectLst/>
        </p:spPr>
        <p:txBody>
          <a:bodyPr wrap="none" anchor="ctr"/>
          <a:lstStyle/>
          <a:p>
            <a:endParaRPr lang="en-US"/>
          </a:p>
        </p:txBody>
      </p:sp>
      <p:sp>
        <p:nvSpPr>
          <p:cNvPr id="1664004" name="Oval 4"/>
          <p:cNvSpPr>
            <a:spLocks noChangeArrowheads="1"/>
          </p:cNvSpPr>
          <p:nvPr/>
        </p:nvSpPr>
        <p:spPr bwMode="auto">
          <a:xfrm>
            <a:off x="2178050" y="2638425"/>
            <a:ext cx="2976563" cy="2784475"/>
          </a:xfrm>
          <a:prstGeom prst="ellipse">
            <a:avLst/>
          </a:prstGeom>
          <a:solidFill>
            <a:srgbClr val="969696">
              <a:alpha val="75000"/>
            </a:srgbClr>
          </a:solidFill>
          <a:ln w="9525">
            <a:noFill/>
            <a:round/>
            <a:headEnd/>
            <a:tailEnd/>
          </a:ln>
          <a:effectLst/>
        </p:spPr>
        <p:txBody>
          <a:bodyPr wrap="none" anchor="ctr"/>
          <a:lstStyle/>
          <a:p>
            <a:endParaRPr lang="en-US"/>
          </a:p>
        </p:txBody>
      </p:sp>
      <p:sp>
        <p:nvSpPr>
          <p:cNvPr id="1664005" name="Text Box 5"/>
          <p:cNvSpPr txBox="1">
            <a:spLocks noChangeArrowheads="1"/>
          </p:cNvSpPr>
          <p:nvPr/>
        </p:nvSpPr>
        <p:spPr bwMode="auto">
          <a:xfrm>
            <a:off x="3932238" y="1689100"/>
            <a:ext cx="1660525" cy="641350"/>
          </a:xfrm>
          <a:prstGeom prst="rect">
            <a:avLst/>
          </a:prstGeom>
          <a:noFill/>
          <a:ln w="9525">
            <a:noFill/>
            <a:miter lim="800000"/>
            <a:headEnd/>
            <a:tailEnd/>
          </a:ln>
          <a:effectLst/>
        </p:spPr>
        <p:txBody>
          <a:bodyPr>
            <a:spAutoFit/>
          </a:bodyPr>
          <a:lstStyle/>
          <a:p>
            <a:pPr algn="ctr">
              <a:spcBef>
                <a:spcPct val="0"/>
              </a:spcBef>
            </a:pPr>
            <a:r>
              <a:rPr lang="en-US" sz="1800">
                <a:solidFill>
                  <a:schemeClr val="bg1"/>
                </a:solidFill>
                <a:latin typeface="Futura Hv" pitchFamily="34" charset="0"/>
              </a:rPr>
              <a:t>Business Intelligence</a:t>
            </a:r>
          </a:p>
        </p:txBody>
      </p:sp>
      <p:sp>
        <p:nvSpPr>
          <p:cNvPr id="1664006" name="Oval 6"/>
          <p:cNvSpPr>
            <a:spLocks noChangeArrowheads="1"/>
          </p:cNvSpPr>
          <p:nvPr/>
        </p:nvSpPr>
        <p:spPr bwMode="auto">
          <a:xfrm>
            <a:off x="3760788" y="2689225"/>
            <a:ext cx="1938337" cy="1906588"/>
          </a:xfrm>
          <a:prstGeom prst="ellipse">
            <a:avLst/>
          </a:prstGeom>
          <a:solidFill>
            <a:srgbClr val="B11B29">
              <a:alpha val="75000"/>
            </a:srgbClr>
          </a:solidFill>
          <a:ln w="9525">
            <a:noFill/>
            <a:round/>
            <a:headEnd/>
            <a:tailEnd/>
          </a:ln>
          <a:effectLst/>
        </p:spPr>
        <p:txBody>
          <a:bodyPr lIns="0" rIns="0" anchor="ctr"/>
          <a:lstStyle/>
          <a:p>
            <a:pPr algn="ctr"/>
            <a:r>
              <a:rPr lang="en-US" sz="1800">
                <a:solidFill>
                  <a:schemeClr val="bg1"/>
                </a:solidFill>
                <a:latin typeface="Futura Hv" pitchFamily="34" charset="0"/>
              </a:rPr>
              <a:t>Unified Information Management</a:t>
            </a:r>
          </a:p>
        </p:txBody>
      </p:sp>
      <p:sp>
        <p:nvSpPr>
          <p:cNvPr id="1664007" name="Text Box 7"/>
          <p:cNvSpPr txBox="1">
            <a:spLocks noChangeArrowheads="1"/>
          </p:cNvSpPr>
          <p:nvPr/>
        </p:nvSpPr>
        <p:spPr bwMode="auto">
          <a:xfrm>
            <a:off x="5480050" y="3921125"/>
            <a:ext cx="1517650" cy="641350"/>
          </a:xfrm>
          <a:prstGeom prst="rect">
            <a:avLst/>
          </a:prstGeom>
          <a:noFill/>
          <a:ln w="9525">
            <a:noFill/>
            <a:miter lim="800000"/>
            <a:headEnd/>
            <a:tailEnd/>
          </a:ln>
          <a:effectLst/>
        </p:spPr>
        <p:txBody>
          <a:bodyPr>
            <a:spAutoFit/>
          </a:bodyPr>
          <a:lstStyle/>
          <a:p>
            <a:pPr algn="ctr">
              <a:spcBef>
                <a:spcPct val="0"/>
              </a:spcBef>
            </a:pPr>
            <a:r>
              <a:rPr lang="en-US" sz="1800">
                <a:solidFill>
                  <a:schemeClr val="bg1"/>
                </a:solidFill>
                <a:latin typeface="Futura Hv" pitchFamily="34" charset="0"/>
              </a:rPr>
              <a:t>Content Management</a:t>
            </a:r>
          </a:p>
        </p:txBody>
      </p:sp>
      <p:sp>
        <p:nvSpPr>
          <p:cNvPr id="1664008" name="Text Box 8"/>
          <p:cNvSpPr txBox="1">
            <a:spLocks noChangeArrowheads="1"/>
          </p:cNvSpPr>
          <p:nvPr/>
        </p:nvSpPr>
        <p:spPr bwMode="auto">
          <a:xfrm>
            <a:off x="2420938" y="3937000"/>
            <a:ext cx="1611312" cy="641350"/>
          </a:xfrm>
          <a:prstGeom prst="rect">
            <a:avLst/>
          </a:prstGeom>
          <a:noFill/>
          <a:ln w="9525">
            <a:noFill/>
            <a:miter lim="800000"/>
            <a:headEnd/>
            <a:tailEnd/>
          </a:ln>
          <a:effectLst/>
        </p:spPr>
        <p:txBody>
          <a:bodyPr>
            <a:spAutoFit/>
          </a:bodyPr>
          <a:lstStyle/>
          <a:p>
            <a:pPr algn="ctr">
              <a:spcBef>
                <a:spcPct val="0"/>
              </a:spcBef>
            </a:pPr>
            <a:r>
              <a:rPr lang="en-US" sz="1800">
                <a:solidFill>
                  <a:schemeClr val="bg1"/>
                </a:solidFill>
                <a:latin typeface="Futura Hv" pitchFamily="34" charset="0"/>
              </a:rPr>
              <a:t>Data Management</a:t>
            </a:r>
          </a:p>
        </p:txBody>
      </p:sp>
      <p:sp>
        <p:nvSpPr>
          <p:cNvPr id="1664009" name="Text Box 9"/>
          <p:cNvSpPr txBox="1">
            <a:spLocks noChangeArrowheads="1"/>
          </p:cNvSpPr>
          <p:nvPr/>
        </p:nvSpPr>
        <p:spPr bwMode="auto">
          <a:xfrm>
            <a:off x="650875" y="5556250"/>
            <a:ext cx="8128000" cy="641350"/>
          </a:xfrm>
          <a:prstGeom prst="rect">
            <a:avLst/>
          </a:prstGeom>
          <a:noFill/>
          <a:ln w="19050" algn="ctr">
            <a:noFill/>
            <a:miter lim="800000"/>
            <a:headEnd/>
            <a:tailEnd/>
          </a:ln>
          <a:effectLst/>
        </p:spPr>
        <p:txBody>
          <a:bodyPr lIns="45720" rIns="45720">
            <a:spAutoFit/>
          </a:bodyPr>
          <a:lstStyle/>
          <a:p>
            <a:pPr algn="ctr"/>
            <a:r>
              <a:rPr lang="en-US" sz="1800">
                <a:latin typeface="Futura Hv" pitchFamily="34" charset="0"/>
              </a:rPr>
              <a:t>Information Management is all about capturing, managing, retaining, delivering, and/or analyzing information across its lifecycle for better business outcomes</a:t>
            </a:r>
          </a:p>
        </p:txBody>
      </p:sp>
      <p:sp>
        <p:nvSpPr>
          <p:cNvPr id="1664010" name="Rectangle 2"/>
          <p:cNvSpPr>
            <a:spLocks noGrp="1" noChangeArrowheads="1"/>
          </p:cNvSpPr>
          <p:nvPr>
            <p:ph type="title"/>
          </p:nvPr>
        </p:nvSpPr>
        <p:spPr>
          <a:xfrm>
            <a:off x="396875" y="0"/>
            <a:ext cx="7845425" cy="1319213"/>
          </a:xfrm>
          <a:ln/>
        </p:spPr>
        <p:txBody>
          <a:bodyPr/>
          <a:lstStyle/>
          <a:p>
            <a:r>
              <a:rPr lang="en-US"/>
              <a:t>Information management transformation areas</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p:cNvSpPr>
            <a:spLocks noGrp="1"/>
          </p:cNvSpPr>
          <p:nvPr>
            <p:ph type="sldNum" sz="quarter" idx="10"/>
          </p:nvPr>
        </p:nvSpPr>
        <p:spPr/>
        <p:txBody>
          <a:bodyPr/>
          <a:lstStyle/>
          <a:p>
            <a:fld id="{62604374-EB95-4339-9903-A9773EF56490}" type="slidenum">
              <a:rPr lang="en-US"/>
              <a:pPr/>
              <a:t>40</a:t>
            </a:fld>
            <a:endParaRPr lang="en-US"/>
          </a:p>
        </p:txBody>
      </p:sp>
      <p:sp>
        <p:nvSpPr>
          <p:cNvPr id="14" name="Date Placeholder 2"/>
          <p:cNvSpPr>
            <a:spLocks noGrp="1"/>
          </p:cNvSpPr>
          <p:nvPr>
            <p:ph type="dt" sz="half" idx="11"/>
          </p:nvPr>
        </p:nvSpPr>
        <p:spPr/>
        <p:txBody>
          <a:bodyPr/>
          <a:lstStyle/>
          <a:p>
            <a:fld id="{3F444F90-C7A1-4023-85C7-FBE744983389}" type="datetime3">
              <a:rPr lang="en-US"/>
              <a:pPr/>
              <a:t>12 February 2008</a:t>
            </a:fld>
            <a:endParaRPr lang="en-US"/>
          </a:p>
        </p:txBody>
      </p:sp>
      <p:sp>
        <p:nvSpPr>
          <p:cNvPr id="1666050" name="Rectangle 11"/>
          <p:cNvSpPr>
            <a:spLocks noChangeArrowheads="1"/>
          </p:cNvSpPr>
          <p:nvPr/>
        </p:nvSpPr>
        <p:spPr bwMode="auto">
          <a:xfrm>
            <a:off x="8243888" y="6154738"/>
            <a:ext cx="739775" cy="623887"/>
          </a:xfrm>
          <a:prstGeom prst="rect">
            <a:avLst/>
          </a:prstGeom>
          <a:solidFill>
            <a:schemeClr val="bg1"/>
          </a:solidFill>
          <a:ln w="19050" algn="ctr">
            <a:noFill/>
            <a:round/>
            <a:headEnd/>
            <a:tailEnd/>
          </a:ln>
        </p:spPr>
        <p:txBody>
          <a:bodyPr wrap="none">
            <a:spAutoFit/>
          </a:bodyPr>
          <a:lstStyle/>
          <a:p>
            <a:endParaRPr lang="en-US"/>
          </a:p>
        </p:txBody>
      </p:sp>
      <p:sp>
        <p:nvSpPr>
          <p:cNvPr id="1666051"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294E8036-5404-4C97-BB22-900A3F3AAFDB}" type="slidenum">
              <a:rPr lang="en-US" sz="900">
                <a:solidFill>
                  <a:srgbClr val="848589"/>
                </a:solidFill>
              </a:rPr>
              <a:pPr eaLnBrk="0" hangingPunct="0">
                <a:spcBef>
                  <a:spcPct val="0"/>
                </a:spcBef>
              </a:pPr>
              <a:t>40</a:t>
            </a:fld>
            <a:endParaRPr lang="en-US" sz="900">
              <a:solidFill>
                <a:srgbClr val="848589"/>
              </a:solidFill>
            </a:endParaRPr>
          </a:p>
        </p:txBody>
      </p:sp>
      <p:sp>
        <p:nvSpPr>
          <p:cNvPr id="1666052"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0D958435-6133-4925-831A-3AAB64D2CBDF}"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66053" name="Rectangle 3"/>
          <p:cNvSpPr>
            <a:spLocks noChangeArrowheads="1"/>
          </p:cNvSpPr>
          <p:nvPr/>
        </p:nvSpPr>
        <p:spPr bwMode="auto">
          <a:xfrm>
            <a:off x="493713" y="2278063"/>
            <a:ext cx="3305175" cy="4191000"/>
          </a:xfrm>
          <a:prstGeom prst="rect">
            <a:avLst/>
          </a:prstGeom>
          <a:solidFill>
            <a:srgbClr val="0071B4">
              <a:alpha val="70195"/>
            </a:srgbClr>
          </a:solidFill>
          <a:ln w="9525">
            <a:noFill/>
            <a:miter lim="800000"/>
            <a:headEnd/>
            <a:tailEnd/>
          </a:ln>
        </p:spPr>
        <p:txBody>
          <a:bodyPr lIns="182880" tIns="91440" bIns="91440"/>
          <a:lstStyle/>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Siloed data marts </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Duplicate data and calculations</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Limited access to shared data </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Excessive effort spent pulling and massaging data</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Few reporting standards</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No data architecture or governance</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Poor data quality  </a:t>
            </a:r>
          </a:p>
          <a:p>
            <a:pPr marL="174625" indent="-174625" eaLnBrk="0" hangingPunct="0">
              <a:lnSpc>
                <a:spcPct val="90000"/>
              </a:lnSpc>
              <a:spcBef>
                <a:spcPct val="25000"/>
              </a:spcBef>
              <a:spcAft>
                <a:spcPct val="10000"/>
              </a:spcAft>
              <a:buClr>
                <a:schemeClr val="bg1"/>
              </a:buClr>
              <a:buSzPct val="80000"/>
              <a:buFontTx/>
              <a:buChar char="•"/>
            </a:pPr>
            <a:r>
              <a:rPr lang="en-US" sz="1800">
                <a:solidFill>
                  <a:schemeClr val="bg1"/>
                </a:solidFill>
                <a:ea typeface="Arial Unicode MS" pitchFamily="34" charset="-128"/>
                <a:cs typeface="Arial Unicode MS" pitchFamily="34" charset="-128"/>
              </a:rPr>
              <a:t>Too many obsolete reports</a:t>
            </a:r>
            <a:endParaRPr lang="en-US" sz="1800">
              <a:solidFill>
                <a:srgbClr val="FFFF99"/>
              </a:solidFill>
              <a:ea typeface="Arial Unicode MS" pitchFamily="34" charset="-128"/>
              <a:cs typeface="Arial Unicode MS" pitchFamily="34" charset="-128"/>
            </a:endParaRPr>
          </a:p>
        </p:txBody>
      </p:sp>
      <p:sp>
        <p:nvSpPr>
          <p:cNvPr id="1666054" name="Rectangle 4"/>
          <p:cNvSpPr>
            <a:spLocks noChangeArrowheads="1"/>
          </p:cNvSpPr>
          <p:nvPr/>
        </p:nvSpPr>
        <p:spPr bwMode="auto">
          <a:xfrm>
            <a:off x="493713" y="1516063"/>
            <a:ext cx="3305175" cy="635000"/>
          </a:xfrm>
          <a:prstGeom prst="rect">
            <a:avLst/>
          </a:prstGeom>
          <a:solidFill>
            <a:srgbClr val="0071B4"/>
          </a:solidFill>
          <a:ln w="9525">
            <a:noFill/>
            <a:miter lim="800000"/>
            <a:headEnd/>
            <a:tailEnd/>
          </a:ln>
        </p:spPr>
        <p:txBody>
          <a:bodyPr lIns="182880" tIns="91440" bIns="91440" anchor="ctr"/>
          <a:lstStyle/>
          <a:p>
            <a:pPr marL="174625" indent="-174625" algn="ctr" eaLnBrk="0" hangingPunct="0">
              <a:lnSpc>
                <a:spcPct val="90000"/>
              </a:lnSpc>
              <a:spcBef>
                <a:spcPct val="25000"/>
              </a:spcBef>
              <a:spcAft>
                <a:spcPct val="10000"/>
              </a:spcAft>
              <a:buClr>
                <a:srgbClr val="ABA69F"/>
              </a:buClr>
              <a:buSzPct val="80000"/>
            </a:pPr>
            <a:r>
              <a:rPr lang="en-US" sz="2000">
                <a:solidFill>
                  <a:schemeClr val="bg1"/>
                </a:solidFill>
                <a:latin typeface="Futura Hv" pitchFamily="34" charset="0"/>
                <a:ea typeface="Arial Unicode MS" pitchFamily="34" charset="-128"/>
                <a:cs typeface="Arial Unicode MS" pitchFamily="34" charset="-128"/>
              </a:rPr>
              <a:t>Current information environment</a:t>
            </a:r>
          </a:p>
        </p:txBody>
      </p:sp>
      <p:sp>
        <p:nvSpPr>
          <p:cNvPr id="1666055" name="Rectangle 5"/>
          <p:cNvSpPr>
            <a:spLocks noChangeArrowheads="1"/>
          </p:cNvSpPr>
          <p:nvPr/>
        </p:nvSpPr>
        <p:spPr bwMode="auto">
          <a:xfrm>
            <a:off x="4197350" y="2170113"/>
            <a:ext cx="4651375" cy="1403350"/>
          </a:xfrm>
          <a:prstGeom prst="rect">
            <a:avLst/>
          </a:prstGeom>
          <a:solidFill>
            <a:srgbClr val="808080">
              <a:alpha val="70000"/>
            </a:srgbClr>
          </a:solidFill>
          <a:ln w="9525">
            <a:noFill/>
            <a:miter lim="800000"/>
            <a:headEnd/>
            <a:tailEnd/>
          </a:ln>
        </p:spPr>
        <p:txBody>
          <a:bodyPr lIns="182880" tIns="91440" bIns="91440"/>
          <a:lstStyle/>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Lost opportunity – revenue, service, profit</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Lost productivity</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Multiple “versions of the truth”</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Poor data quality</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Increased risk to the organization</a:t>
            </a:r>
          </a:p>
        </p:txBody>
      </p:sp>
      <p:sp>
        <p:nvSpPr>
          <p:cNvPr id="1666056" name="Rectangle 6"/>
          <p:cNvSpPr>
            <a:spLocks noChangeArrowheads="1"/>
          </p:cNvSpPr>
          <p:nvPr/>
        </p:nvSpPr>
        <p:spPr bwMode="auto">
          <a:xfrm>
            <a:off x="4197350" y="1516063"/>
            <a:ext cx="4651375" cy="609600"/>
          </a:xfrm>
          <a:prstGeom prst="rect">
            <a:avLst/>
          </a:prstGeom>
          <a:solidFill>
            <a:srgbClr val="808080"/>
          </a:solidFill>
          <a:ln w="9525">
            <a:noFill/>
            <a:miter lim="800000"/>
            <a:headEnd/>
            <a:tailEnd/>
          </a:ln>
        </p:spPr>
        <p:txBody>
          <a:bodyPr lIns="182880" tIns="91440" bIns="91440" anchor="ctr"/>
          <a:lstStyle/>
          <a:p>
            <a:pPr marL="174625" indent="-174625" algn="ctr" eaLnBrk="0" hangingPunct="0">
              <a:lnSpc>
                <a:spcPct val="90000"/>
              </a:lnSpc>
              <a:spcBef>
                <a:spcPct val="25000"/>
              </a:spcBef>
              <a:spcAft>
                <a:spcPct val="10000"/>
              </a:spcAft>
              <a:buClr>
                <a:srgbClr val="ABA69F"/>
              </a:buClr>
              <a:buSzPct val="80000"/>
            </a:pPr>
            <a:r>
              <a:rPr lang="en-US" sz="2000">
                <a:solidFill>
                  <a:schemeClr val="bg1"/>
                </a:solidFill>
                <a:latin typeface="Futura Hv" pitchFamily="34" charset="0"/>
                <a:ea typeface="Arial Unicode MS" pitchFamily="34" charset="-128"/>
                <a:cs typeface="Arial Unicode MS" pitchFamily="34" charset="-128"/>
              </a:rPr>
              <a:t>Business impact</a:t>
            </a:r>
          </a:p>
        </p:txBody>
      </p:sp>
      <p:sp>
        <p:nvSpPr>
          <p:cNvPr id="1666057" name="Rectangle 7"/>
          <p:cNvSpPr>
            <a:spLocks noChangeArrowheads="1"/>
          </p:cNvSpPr>
          <p:nvPr/>
        </p:nvSpPr>
        <p:spPr bwMode="auto">
          <a:xfrm>
            <a:off x="4208463" y="4259263"/>
            <a:ext cx="4651375" cy="2209800"/>
          </a:xfrm>
          <a:prstGeom prst="rect">
            <a:avLst/>
          </a:prstGeom>
          <a:solidFill>
            <a:schemeClr val="hlink">
              <a:alpha val="70000"/>
            </a:schemeClr>
          </a:solidFill>
          <a:ln w="9525">
            <a:noFill/>
            <a:miter lim="800000"/>
            <a:headEnd/>
            <a:tailEnd/>
          </a:ln>
        </p:spPr>
        <p:txBody>
          <a:bodyPr lIns="182880" tIns="91440" bIns="91440"/>
          <a:lstStyle/>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Risk and compliance</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Supply chain intelligence</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Customer intelligence</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CIO analytics</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BI consolidation</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Enterprise data warehousing</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Data marts</a:t>
            </a:r>
          </a:p>
          <a:p>
            <a:pPr marL="174625" indent="-174625" eaLnBrk="0" hangingPunct="0">
              <a:lnSpc>
                <a:spcPct val="70000"/>
              </a:lnSpc>
              <a:spcBef>
                <a:spcPct val="25000"/>
              </a:spcBef>
              <a:spcAft>
                <a:spcPct val="10000"/>
              </a:spcAft>
              <a:buClr>
                <a:schemeClr val="bg1"/>
              </a:buClr>
              <a:buSzPct val="80000"/>
              <a:buFontTx/>
              <a:buChar char="•"/>
            </a:pPr>
            <a:r>
              <a:rPr lang="en-US">
                <a:solidFill>
                  <a:schemeClr val="bg1"/>
                </a:solidFill>
                <a:ea typeface="Arial Unicode MS" pitchFamily="34" charset="-128"/>
                <a:cs typeface="Arial Unicode MS" pitchFamily="34" charset="-128"/>
              </a:rPr>
              <a:t>BI portfolio management</a:t>
            </a:r>
          </a:p>
        </p:txBody>
      </p:sp>
      <p:sp>
        <p:nvSpPr>
          <p:cNvPr id="1666058" name="Rectangle 8"/>
          <p:cNvSpPr>
            <a:spLocks noChangeArrowheads="1"/>
          </p:cNvSpPr>
          <p:nvPr/>
        </p:nvSpPr>
        <p:spPr bwMode="auto">
          <a:xfrm>
            <a:off x="4208463" y="3649663"/>
            <a:ext cx="4651375" cy="522287"/>
          </a:xfrm>
          <a:prstGeom prst="rect">
            <a:avLst/>
          </a:prstGeom>
          <a:solidFill>
            <a:schemeClr val="hlink"/>
          </a:solidFill>
          <a:ln w="9525">
            <a:noFill/>
            <a:miter lim="800000"/>
            <a:headEnd/>
            <a:tailEnd/>
          </a:ln>
        </p:spPr>
        <p:txBody>
          <a:bodyPr lIns="182880" tIns="91440" bIns="91440" anchor="ctr"/>
          <a:lstStyle/>
          <a:p>
            <a:pPr marL="174625" indent="-174625" algn="ctr" eaLnBrk="0" hangingPunct="0">
              <a:lnSpc>
                <a:spcPct val="90000"/>
              </a:lnSpc>
              <a:spcBef>
                <a:spcPct val="25000"/>
              </a:spcBef>
              <a:spcAft>
                <a:spcPct val="10000"/>
              </a:spcAft>
              <a:buClr>
                <a:srgbClr val="ABA69F"/>
              </a:buClr>
              <a:buSzPct val="80000"/>
            </a:pPr>
            <a:r>
              <a:rPr lang="en-US" sz="2000">
                <a:solidFill>
                  <a:schemeClr val="bg1"/>
                </a:solidFill>
                <a:latin typeface="Futura Hv" pitchFamily="34" charset="0"/>
                <a:ea typeface="Arial Unicode MS" pitchFamily="34" charset="-128"/>
                <a:cs typeface="Arial Unicode MS" pitchFamily="34" charset="-128"/>
              </a:rPr>
              <a:t>Solutions</a:t>
            </a:r>
          </a:p>
        </p:txBody>
      </p:sp>
      <p:sp>
        <p:nvSpPr>
          <p:cNvPr id="1666059" name="AutoShape 9"/>
          <p:cNvSpPr>
            <a:spLocks noChangeArrowheads="1"/>
          </p:cNvSpPr>
          <p:nvPr/>
        </p:nvSpPr>
        <p:spPr bwMode="auto">
          <a:xfrm>
            <a:off x="3892550" y="1620838"/>
            <a:ext cx="273050" cy="4065587"/>
          </a:xfrm>
          <a:prstGeom prst="homePlate">
            <a:avLst>
              <a:gd name="adj" fmla="val 100000"/>
            </a:avLst>
          </a:prstGeom>
          <a:solidFill>
            <a:schemeClr val="bg2"/>
          </a:solidFill>
          <a:ln w="19050" algn="ctr">
            <a:noFill/>
            <a:miter lim="800000"/>
            <a:headEnd/>
            <a:tailEnd/>
          </a:ln>
        </p:spPr>
        <p:txBody>
          <a:bodyPr anchor="ctr">
            <a:spAutoFit/>
          </a:bodyPr>
          <a:lstStyle/>
          <a:p>
            <a:endParaRPr lang="en-US"/>
          </a:p>
        </p:txBody>
      </p:sp>
      <p:sp>
        <p:nvSpPr>
          <p:cNvPr id="1666060" name="Rectangle 2"/>
          <p:cNvSpPr>
            <a:spLocks noGrp="1" noChangeArrowheads="1"/>
          </p:cNvSpPr>
          <p:nvPr>
            <p:ph type="title" idx="4294967295"/>
          </p:nvPr>
        </p:nvSpPr>
        <p:spPr/>
        <p:txBody>
          <a:bodyPr/>
          <a:lstStyle/>
          <a:p>
            <a:r>
              <a:rPr lang="en-US"/>
              <a:t>Information management challenges drive organizations to act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60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660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66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6055" grpId="0" animBg="1"/>
      <p:bldP spid="1666056" grpId="0" animBg="1"/>
      <p:bldP spid="166605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0"/>
          </p:nvPr>
        </p:nvSpPr>
        <p:spPr/>
        <p:txBody>
          <a:bodyPr/>
          <a:lstStyle/>
          <a:p>
            <a:fld id="{6A3DD82F-2255-42C3-9B01-7DE977993CC1}" type="slidenum">
              <a:rPr lang="en-US"/>
              <a:pPr/>
              <a:t>41</a:t>
            </a:fld>
            <a:endParaRPr lang="en-US"/>
          </a:p>
        </p:txBody>
      </p:sp>
      <p:sp>
        <p:nvSpPr>
          <p:cNvPr id="7" name="Date Placeholder 2"/>
          <p:cNvSpPr>
            <a:spLocks noGrp="1"/>
          </p:cNvSpPr>
          <p:nvPr>
            <p:ph type="dt" sz="half" idx="11"/>
          </p:nvPr>
        </p:nvSpPr>
        <p:spPr/>
        <p:txBody>
          <a:bodyPr/>
          <a:lstStyle/>
          <a:p>
            <a:fld id="{DECF7137-E11B-479B-86F8-0663646244AD}" type="datetime3">
              <a:rPr lang="en-US"/>
              <a:pPr/>
              <a:t>12 February 2008</a:t>
            </a:fld>
            <a:endParaRPr lang="en-US"/>
          </a:p>
        </p:txBody>
      </p:sp>
      <p:sp>
        <p:nvSpPr>
          <p:cNvPr id="1668098"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8A5D9467-F1A0-4B4A-A628-914BA02686D7}" type="slidenum">
              <a:rPr lang="en-US" sz="900">
                <a:solidFill>
                  <a:srgbClr val="848589"/>
                </a:solidFill>
              </a:rPr>
              <a:pPr eaLnBrk="0" hangingPunct="0">
                <a:spcBef>
                  <a:spcPct val="0"/>
                </a:spcBef>
              </a:pPr>
              <a:t>41</a:t>
            </a:fld>
            <a:endParaRPr lang="en-US" sz="900">
              <a:solidFill>
                <a:srgbClr val="848589"/>
              </a:solidFill>
            </a:endParaRPr>
          </a:p>
        </p:txBody>
      </p:sp>
      <p:sp>
        <p:nvSpPr>
          <p:cNvPr id="1668099"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DF85B575-074C-4D67-A705-49F58FCF1A34}" type="datetime3">
              <a:rPr lang="en-US" sz="900">
                <a:solidFill>
                  <a:srgbClr val="848589"/>
                </a:solidFill>
              </a:rPr>
              <a:pPr eaLnBrk="0" hangingPunct="0">
                <a:spcBef>
                  <a:spcPct val="0"/>
                </a:spcBef>
              </a:pPr>
              <a:t>12 February 2008</a:t>
            </a:fld>
            <a:endParaRPr lang="en-US" sz="900">
              <a:solidFill>
                <a:srgbClr val="848589"/>
              </a:solidFill>
            </a:endParaRPr>
          </a:p>
        </p:txBody>
      </p:sp>
      <p:pic>
        <p:nvPicPr>
          <p:cNvPr id="1668100" name="Picture 3" descr="HP BI Maturity Mdl_5"/>
          <p:cNvPicPr>
            <a:picLocks noChangeAspect="1" noChangeArrowheads="1"/>
          </p:cNvPicPr>
          <p:nvPr/>
        </p:nvPicPr>
        <p:blipFill>
          <a:blip r:embed="rId3"/>
          <a:srcRect/>
          <a:stretch>
            <a:fillRect/>
          </a:stretch>
        </p:blipFill>
        <p:spPr bwMode="auto">
          <a:xfrm>
            <a:off x="584200" y="1200150"/>
            <a:ext cx="8194675" cy="5351463"/>
          </a:xfrm>
          <a:prstGeom prst="rect">
            <a:avLst/>
          </a:prstGeom>
          <a:noFill/>
          <a:ln w="9525">
            <a:noFill/>
            <a:miter lim="800000"/>
            <a:headEnd/>
            <a:tailEnd/>
          </a:ln>
        </p:spPr>
      </p:pic>
      <p:sp>
        <p:nvSpPr>
          <p:cNvPr id="1668101" name="Rectangle 7"/>
          <p:cNvSpPr>
            <a:spLocks noGrp="1" noChangeArrowheads="1"/>
          </p:cNvSpPr>
          <p:nvPr>
            <p:ph type="title" idx="4294967295"/>
          </p:nvPr>
        </p:nvSpPr>
        <p:spPr>
          <a:noFill/>
        </p:spPr>
        <p:txBody>
          <a:bodyPr/>
          <a:lstStyle/>
          <a:p>
            <a:r>
              <a:rPr lang="en-US"/>
              <a:t>Business Intellegence “BI” as a journey: </a:t>
            </a:r>
            <a:br>
              <a:rPr lang="en-US"/>
            </a:br>
            <a:r>
              <a:rPr lang="en-US"/>
              <a:t>The Maturity Model</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
          <p:cNvSpPr>
            <a:spLocks noGrp="1"/>
          </p:cNvSpPr>
          <p:nvPr>
            <p:ph type="sldNum" sz="quarter" idx="10"/>
          </p:nvPr>
        </p:nvSpPr>
        <p:spPr/>
        <p:txBody>
          <a:bodyPr/>
          <a:lstStyle/>
          <a:p>
            <a:fld id="{29FD37CE-A5A3-4E83-A110-3E653C35C0BE}" type="slidenum">
              <a:rPr lang="en-US"/>
              <a:pPr/>
              <a:t>42</a:t>
            </a:fld>
            <a:endParaRPr lang="en-US"/>
          </a:p>
        </p:txBody>
      </p:sp>
      <p:sp>
        <p:nvSpPr>
          <p:cNvPr id="19" name="Date Placeholder 2"/>
          <p:cNvSpPr>
            <a:spLocks noGrp="1"/>
          </p:cNvSpPr>
          <p:nvPr>
            <p:ph type="dt" sz="half" idx="11"/>
          </p:nvPr>
        </p:nvSpPr>
        <p:spPr/>
        <p:txBody>
          <a:bodyPr/>
          <a:lstStyle/>
          <a:p>
            <a:fld id="{F232344E-3F82-4B7C-B4DD-4E608DC827AF}" type="datetime3">
              <a:rPr lang="en-US"/>
              <a:pPr/>
              <a:t>12 February 2008</a:t>
            </a:fld>
            <a:endParaRPr lang="en-US"/>
          </a:p>
        </p:txBody>
      </p:sp>
      <p:sp>
        <p:nvSpPr>
          <p:cNvPr id="167219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299E2B01-C29A-4D79-BBE8-11DD96C389DE}" type="slidenum">
              <a:rPr lang="en-US" sz="900">
                <a:solidFill>
                  <a:srgbClr val="848589"/>
                </a:solidFill>
              </a:rPr>
              <a:pPr eaLnBrk="0" hangingPunct="0">
                <a:spcBef>
                  <a:spcPct val="0"/>
                </a:spcBef>
              </a:pPr>
              <a:t>42</a:t>
            </a:fld>
            <a:endParaRPr lang="en-US" sz="900">
              <a:solidFill>
                <a:srgbClr val="848589"/>
              </a:solidFill>
            </a:endParaRPr>
          </a:p>
        </p:txBody>
      </p:sp>
      <p:sp>
        <p:nvSpPr>
          <p:cNvPr id="167219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D7B5D02A-E6CE-48C2-A347-782C21DE3318}"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72196" name="Slide Number Placeholder 2"/>
          <p:cNvSpPr txBox="1">
            <a:spLocks noGrp="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8A28820F-6DB7-49A0-B2D0-BA38DD691326}" type="slidenum">
              <a:rPr lang="en-US" sz="900">
                <a:solidFill>
                  <a:schemeClr val="accent2"/>
                </a:solidFill>
              </a:rPr>
              <a:pPr eaLnBrk="0" hangingPunct="0">
                <a:spcBef>
                  <a:spcPct val="0"/>
                </a:spcBef>
              </a:pPr>
              <a:t>42</a:t>
            </a:fld>
            <a:endParaRPr lang="en-US" sz="900">
              <a:solidFill>
                <a:schemeClr val="accent2"/>
              </a:solidFill>
            </a:endParaRPr>
          </a:p>
        </p:txBody>
      </p:sp>
      <p:sp>
        <p:nvSpPr>
          <p:cNvPr id="1672197" name="Rectangle 2"/>
          <p:cNvSpPr>
            <a:spLocks noChangeArrowheads="1"/>
          </p:cNvSpPr>
          <p:nvPr/>
        </p:nvSpPr>
        <p:spPr bwMode="auto">
          <a:xfrm>
            <a:off x="401638"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endParaRPr lang="en-US" sz="3600">
              <a:solidFill>
                <a:schemeClr val="tx2"/>
              </a:solidFill>
            </a:endParaRPr>
          </a:p>
        </p:txBody>
      </p:sp>
      <p:sp>
        <p:nvSpPr>
          <p:cNvPr id="1672198" name="Rectangle 15"/>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ctr">
              <a:lnSpc>
                <a:spcPct val="90000"/>
              </a:lnSpc>
              <a:spcBef>
                <a:spcPct val="25000"/>
              </a:spcBef>
              <a:spcAft>
                <a:spcPct val="50000"/>
              </a:spcAft>
              <a:buClr>
                <a:srgbClr val="00ACFA"/>
              </a:buClr>
              <a:buSzPct val="80000"/>
            </a:pPr>
            <a:r>
              <a:rPr lang="en-US" sz="2000">
                <a:solidFill>
                  <a:srgbClr val="7B7B79"/>
                </a:solidFill>
              </a:rPr>
              <a:t>Application </a:t>
            </a:r>
            <a:br>
              <a:rPr lang="en-US" sz="2000">
                <a:solidFill>
                  <a:srgbClr val="7B7B79"/>
                </a:solidFill>
              </a:rPr>
            </a:br>
            <a:r>
              <a:rPr lang="en-US" sz="2000">
                <a:solidFill>
                  <a:srgbClr val="7B7B79"/>
                </a:solidFill>
              </a:rPr>
              <a:t>Transformation</a:t>
            </a:r>
          </a:p>
        </p:txBody>
      </p:sp>
      <p:sp>
        <p:nvSpPr>
          <p:cNvPr id="1672199" name="Rectangle 16"/>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a:solidFill>
                  <a:srgbClr val="7B7B79"/>
                </a:solidFill>
              </a:rPr>
              <a:t>IT “Business“ Transformation for Government</a:t>
            </a:r>
          </a:p>
        </p:txBody>
      </p:sp>
      <p:sp>
        <p:nvSpPr>
          <p:cNvPr id="1672200" name="Rectangle 17"/>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ctr">
              <a:lnSpc>
                <a:spcPct val="90000"/>
              </a:lnSpc>
              <a:spcBef>
                <a:spcPct val="25000"/>
              </a:spcBef>
              <a:spcAft>
                <a:spcPct val="50000"/>
              </a:spcAft>
              <a:buClr>
                <a:srgbClr val="00ACFA"/>
              </a:buClr>
              <a:buSzPct val="80000"/>
            </a:pPr>
            <a:r>
              <a:rPr lang="en-US" sz="2000">
                <a:solidFill>
                  <a:srgbClr val="7B7B79"/>
                </a:solidFill>
              </a:rPr>
              <a:t>Information</a:t>
            </a:r>
            <a:br>
              <a:rPr lang="en-US" sz="2000">
                <a:solidFill>
                  <a:srgbClr val="7B7B79"/>
                </a:solidFill>
              </a:rPr>
            </a:br>
            <a:r>
              <a:rPr lang="en-US" sz="2000">
                <a:solidFill>
                  <a:srgbClr val="7B7B79"/>
                </a:solidFill>
              </a:rPr>
              <a:t>Transformation</a:t>
            </a:r>
          </a:p>
        </p:txBody>
      </p:sp>
      <p:sp>
        <p:nvSpPr>
          <p:cNvPr id="1672201" name="Rectangle 18"/>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b="1">
                <a:solidFill>
                  <a:schemeClr val="hlink"/>
                </a:solidFill>
              </a:rPr>
              <a:t>Data Center</a:t>
            </a:r>
            <a:br>
              <a:rPr lang="en-US" sz="2000" b="1">
                <a:solidFill>
                  <a:schemeClr val="hlink"/>
                </a:solidFill>
              </a:rPr>
            </a:br>
            <a:r>
              <a:rPr lang="en-US" sz="2000" b="1">
                <a:solidFill>
                  <a:schemeClr val="hlink"/>
                </a:solidFill>
              </a:rPr>
              <a:t>Facility &amp; Infrastructure Transformation</a:t>
            </a:r>
          </a:p>
          <a:p>
            <a:pPr algn="ctr">
              <a:lnSpc>
                <a:spcPct val="90000"/>
              </a:lnSpc>
              <a:spcBef>
                <a:spcPct val="25000"/>
              </a:spcBef>
              <a:spcAft>
                <a:spcPct val="50000"/>
              </a:spcAft>
              <a:buClr>
                <a:srgbClr val="00ACFA"/>
              </a:buClr>
              <a:buSzPct val="80000"/>
            </a:pPr>
            <a:endParaRPr lang="en-US" sz="2400" b="1">
              <a:solidFill>
                <a:srgbClr val="7B7B79"/>
              </a:solidFill>
            </a:endParaRPr>
          </a:p>
        </p:txBody>
      </p:sp>
      <p:sp>
        <p:nvSpPr>
          <p:cNvPr id="1672202" name="AutoShape 19"/>
          <p:cNvSpPr>
            <a:spLocks noChangeArrowheads="1"/>
          </p:cNvSpPr>
          <p:nvPr/>
        </p:nvSpPr>
        <p:spPr bwMode="auto">
          <a:xfrm rot="2661883">
            <a:off x="3052763" y="205263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endParaRPr lang="en-US"/>
          </a:p>
        </p:txBody>
      </p:sp>
      <p:sp>
        <p:nvSpPr>
          <p:cNvPr id="1672203" name="AutoShape 20"/>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72204" name="AutoShape 21"/>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72205" name="AutoShape 22"/>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72206" name="Oval 23"/>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72207"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a:solidFill>
                  <a:schemeClr val="bg1"/>
                </a:solidFill>
              </a:rPr>
              <a:t>Service</a:t>
            </a:r>
            <a:br>
              <a:rPr lang="en-US" sz="2000">
                <a:solidFill>
                  <a:schemeClr val="bg1"/>
                </a:solidFill>
              </a:rPr>
            </a:br>
            <a:r>
              <a:rPr lang="en-US" sz="2000">
                <a:solidFill>
                  <a:schemeClr val="bg1"/>
                </a:solidFill>
              </a:rPr>
              <a:t>Management </a:t>
            </a:r>
          </a:p>
        </p:txBody>
      </p:sp>
      <p:sp>
        <p:nvSpPr>
          <p:cNvPr id="1672208" name="Rectangle 26"/>
          <p:cNvSpPr>
            <a:spLocks noChangeArrowheads="1"/>
          </p:cNvSpPr>
          <p:nvPr/>
        </p:nvSpPr>
        <p:spPr bwMode="auto">
          <a:xfrm>
            <a:off x="523875" y="3681413"/>
            <a:ext cx="4159250" cy="2159000"/>
          </a:xfrm>
          <a:prstGeom prst="rect">
            <a:avLst/>
          </a:prstGeom>
          <a:noFill/>
          <a:ln w="19050" algn="ctr">
            <a:solidFill>
              <a:schemeClr val="hlink"/>
            </a:solidFill>
            <a:miter lim="800000"/>
            <a:headEnd/>
            <a:tailEnd/>
          </a:ln>
        </p:spPr>
        <p:txBody>
          <a:bodyPr anchor="ctr">
            <a:spAutoFit/>
          </a:bodyPr>
          <a:lstStyle/>
          <a:p>
            <a:endParaRPr lang="en-US"/>
          </a:p>
        </p:txBody>
      </p:sp>
      <p:sp>
        <p:nvSpPr>
          <p:cNvPr id="1672209" name="Rectangle 27"/>
          <p:cNvSpPr>
            <a:spLocks noChangeArrowheads="1"/>
          </p:cNvSpPr>
          <p:nvPr/>
        </p:nvSpPr>
        <p:spPr bwMode="auto">
          <a:xfrm>
            <a:off x="428625" y="114300"/>
            <a:ext cx="69246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t>Data Center Facility &amp; Infrastructure Transformation</a:t>
            </a:r>
            <a:r>
              <a:rPr lang="en-US" sz="3600">
                <a:solidFill>
                  <a:schemeClr val="tx2"/>
                </a:solidFill>
              </a:rPr>
              <a:t>  </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a:spLocks noGrp="1"/>
          </p:cNvSpPr>
          <p:nvPr>
            <p:ph type="sldNum" sz="quarter" idx="10"/>
          </p:nvPr>
        </p:nvSpPr>
        <p:spPr/>
        <p:txBody>
          <a:bodyPr/>
          <a:lstStyle/>
          <a:p>
            <a:fld id="{BF413524-D259-49A3-8C87-4ECF492A8037}" type="slidenum">
              <a:rPr lang="en-US"/>
              <a:pPr/>
              <a:t>43</a:t>
            </a:fld>
            <a:endParaRPr lang="en-US"/>
          </a:p>
        </p:txBody>
      </p:sp>
      <p:sp>
        <p:nvSpPr>
          <p:cNvPr id="37" name="Date Placeholder 2"/>
          <p:cNvSpPr>
            <a:spLocks noGrp="1"/>
          </p:cNvSpPr>
          <p:nvPr>
            <p:ph type="dt" sz="half" idx="11"/>
          </p:nvPr>
        </p:nvSpPr>
        <p:spPr/>
        <p:txBody>
          <a:bodyPr/>
          <a:lstStyle/>
          <a:p>
            <a:fld id="{5EC88306-D963-4B8C-AD6E-A8FD5113EEA5}" type="datetime3">
              <a:rPr lang="en-US"/>
              <a:pPr/>
              <a:t>12 February 2008</a:t>
            </a:fld>
            <a:endParaRPr lang="en-US"/>
          </a:p>
        </p:txBody>
      </p:sp>
      <p:sp>
        <p:nvSpPr>
          <p:cNvPr id="1674242"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40AEEF85-535F-422D-98CA-FE206CD02D1C}" type="slidenum">
              <a:rPr lang="en-US" sz="900">
                <a:solidFill>
                  <a:srgbClr val="848589"/>
                </a:solidFill>
              </a:rPr>
              <a:pPr eaLnBrk="0" hangingPunct="0">
                <a:spcBef>
                  <a:spcPct val="0"/>
                </a:spcBef>
              </a:pPr>
              <a:t>43</a:t>
            </a:fld>
            <a:endParaRPr lang="en-US" sz="900">
              <a:solidFill>
                <a:srgbClr val="848589"/>
              </a:solidFill>
            </a:endParaRPr>
          </a:p>
        </p:txBody>
      </p:sp>
      <p:sp>
        <p:nvSpPr>
          <p:cNvPr id="1674243"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36A3EFF5-36B1-412F-BFEC-8A42A0528317}"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74244" name="Text Box 3"/>
          <p:cNvSpPr txBox="1">
            <a:spLocks noChangeArrowheads="1"/>
          </p:cNvSpPr>
          <p:nvPr/>
        </p:nvSpPr>
        <p:spPr bwMode="auto">
          <a:xfrm>
            <a:off x="414338" y="1214438"/>
            <a:ext cx="8183562" cy="457200"/>
          </a:xfrm>
          <a:prstGeom prst="rect">
            <a:avLst/>
          </a:prstGeom>
          <a:noFill/>
          <a:ln w="19050">
            <a:noFill/>
            <a:miter lim="800000"/>
            <a:headEnd/>
            <a:tailEnd/>
          </a:ln>
        </p:spPr>
        <p:txBody>
          <a:bodyPr>
            <a:spAutoFit/>
          </a:bodyPr>
          <a:lstStyle/>
          <a:p>
            <a:r>
              <a:rPr lang="en-US" sz="2400">
                <a:solidFill>
                  <a:srgbClr val="7B7B79"/>
                </a:solidFill>
                <a:latin typeface="Futura Hv" pitchFamily="34" charset="0"/>
                <a:cs typeface="Arial" charset="0"/>
              </a:rPr>
              <a:t>From HP.</a:t>
            </a:r>
          </a:p>
        </p:txBody>
      </p:sp>
      <p:grpSp>
        <p:nvGrpSpPr>
          <p:cNvPr id="1674245" name="Group 3"/>
          <p:cNvGrpSpPr>
            <a:grpSpLocks/>
          </p:cNvGrpSpPr>
          <p:nvPr/>
        </p:nvGrpSpPr>
        <p:grpSpPr bwMode="auto">
          <a:xfrm>
            <a:off x="457200" y="1490663"/>
            <a:ext cx="8515350" cy="4714875"/>
            <a:chOff x="288" y="939"/>
            <a:chExt cx="5364" cy="2970"/>
          </a:xfrm>
        </p:grpSpPr>
        <p:sp>
          <p:nvSpPr>
            <p:cNvPr id="1674246" name="Rectangle 4"/>
            <p:cNvSpPr>
              <a:spLocks noChangeArrowheads="1"/>
            </p:cNvSpPr>
            <p:nvPr/>
          </p:nvSpPr>
          <p:spPr bwMode="auto">
            <a:xfrm>
              <a:off x="1344" y="1656"/>
              <a:ext cx="4308" cy="1739"/>
            </a:xfrm>
            <a:prstGeom prst="rect">
              <a:avLst/>
            </a:prstGeom>
            <a:solidFill>
              <a:srgbClr val="CBC9BD"/>
            </a:solidFill>
            <a:ln w="19050" algn="ctr">
              <a:noFill/>
              <a:miter lim="800000"/>
              <a:headEnd/>
              <a:tailEnd/>
            </a:ln>
          </p:spPr>
          <p:txBody>
            <a:bodyPr anchor="ctr">
              <a:spAutoFit/>
            </a:bodyPr>
            <a:lstStyle/>
            <a:p>
              <a:endParaRPr lang="en-US"/>
            </a:p>
          </p:txBody>
        </p:sp>
        <p:sp>
          <p:nvSpPr>
            <p:cNvPr id="1674247" name="AutoShape 5"/>
            <p:cNvSpPr>
              <a:spLocks noChangeArrowheads="1"/>
            </p:cNvSpPr>
            <p:nvPr/>
          </p:nvSpPr>
          <p:spPr bwMode="auto">
            <a:xfrm>
              <a:off x="1392" y="939"/>
              <a:ext cx="4220" cy="690"/>
            </a:xfrm>
            <a:prstGeom prst="triangle">
              <a:avLst>
                <a:gd name="adj" fmla="val 50000"/>
              </a:avLst>
            </a:prstGeom>
            <a:solidFill>
              <a:srgbClr val="CBC9BD"/>
            </a:solidFill>
            <a:ln w="19050" algn="ctr">
              <a:noFill/>
              <a:miter lim="800000"/>
              <a:headEnd/>
              <a:tailEnd/>
            </a:ln>
          </p:spPr>
          <p:txBody>
            <a:bodyPr anchor="ctr">
              <a:spAutoFit/>
            </a:bodyPr>
            <a:lstStyle/>
            <a:p>
              <a:endParaRPr lang="en-US"/>
            </a:p>
          </p:txBody>
        </p:sp>
        <p:sp>
          <p:nvSpPr>
            <p:cNvPr id="1674248" name="Rectangle 9"/>
            <p:cNvSpPr>
              <a:spLocks noChangeArrowheads="1"/>
            </p:cNvSpPr>
            <p:nvPr/>
          </p:nvSpPr>
          <p:spPr bwMode="ltGray">
            <a:xfrm>
              <a:off x="2688" y="1716"/>
              <a:ext cx="1275" cy="293"/>
            </a:xfrm>
            <a:prstGeom prst="rect">
              <a:avLst/>
            </a:prstGeom>
            <a:solidFill>
              <a:schemeClr val="accent1"/>
            </a:solidFill>
            <a:ln w="19050" algn="ctr">
              <a:noFill/>
              <a:miter lim="800000"/>
              <a:headEnd/>
              <a:tailEnd/>
            </a:ln>
          </p:spPr>
          <p:txBody>
            <a:bodyPr lIns="45713" tIns="45713" rIns="45713" bIns="45713" anchor="ctr" anchorCtr="1"/>
            <a:lstStyle/>
            <a:p>
              <a:pPr algn="ctr"/>
              <a:r>
                <a:rPr lang="en-US" sz="1200">
                  <a:solidFill>
                    <a:schemeClr val="bg1"/>
                  </a:solidFill>
                  <a:cs typeface="Arial" charset="0"/>
                </a:rPr>
                <a:t>Mitigate Risk</a:t>
              </a:r>
            </a:p>
          </p:txBody>
        </p:sp>
        <p:sp>
          <p:nvSpPr>
            <p:cNvPr id="1674249" name="Rectangle 9"/>
            <p:cNvSpPr>
              <a:spLocks noChangeArrowheads="1"/>
            </p:cNvSpPr>
            <p:nvPr/>
          </p:nvSpPr>
          <p:spPr bwMode="ltGray">
            <a:xfrm>
              <a:off x="4032" y="1716"/>
              <a:ext cx="1499" cy="293"/>
            </a:xfrm>
            <a:prstGeom prst="rect">
              <a:avLst/>
            </a:prstGeom>
            <a:solidFill>
              <a:schemeClr val="accent1"/>
            </a:solidFill>
            <a:ln w="19050" algn="ctr">
              <a:noFill/>
              <a:miter lim="800000"/>
              <a:headEnd/>
              <a:tailEnd/>
            </a:ln>
          </p:spPr>
          <p:txBody>
            <a:bodyPr lIns="45713" tIns="45713" rIns="45713" bIns="45713" anchor="ctr" anchorCtr="1"/>
            <a:lstStyle/>
            <a:p>
              <a:pPr algn="ctr"/>
              <a:r>
                <a:rPr lang="en-US" sz="1200">
                  <a:solidFill>
                    <a:schemeClr val="bg1"/>
                  </a:solidFill>
                  <a:cs typeface="Arial" charset="0"/>
                </a:rPr>
                <a:t>Accelerate Business Growth</a:t>
              </a:r>
            </a:p>
          </p:txBody>
        </p:sp>
        <p:sp>
          <p:nvSpPr>
            <p:cNvPr id="1674250" name="Rectangle 9"/>
            <p:cNvSpPr>
              <a:spLocks noChangeArrowheads="1"/>
            </p:cNvSpPr>
            <p:nvPr/>
          </p:nvSpPr>
          <p:spPr bwMode="ltGray">
            <a:xfrm>
              <a:off x="1392" y="1716"/>
              <a:ext cx="1255" cy="293"/>
            </a:xfrm>
            <a:prstGeom prst="rect">
              <a:avLst/>
            </a:prstGeom>
            <a:solidFill>
              <a:schemeClr val="accent1"/>
            </a:solidFill>
            <a:ln w="19050" algn="ctr">
              <a:noFill/>
              <a:miter lim="800000"/>
              <a:headEnd/>
              <a:tailEnd/>
            </a:ln>
          </p:spPr>
          <p:txBody>
            <a:bodyPr lIns="45713" tIns="45713" rIns="45713" bIns="45713" anchor="ctr" anchorCtr="1"/>
            <a:lstStyle/>
            <a:p>
              <a:r>
                <a:rPr lang="en-US" sz="1200">
                  <a:solidFill>
                    <a:schemeClr val="bg1"/>
                  </a:solidFill>
                </a:rPr>
                <a:t>Decrease Cost</a:t>
              </a:r>
              <a:endParaRPr lang="en-US" sz="1200">
                <a:solidFill>
                  <a:schemeClr val="bg1"/>
                </a:solidFill>
                <a:cs typeface="Arial" charset="0"/>
              </a:endParaRPr>
            </a:p>
          </p:txBody>
        </p:sp>
        <p:sp>
          <p:nvSpPr>
            <p:cNvPr id="1674251" name="Rectangle 10"/>
            <p:cNvSpPr>
              <a:spLocks noChangeArrowheads="1"/>
            </p:cNvSpPr>
            <p:nvPr/>
          </p:nvSpPr>
          <p:spPr bwMode="ltGray">
            <a:xfrm>
              <a:off x="1433" y="2616"/>
              <a:ext cx="942" cy="691"/>
            </a:xfrm>
            <a:prstGeom prst="rect">
              <a:avLst/>
            </a:prstGeom>
            <a:solidFill>
              <a:srgbClr val="004874"/>
            </a:solidFill>
            <a:ln w="19050" algn="ctr">
              <a:solidFill>
                <a:schemeClr val="bg1"/>
              </a:solidFill>
              <a:miter lim="800000"/>
              <a:headEnd/>
              <a:tailEnd/>
            </a:ln>
          </p:spPr>
          <p:txBody>
            <a:bodyPr lIns="45713" tIns="182880" rIns="45713" bIns="0" anchor="ctr" anchorCtr="1"/>
            <a:lstStyle/>
            <a:p>
              <a:pPr algn="ctr"/>
              <a:endParaRPr lang="en-US" sz="1400" b="1">
                <a:solidFill>
                  <a:schemeClr val="bg1"/>
                </a:solidFill>
                <a:sym typeface="Wingdings" pitchFamily="2" charset="2"/>
              </a:endParaRPr>
            </a:p>
            <a:p>
              <a:pPr algn="ctr"/>
              <a:r>
                <a:rPr lang="en-US" sz="1400">
                  <a:solidFill>
                    <a:schemeClr val="bg1"/>
                  </a:solidFill>
                  <a:cs typeface="Arial" charset="0"/>
                </a:rPr>
                <a:t>Energy and Space Efficient</a:t>
              </a:r>
            </a:p>
            <a:p>
              <a:pPr algn="ctr"/>
              <a:r>
                <a:rPr lang="en-US" sz="1400">
                  <a:solidFill>
                    <a:schemeClr val="bg1"/>
                  </a:solidFill>
                  <a:cs typeface="Arial" charset="0"/>
                </a:rPr>
                <a:t> </a:t>
              </a:r>
            </a:p>
          </p:txBody>
        </p:sp>
        <p:sp>
          <p:nvSpPr>
            <p:cNvPr id="1674252" name="Rectangle 10"/>
            <p:cNvSpPr>
              <a:spLocks noChangeArrowheads="1"/>
            </p:cNvSpPr>
            <p:nvPr/>
          </p:nvSpPr>
          <p:spPr bwMode="ltGray">
            <a:xfrm>
              <a:off x="2423" y="2616"/>
              <a:ext cx="960" cy="691"/>
            </a:xfrm>
            <a:prstGeom prst="rect">
              <a:avLst/>
            </a:prstGeom>
            <a:solidFill>
              <a:srgbClr val="004874"/>
            </a:solidFill>
            <a:ln w="19050" algn="ctr">
              <a:solidFill>
                <a:schemeClr val="bg1"/>
              </a:solidFill>
              <a:miter lim="800000"/>
              <a:headEnd/>
              <a:tailEnd/>
            </a:ln>
          </p:spPr>
          <p:txBody>
            <a:bodyPr lIns="45713" tIns="182880" rIns="45713" bIns="0" anchor="ctr" anchorCtr="1"/>
            <a:lstStyle/>
            <a:p>
              <a:pPr algn="ctr"/>
              <a:r>
                <a:rPr lang="en-US" sz="1400">
                  <a:solidFill>
                    <a:schemeClr val="bg1"/>
                  </a:solidFill>
                  <a:cs typeface="Arial" charset="0"/>
                </a:rPr>
                <a:t>Always On</a:t>
              </a:r>
            </a:p>
          </p:txBody>
        </p:sp>
        <p:sp>
          <p:nvSpPr>
            <p:cNvPr id="1674253" name="Rectangle 10"/>
            <p:cNvSpPr>
              <a:spLocks noChangeArrowheads="1"/>
            </p:cNvSpPr>
            <p:nvPr/>
          </p:nvSpPr>
          <p:spPr bwMode="ltGray">
            <a:xfrm>
              <a:off x="3431" y="2616"/>
              <a:ext cx="1008" cy="691"/>
            </a:xfrm>
            <a:prstGeom prst="rect">
              <a:avLst/>
            </a:prstGeom>
            <a:solidFill>
              <a:srgbClr val="004874"/>
            </a:solidFill>
            <a:ln w="19050" algn="ctr">
              <a:solidFill>
                <a:schemeClr val="bg1"/>
              </a:solidFill>
              <a:miter lim="800000"/>
              <a:headEnd/>
              <a:tailEnd/>
            </a:ln>
          </p:spPr>
          <p:txBody>
            <a:bodyPr lIns="45713" tIns="182880" rIns="45713" bIns="0" anchor="ctr" anchorCtr="1"/>
            <a:lstStyle/>
            <a:p>
              <a:pPr algn="ctr"/>
              <a:r>
                <a:rPr lang="en-US" sz="1400">
                  <a:solidFill>
                    <a:schemeClr val="bg1"/>
                  </a:solidFill>
                  <a:cs typeface="Arial" charset="0"/>
                </a:rPr>
                <a:t>Global and </a:t>
              </a:r>
              <a:r>
                <a:rPr lang="en-US" sz="1400">
                  <a:solidFill>
                    <a:schemeClr val="bg1"/>
                  </a:solidFill>
                </a:rPr>
                <a:t>Virtual </a:t>
              </a:r>
            </a:p>
          </p:txBody>
        </p:sp>
        <p:sp>
          <p:nvSpPr>
            <p:cNvPr id="1674254" name="AutoShape 12"/>
            <p:cNvSpPr>
              <a:spLocks noChangeArrowheads="1"/>
            </p:cNvSpPr>
            <p:nvPr/>
          </p:nvSpPr>
          <p:spPr bwMode="auto">
            <a:xfrm>
              <a:off x="1558" y="1082"/>
              <a:ext cx="3888" cy="499"/>
            </a:xfrm>
            <a:prstGeom prst="triangle">
              <a:avLst>
                <a:gd name="adj" fmla="val 50000"/>
              </a:avLst>
            </a:prstGeom>
            <a:solidFill>
              <a:schemeClr val="accent1">
                <a:alpha val="74901"/>
              </a:schemeClr>
            </a:solidFill>
            <a:ln w="19050" algn="ctr">
              <a:noFill/>
              <a:miter lim="800000"/>
              <a:headEnd/>
              <a:tailEnd/>
            </a:ln>
          </p:spPr>
          <p:txBody>
            <a:bodyPr wrap="none" anchor="ctr"/>
            <a:lstStyle/>
            <a:p>
              <a:pPr algn="ctr"/>
              <a:endParaRPr lang="en-US" sz="1000"/>
            </a:p>
          </p:txBody>
        </p:sp>
        <p:sp>
          <p:nvSpPr>
            <p:cNvPr id="1674255" name="Text Box 13"/>
            <p:cNvSpPr txBox="1">
              <a:spLocks noChangeArrowheads="1"/>
            </p:cNvSpPr>
            <p:nvPr/>
          </p:nvSpPr>
          <p:spPr bwMode="auto">
            <a:xfrm>
              <a:off x="2582" y="1074"/>
              <a:ext cx="1839" cy="491"/>
            </a:xfrm>
            <a:prstGeom prst="rect">
              <a:avLst/>
            </a:prstGeom>
            <a:noFill/>
            <a:ln w="19050" algn="ctr">
              <a:noFill/>
              <a:miter lim="800000"/>
              <a:headEnd/>
              <a:tailEnd/>
            </a:ln>
          </p:spPr>
          <p:txBody>
            <a:bodyPr wrap="none">
              <a:spAutoFit/>
            </a:bodyPr>
            <a:lstStyle/>
            <a:p>
              <a:pPr algn="ctr"/>
              <a:endParaRPr lang="en-US" sz="1800">
                <a:solidFill>
                  <a:schemeClr val="bg1"/>
                </a:solidFill>
                <a:cs typeface="Arial" charset="0"/>
              </a:endParaRPr>
            </a:p>
            <a:p>
              <a:pPr algn="ctr"/>
              <a:r>
                <a:rPr lang="en-US" sz="1800">
                  <a:solidFill>
                    <a:schemeClr val="bg1"/>
                  </a:solidFill>
                  <a:cs typeface="Arial" charset="0"/>
                </a:rPr>
                <a:t>Data Center Transformation</a:t>
              </a:r>
            </a:p>
          </p:txBody>
        </p:sp>
        <p:sp>
          <p:nvSpPr>
            <p:cNvPr id="1674256" name="Rectangle 10"/>
            <p:cNvSpPr>
              <a:spLocks noChangeArrowheads="1"/>
            </p:cNvSpPr>
            <p:nvPr/>
          </p:nvSpPr>
          <p:spPr bwMode="ltGray">
            <a:xfrm>
              <a:off x="4487" y="2616"/>
              <a:ext cx="1056" cy="691"/>
            </a:xfrm>
            <a:prstGeom prst="rect">
              <a:avLst/>
            </a:prstGeom>
            <a:solidFill>
              <a:srgbClr val="004874"/>
            </a:solidFill>
            <a:ln w="19050" algn="ctr">
              <a:solidFill>
                <a:schemeClr val="bg1"/>
              </a:solidFill>
              <a:miter lim="800000"/>
              <a:headEnd/>
              <a:tailEnd/>
            </a:ln>
          </p:spPr>
          <p:txBody>
            <a:bodyPr lIns="45713" tIns="182880" rIns="45713" bIns="0" anchor="ctr" anchorCtr="1"/>
            <a:lstStyle/>
            <a:p>
              <a:pPr algn="ctr"/>
              <a:r>
                <a:rPr lang="en-US" sz="1400" b="1"/>
                <a:t> </a:t>
              </a:r>
              <a:r>
                <a:rPr lang="en-US" sz="1400">
                  <a:solidFill>
                    <a:schemeClr val="bg1"/>
                  </a:solidFill>
                </a:rPr>
                <a:t>S</a:t>
              </a:r>
              <a:r>
                <a:rPr lang="en-US" sz="1400">
                  <a:solidFill>
                    <a:schemeClr val="bg1"/>
                  </a:solidFill>
                  <a:cs typeface="Arial" charset="0"/>
                </a:rPr>
                <a:t>ervice Oriented and Automated</a:t>
              </a:r>
            </a:p>
          </p:txBody>
        </p:sp>
        <p:sp>
          <p:nvSpPr>
            <p:cNvPr id="1674257" name="AutoShape 15"/>
            <p:cNvSpPr>
              <a:spLocks noChangeArrowheads="1"/>
            </p:cNvSpPr>
            <p:nvPr/>
          </p:nvSpPr>
          <p:spPr bwMode="auto">
            <a:xfrm>
              <a:off x="1415" y="2334"/>
              <a:ext cx="4128" cy="228"/>
            </a:xfrm>
            <a:prstGeom prst="triangle">
              <a:avLst>
                <a:gd name="adj" fmla="val 50000"/>
              </a:avLst>
            </a:prstGeom>
            <a:solidFill>
              <a:srgbClr val="004874"/>
            </a:solidFill>
            <a:ln w="9525">
              <a:noFill/>
              <a:miter lim="800000"/>
              <a:headEnd/>
              <a:tailEnd/>
            </a:ln>
          </p:spPr>
          <p:txBody>
            <a:bodyPr wrap="none" anchor="ctr"/>
            <a:lstStyle/>
            <a:p>
              <a:pPr algn="ctr"/>
              <a:r>
                <a:rPr lang="en-US" sz="1200">
                  <a:solidFill>
                    <a:schemeClr val="bg1"/>
                  </a:solidFill>
                </a:rPr>
                <a:t>IT Outcomes</a:t>
              </a:r>
            </a:p>
          </p:txBody>
        </p:sp>
        <p:sp>
          <p:nvSpPr>
            <p:cNvPr id="1674258" name="AutoShape 16"/>
            <p:cNvSpPr>
              <a:spLocks noChangeArrowheads="1"/>
            </p:cNvSpPr>
            <p:nvPr/>
          </p:nvSpPr>
          <p:spPr bwMode="auto">
            <a:xfrm flipV="1">
              <a:off x="1462" y="2046"/>
              <a:ext cx="4080" cy="240"/>
            </a:xfrm>
            <a:prstGeom prst="triangle">
              <a:avLst>
                <a:gd name="adj" fmla="val 50000"/>
              </a:avLst>
            </a:prstGeom>
            <a:solidFill>
              <a:schemeClr val="accent1"/>
            </a:solidFill>
            <a:ln w="19050" algn="ctr">
              <a:noFill/>
              <a:miter lim="800000"/>
              <a:headEnd/>
              <a:tailEnd/>
            </a:ln>
          </p:spPr>
          <p:txBody>
            <a:bodyPr rot="10800000" wrap="none" anchor="ctr"/>
            <a:lstStyle/>
            <a:p>
              <a:pPr algn="ctr"/>
              <a:r>
                <a:rPr lang="en-US" sz="1200">
                  <a:solidFill>
                    <a:schemeClr val="bg1"/>
                  </a:solidFill>
                </a:rPr>
                <a:t>Business outcomes</a:t>
              </a:r>
            </a:p>
          </p:txBody>
        </p:sp>
        <p:sp>
          <p:nvSpPr>
            <p:cNvPr id="1674259" name="AutoShape 17"/>
            <p:cNvSpPr>
              <a:spLocks noChangeArrowheads="1"/>
            </p:cNvSpPr>
            <p:nvPr/>
          </p:nvSpPr>
          <p:spPr bwMode="auto">
            <a:xfrm rot="16200000" flipV="1">
              <a:off x="96" y="2363"/>
              <a:ext cx="2112" cy="192"/>
            </a:xfrm>
            <a:prstGeom prst="triangle">
              <a:avLst>
                <a:gd name="adj" fmla="val 50000"/>
              </a:avLst>
            </a:prstGeom>
            <a:solidFill>
              <a:schemeClr val="hlink"/>
            </a:solidFill>
            <a:ln w="19050" algn="ctr">
              <a:noFill/>
              <a:miter lim="800000"/>
              <a:headEnd/>
              <a:tailEnd/>
            </a:ln>
          </p:spPr>
          <p:txBody>
            <a:bodyPr wrap="none" anchor="ctr"/>
            <a:lstStyle/>
            <a:p>
              <a:pPr algn="ctr"/>
              <a:r>
                <a:rPr lang="en-US" sz="1200">
                  <a:solidFill>
                    <a:schemeClr val="bg1"/>
                  </a:solidFill>
                </a:rPr>
                <a:t>Service lifecycle</a:t>
              </a:r>
            </a:p>
          </p:txBody>
        </p:sp>
        <p:sp>
          <p:nvSpPr>
            <p:cNvPr id="1674260" name="Text Box 18"/>
            <p:cNvSpPr txBox="1">
              <a:spLocks noChangeArrowheads="1"/>
            </p:cNvSpPr>
            <p:nvPr/>
          </p:nvSpPr>
          <p:spPr bwMode="auto">
            <a:xfrm>
              <a:off x="1737" y="3717"/>
              <a:ext cx="3308" cy="192"/>
            </a:xfrm>
            <a:prstGeom prst="rect">
              <a:avLst/>
            </a:prstGeom>
            <a:noFill/>
            <a:ln w="9525">
              <a:noFill/>
              <a:miter lim="800000"/>
              <a:headEnd/>
              <a:tailEnd/>
            </a:ln>
          </p:spPr>
          <p:txBody>
            <a:bodyPr wrap="none">
              <a:spAutoFit/>
            </a:bodyPr>
            <a:lstStyle/>
            <a:p>
              <a:pPr>
                <a:spcBef>
                  <a:spcPct val="0"/>
                </a:spcBef>
              </a:pPr>
              <a:r>
                <a:rPr lang="en-US" sz="1400"/>
                <a:t>Adaptive Infrastructure enabling the next generation Data Centers</a:t>
              </a:r>
            </a:p>
          </p:txBody>
        </p:sp>
        <p:grpSp>
          <p:nvGrpSpPr>
            <p:cNvPr id="1674261" name="Group 19"/>
            <p:cNvGrpSpPr>
              <a:grpSpLocks/>
            </p:cNvGrpSpPr>
            <p:nvPr/>
          </p:nvGrpSpPr>
          <p:grpSpPr bwMode="auto">
            <a:xfrm>
              <a:off x="1339" y="3444"/>
              <a:ext cx="4302" cy="273"/>
              <a:chOff x="227" y="1779"/>
              <a:chExt cx="5342" cy="273"/>
            </a:xfrm>
          </p:grpSpPr>
          <p:sp>
            <p:nvSpPr>
              <p:cNvPr id="1674262" name="Rectangle 20"/>
              <p:cNvSpPr>
                <a:spLocks noChangeArrowheads="1"/>
              </p:cNvSpPr>
              <p:nvPr/>
            </p:nvSpPr>
            <p:spPr bwMode="white">
              <a:xfrm>
                <a:off x="3815" y="1779"/>
                <a:ext cx="862" cy="273"/>
              </a:xfrm>
              <a:prstGeom prst="rect">
                <a:avLst/>
              </a:prstGeom>
              <a:solidFill>
                <a:srgbClr val="848589"/>
              </a:solidFill>
              <a:ln w="9525">
                <a:noFill/>
                <a:miter lim="800000"/>
                <a:headEnd/>
                <a:tailEnd/>
              </a:ln>
            </p:spPr>
            <p:txBody>
              <a:bodyPr wrap="none" anchor="ctr"/>
              <a:lstStyle/>
              <a:p>
                <a:endParaRPr lang="en-US"/>
              </a:p>
            </p:txBody>
          </p:sp>
          <p:sp>
            <p:nvSpPr>
              <p:cNvPr id="1674263" name="Rectangle 21"/>
              <p:cNvSpPr>
                <a:spLocks noChangeArrowheads="1"/>
              </p:cNvSpPr>
              <p:nvPr/>
            </p:nvSpPr>
            <p:spPr bwMode="white">
              <a:xfrm>
                <a:off x="4707" y="1784"/>
                <a:ext cx="862" cy="264"/>
              </a:xfrm>
              <a:prstGeom prst="rect">
                <a:avLst/>
              </a:prstGeom>
              <a:solidFill>
                <a:srgbClr val="848589"/>
              </a:solidFill>
              <a:ln w="9525">
                <a:noFill/>
                <a:miter lim="800000"/>
                <a:headEnd/>
                <a:tailEnd/>
              </a:ln>
            </p:spPr>
            <p:txBody>
              <a:bodyPr wrap="none" anchor="ctr"/>
              <a:lstStyle/>
              <a:p>
                <a:endParaRPr lang="en-US"/>
              </a:p>
            </p:txBody>
          </p:sp>
          <p:sp>
            <p:nvSpPr>
              <p:cNvPr id="1674264" name="Rectangle 22"/>
              <p:cNvSpPr>
                <a:spLocks noChangeArrowheads="1"/>
              </p:cNvSpPr>
              <p:nvPr/>
            </p:nvSpPr>
            <p:spPr bwMode="white">
              <a:xfrm>
                <a:off x="2919" y="1779"/>
                <a:ext cx="862" cy="273"/>
              </a:xfrm>
              <a:prstGeom prst="rect">
                <a:avLst/>
              </a:prstGeom>
              <a:solidFill>
                <a:srgbClr val="848589"/>
              </a:solidFill>
              <a:ln w="9525">
                <a:noFill/>
                <a:miter lim="800000"/>
                <a:headEnd/>
                <a:tailEnd/>
              </a:ln>
            </p:spPr>
            <p:txBody>
              <a:bodyPr wrap="none" anchor="ctr"/>
              <a:lstStyle/>
              <a:p>
                <a:endParaRPr lang="en-US"/>
              </a:p>
            </p:txBody>
          </p:sp>
          <p:sp>
            <p:nvSpPr>
              <p:cNvPr id="1674265" name="Rectangle 23"/>
              <p:cNvSpPr>
                <a:spLocks noChangeArrowheads="1"/>
              </p:cNvSpPr>
              <p:nvPr/>
            </p:nvSpPr>
            <p:spPr bwMode="white">
              <a:xfrm>
                <a:off x="2023" y="1780"/>
                <a:ext cx="862" cy="264"/>
              </a:xfrm>
              <a:prstGeom prst="rect">
                <a:avLst/>
              </a:prstGeom>
              <a:solidFill>
                <a:srgbClr val="848589"/>
              </a:solidFill>
              <a:ln w="9525">
                <a:noFill/>
                <a:miter lim="800000"/>
                <a:headEnd/>
                <a:tailEnd/>
              </a:ln>
            </p:spPr>
            <p:txBody>
              <a:bodyPr wrap="none" anchor="ctr"/>
              <a:lstStyle/>
              <a:p>
                <a:endParaRPr lang="en-US"/>
              </a:p>
            </p:txBody>
          </p:sp>
          <p:sp>
            <p:nvSpPr>
              <p:cNvPr id="1674266" name="Rectangle 24"/>
              <p:cNvSpPr>
                <a:spLocks noChangeArrowheads="1"/>
              </p:cNvSpPr>
              <p:nvPr/>
            </p:nvSpPr>
            <p:spPr bwMode="white">
              <a:xfrm>
                <a:off x="1123" y="1784"/>
                <a:ext cx="862" cy="264"/>
              </a:xfrm>
              <a:prstGeom prst="rect">
                <a:avLst/>
              </a:prstGeom>
              <a:solidFill>
                <a:srgbClr val="848589"/>
              </a:solidFill>
              <a:ln w="9525">
                <a:noFill/>
                <a:miter lim="800000"/>
                <a:headEnd/>
                <a:tailEnd/>
              </a:ln>
            </p:spPr>
            <p:txBody>
              <a:bodyPr wrap="none" anchor="ctr"/>
              <a:lstStyle/>
              <a:p>
                <a:endParaRPr lang="en-US"/>
              </a:p>
            </p:txBody>
          </p:sp>
          <p:sp>
            <p:nvSpPr>
              <p:cNvPr id="1674267" name="Rectangle 25"/>
              <p:cNvSpPr>
                <a:spLocks noChangeArrowheads="1"/>
              </p:cNvSpPr>
              <p:nvPr/>
            </p:nvSpPr>
            <p:spPr bwMode="white">
              <a:xfrm>
                <a:off x="227" y="1784"/>
                <a:ext cx="862" cy="264"/>
              </a:xfrm>
              <a:prstGeom prst="rect">
                <a:avLst/>
              </a:prstGeom>
              <a:solidFill>
                <a:srgbClr val="848589"/>
              </a:solidFill>
              <a:ln w="9525">
                <a:noFill/>
                <a:miter lim="800000"/>
                <a:headEnd/>
                <a:tailEnd/>
              </a:ln>
            </p:spPr>
            <p:txBody>
              <a:bodyPr wrap="none" anchor="ctr"/>
              <a:lstStyle/>
              <a:p>
                <a:endParaRPr lang="en-US"/>
              </a:p>
            </p:txBody>
          </p:sp>
        </p:grpSp>
        <p:sp>
          <p:nvSpPr>
            <p:cNvPr id="1674268" name="Rectangle 26"/>
            <p:cNvSpPr>
              <a:spLocks noChangeArrowheads="1"/>
            </p:cNvSpPr>
            <p:nvPr/>
          </p:nvSpPr>
          <p:spPr bwMode="auto">
            <a:xfrm>
              <a:off x="5034" y="3431"/>
              <a:ext cx="454" cy="273"/>
            </a:xfrm>
            <a:prstGeom prst="rect">
              <a:avLst/>
            </a:prstGeom>
            <a:noFill/>
            <a:ln w="9525">
              <a:noFill/>
              <a:miter lim="800000"/>
              <a:headEnd/>
              <a:tailEnd/>
            </a:ln>
          </p:spPr>
          <p:txBody>
            <a:bodyPr wrap="none" lIns="91427" tIns="45713" rIns="91427" bIns="45713" anchor="ctr"/>
            <a:lstStyle/>
            <a:p>
              <a:pPr algn="ctr">
                <a:lnSpc>
                  <a:spcPct val="85000"/>
                </a:lnSpc>
                <a:spcBef>
                  <a:spcPct val="0"/>
                </a:spcBef>
              </a:pPr>
              <a:r>
                <a:rPr lang="en-US" sz="1200">
                  <a:solidFill>
                    <a:schemeClr val="bg1"/>
                  </a:solidFill>
                  <a:cs typeface="Arial" charset="0"/>
                </a:rPr>
                <a:t>Automation</a:t>
              </a:r>
            </a:p>
          </p:txBody>
        </p:sp>
        <p:sp>
          <p:nvSpPr>
            <p:cNvPr id="1674269" name="Rectangle 27"/>
            <p:cNvSpPr>
              <a:spLocks noChangeArrowheads="1"/>
            </p:cNvSpPr>
            <p:nvPr/>
          </p:nvSpPr>
          <p:spPr bwMode="auto">
            <a:xfrm>
              <a:off x="4303" y="3451"/>
              <a:ext cx="479" cy="272"/>
            </a:xfrm>
            <a:prstGeom prst="rect">
              <a:avLst/>
            </a:prstGeom>
            <a:noFill/>
            <a:ln w="9525">
              <a:noFill/>
              <a:miter lim="800000"/>
              <a:headEnd/>
              <a:tailEnd/>
            </a:ln>
          </p:spPr>
          <p:txBody>
            <a:bodyPr wrap="none" lIns="91427" tIns="45713" rIns="91427" bIns="45713" anchor="ctr"/>
            <a:lstStyle/>
            <a:p>
              <a:pPr algn="ctr">
                <a:lnSpc>
                  <a:spcPct val="85000"/>
                </a:lnSpc>
                <a:spcBef>
                  <a:spcPct val="0"/>
                </a:spcBef>
              </a:pPr>
              <a:r>
                <a:rPr lang="en-US" sz="1200">
                  <a:solidFill>
                    <a:schemeClr val="bg1"/>
                  </a:solidFill>
                  <a:cs typeface="Arial" charset="0"/>
                </a:rPr>
                <a:t>Virtualization</a:t>
              </a:r>
            </a:p>
          </p:txBody>
        </p:sp>
        <p:sp>
          <p:nvSpPr>
            <p:cNvPr id="1674270" name="Rectangle 28"/>
            <p:cNvSpPr>
              <a:spLocks noChangeArrowheads="1"/>
            </p:cNvSpPr>
            <p:nvPr/>
          </p:nvSpPr>
          <p:spPr bwMode="auto">
            <a:xfrm>
              <a:off x="3580" y="3451"/>
              <a:ext cx="435" cy="273"/>
            </a:xfrm>
            <a:prstGeom prst="rect">
              <a:avLst/>
            </a:prstGeom>
            <a:noFill/>
            <a:ln w="9525">
              <a:noFill/>
              <a:miter lim="800000"/>
              <a:headEnd/>
              <a:tailEnd/>
            </a:ln>
          </p:spPr>
          <p:txBody>
            <a:bodyPr wrap="none" lIns="91427" tIns="45713" rIns="91427" bIns="45713" anchor="ctr"/>
            <a:lstStyle/>
            <a:p>
              <a:pPr algn="ctr">
                <a:lnSpc>
                  <a:spcPct val="85000"/>
                </a:lnSpc>
                <a:spcBef>
                  <a:spcPct val="0"/>
                </a:spcBef>
              </a:pPr>
              <a:r>
                <a:rPr lang="en-US" sz="1200">
                  <a:solidFill>
                    <a:schemeClr val="bg1"/>
                  </a:solidFill>
                  <a:cs typeface="Arial" charset="0"/>
                </a:rPr>
                <a:t>Security</a:t>
              </a:r>
            </a:p>
          </p:txBody>
        </p:sp>
        <p:sp>
          <p:nvSpPr>
            <p:cNvPr id="1674271" name="Rectangle 29"/>
            <p:cNvSpPr>
              <a:spLocks noChangeArrowheads="1"/>
            </p:cNvSpPr>
            <p:nvPr/>
          </p:nvSpPr>
          <p:spPr bwMode="white">
            <a:xfrm>
              <a:off x="1440" y="3442"/>
              <a:ext cx="454" cy="288"/>
            </a:xfrm>
            <a:prstGeom prst="rect">
              <a:avLst/>
            </a:prstGeom>
            <a:noFill/>
            <a:ln w="9525" algn="ctr">
              <a:noFill/>
              <a:miter lim="800000"/>
              <a:headEnd/>
              <a:tailEnd/>
            </a:ln>
          </p:spPr>
          <p:txBody>
            <a:bodyPr wrap="none" lIns="91427" tIns="45713" rIns="91427" bIns="45713" anchor="ctr"/>
            <a:lstStyle/>
            <a:p>
              <a:pPr algn="ctr">
                <a:lnSpc>
                  <a:spcPct val="85000"/>
                </a:lnSpc>
                <a:spcBef>
                  <a:spcPct val="0"/>
                </a:spcBef>
              </a:pPr>
              <a:r>
                <a:rPr lang="en-US" sz="1200">
                  <a:solidFill>
                    <a:schemeClr val="bg1"/>
                  </a:solidFill>
                  <a:cs typeface="Arial" charset="0"/>
                </a:rPr>
                <a:t>IT Systems</a:t>
              </a:r>
            </a:p>
            <a:p>
              <a:pPr algn="ctr">
                <a:lnSpc>
                  <a:spcPct val="85000"/>
                </a:lnSpc>
                <a:spcBef>
                  <a:spcPct val="0"/>
                </a:spcBef>
              </a:pPr>
              <a:r>
                <a:rPr lang="en-US" sz="1200">
                  <a:solidFill>
                    <a:schemeClr val="bg1"/>
                  </a:solidFill>
                  <a:cs typeface="Arial" charset="0"/>
                </a:rPr>
                <a:t> &amp; Services</a:t>
              </a:r>
            </a:p>
          </p:txBody>
        </p:sp>
        <p:sp>
          <p:nvSpPr>
            <p:cNvPr id="1674272" name="Rectangle 30"/>
            <p:cNvSpPr>
              <a:spLocks noChangeArrowheads="1"/>
            </p:cNvSpPr>
            <p:nvPr/>
          </p:nvSpPr>
          <p:spPr bwMode="auto">
            <a:xfrm>
              <a:off x="2170" y="3441"/>
              <a:ext cx="417" cy="272"/>
            </a:xfrm>
            <a:prstGeom prst="rect">
              <a:avLst/>
            </a:prstGeom>
            <a:noFill/>
            <a:ln w="9525">
              <a:noFill/>
              <a:miter lim="800000"/>
              <a:headEnd/>
              <a:tailEnd/>
            </a:ln>
          </p:spPr>
          <p:txBody>
            <a:bodyPr wrap="none" lIns="91427" tIns="45713" rIns="91427" bIns="45713" anchor="ctr"/>
            <a:lstStyle/>
            <a:p>
              <a:pPr algn="ctr">
                <a:lnSpc>
                  <a:spcPct val="80000"/>
                </a:lnSpc>
                <a:spcBef>
                  <a:spcPct val="0"/>
                </a:spcBef>
              </a:pPr>
              <a:r>
                <a:rPr lang="en-US" sz="1200">
                  <a:solidFill>
                    <a:schemeClr val="bg1"/>
                  </a:solidFill>
                  <a:cs typeface="Arial" charset="0"/>
                </a:rPr>
                <a:t>Power &amp; </a:t>
              </a:r>
            </a:p>
            <a:p>
              <a:pPr algn="ctr">
                <a:lnSpc>
                  <a:spcPct val="80000"/>
                </a:lnSpc>
                <a:spcBef>
                  <a:spcPct val="0"/>
                </a:spcBef>
              </a:pPr>
              <a:r>
                <a:rPr lang="en-US" sz="1200">
                  <a:solidFill>
                    <a:schemeClr val="bg1"/>
                  </a:solidFill>
                  <a:cs typeface="Arial" charset="0"/>
                </a:rPr>
                <a:t>Cooling</a:t>
              </a:r>
            </a:p>
          </p:txBody>
        </p:sp>
        <p:sp>
          <p:nvSpPr>
            <p:cNvPr id="1674273" name="Rectangle 31"/>
            <p:cNvSpPr>
              <a:spLocks noChangeArrowheads="1"/>
            </p:cNvSpPr>
            <p:nvPr/>
          </p:nvSpPr>
          <p:spPr bwMode="auto">
            <a:xfrm>
              <a:off x="2885" y="3432"/>
              <a:ext cx="430" cy="272"/>
            </a:xfrm>
            <a:prstGeom prst="rect">
              <a:avLst/>
            </a:prstGeom>
            <a:noFill/>
            <a:ln w="9525">
              <a:noFill/>
              <a:miter lim="800000"/>
              <a:headEnd/>
              <a:tailEnd/>
            </a:ln>
          </p:spPr>
          <p:txBody>
            <a:bodyPr wrap="none" lIns="91427" tIns="45713" rIns="91427" bIns="45713" anchor="ctr"/>
            <a:lstStyle/>
            <a:p>
              <a:pPr algn="ctr">
                <a:lnSpc>
                  <a:spcPct val="85000"/>
                </a:lnSpc>
                <a:spcBef>
                  <a:spcPct val="0"/>
                </a:spcBef>
              </a:pPr>
              <a:r>
                <a:rPr lang="en-US" sz="1200">
                  <a:solidFill>
                    <a:schemeClr val="bg1"/>
                  </a:solidFill>
                  <a:cs typeface="Arial" charset="0"/>
                </a:rPr>
                <a:t>Management</a:t>
              </a:r>
            </a:p>
          </p:txBody>
        </p:sp>
        <p:sp>
          <p:nvSpPr>
            <p:cNvPr id="1674274" name="Text Box 32"/>
            <p:cNvSpPr txBox="1">
              <a:spLocks noChangeArrowheads="1"/>
            </p:cNvSpPr>
            <p:nvPr/>
          </p:nvSpPr>
          <p:spPr bwMode="auto">
            <a:xfrm>
              <a:off x="288" y="1306"/>
              <a:ext cx="960" cy="2470"/>
            </a:xfrm>
            <a:prstGeom prst="rect">
              <a:avLst/>
            </a:prstGeom>
            <a:noFill/>
            <a:ln w="9525">
              <a:noFill/>
              <a:miter lim="800000"/>
              <a:headEnd/>
              <a:tailEnd/>
            </a:ln>
          </p:spPr>
          <p:txBody>
            <a:bodyPr>
              <a:spAutoFit/>
            </a:bodyPr>
            <a:lstStyle/>
            <a:p>
              <a:pPr>
                <a:spcBef>
                  <a:spcPct val="0"/>
                </a:spcBef>
              </a:pPr>
              <a:r>
                <a:rPr lang="en-US" sz="1400"/>
                <a:t>Data Center Strategy</a:t>
              </a:r>
            </a:p>
            <a:p>
              <a:pPr>
                <a:spcBef>
                  <a:spcPct val="0"/>
                </a:spcBef>
              </a:pPr>
              <a:endParaRPr lang="en-US" sz="1400"/>
            </a:p>
            <a:p>
              <a:pPr>
                <a:spcBef>
                  <a:spcPct val="0"/>
                </a:spcBef>
              </a:pPr>
              <a:r>
                <a:rPr lang="en-US" sz="1400"/>
                <a:t>Data Center </a:t>
              </a:r>
            </a:p>
            <a:p>
              <a:pPr>
                <a:spcBef>
                  <a:spcPct val="0"/>
                </a:spcBef>
              </a:pPr>
              <a:r>
                <a:rPr lang="en-US" sz="1400"/>
                <a:t>Design</a:t>
              </a:r>
            </a:p>
            <a:p>
              <a:pPr>
                <a:spcBef>
                  <a:spcPct val="0"/>
                </a:spcBef>
              </a:pPr>
              <a:endParaRPr lang="en-US" sz="1400"/>
            </a:p>
            <a:p>
              <a:pPr>
                <a:spcBef>
                  <a:spcPct val="0"/>
                </a:spcBef>
              </a:pPr>
              <a:r>
                <a:rPr lang="en-US" sz="1400"/>
                <a:t>Data Center Deployment &amp; Transition</a:t>
              </a:r>
            </a:p>
            <a:p>
              <a:pPr>
                <a:spcBef>
                  <a:spcPct val="0"/>
                </a:spcBef>
              </a:pPr>
              <a:endParaRPr lang="en-US" sz="1400"/>
            </a:p>
            <a:p>
              <a:pPr>
                <a:spcBef>
                  <a:spcPct val="0"/>
                </a:spcBef>
              </a:pPr>
              <a:r>
                <a:rPr lang="en-US" sz="1400"/>
                <a:t>Data Center Operation</a:t>
              </a:r>
            </a:p>
            <a:p>
              <a:pPr>
                <a:spcBef>
                  <a:spcPct val="0"/>
                </a:spcBef>
              </a:pPr>
              <a:endParaRPr lang="en-US" sz="1400"/>
            </a:p>
            <a:p>
              <a:pPr>
                <a:spcBef>
                  <a:spcPct val="0"/>
                </a:spcBef>
              </a:pPr>
              <a:r>
                <a:rPr lang="en-US" sz="1400"/>
                <a:t>Data Center Continual Improvement</a:t>
              </a:r>
            </a:p>
            <a:p>
              <a:pPr>
                <a:spcBef>
                  <a:spcPct val="0"/>
                </a:spcBef>
              </a:pPr>
              <a:endParaRPr lang="en-US" sz="1400"/>
            </a:p>
            <a:p>
              <a:pPr>
                <a:spcBef>
                  <a:spcPct val="0"/>
                </a:spcBef>
              </a:pPr>
              <a:endParaRPr lang="en-US" sz="1400"/>
            </a:p>
          </p:txBody>
        </p:sp>
      </p:grpSp>
      <p:sp>
        <p:nvSpPr>
          <p:cNvPr id="1674275" name="Rectangle 35"/>
          <p:cNvSpPr>
            <a:spLocks noGrp="1" noChangeArrowheads="1"/>
          </p:cNvSpPr>
          <p:nvPr>
            <p:ph type="title" idx="4294967295"/>
          </p:nvPr>
        </p:nvSpPr>
        <p:spPr>
          <a:noFill/>
        </p:spPr>
        <p:txBody>
          <a:bodyPr/>
          <a:lstStyle/>
          <a:p>
            <a:r>
              <a:rPr lang="en-US"/>
              <a:t>Data Center Transformation framework for better business outcomes</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
          <p:cNvSpPr>
            <a:spLocks noGrp="1"/>
          </p:cNvSpPr>
          <p:nvPr>
            <p:ph type="sldNum" sz="quarter" idx="10"/>
          </p:nvPr>
        </p:nvSpPr>
        <p:spPr/>
        <p:txBody>
          <a:bodyPr/>
          <a:lstStyle/>
          <a:p>
            <a:fld id="{92113518-A4BF-4747-A46A-43D9749AE3CE}" type="slidenum">
              <a:rPr lang="en-US"/>
              <a:pPr/>
              <a:t>44</a:t>
            </a:fld>
            <a:endParaRPr lang="en-US"/>
          </a:p>
        </p:txBody>
      </p:sp>
      <p:sp>
        <p:nvSpPr>
          <p:cNvPr id="13" name="Date Placeholder 2"/>
          <p:cNvSpPr>
            <a:spLocks noGrp="1"/>
          </p:cNvSpPr>
          <p:nvPr>
            <p:ph type="dt" sz="half" idx="11"/>
          </p:nvPr>
        </p:nvSpPr>
        <p:spPr/>
        <p:txBody>
          <a:bodyPr/>
          <a:lstStyle/>
          <a:p>
            <a:fld id="{BD4804B0-B8D3-49FA-8375-1C9C20B52308}" type="datetime3">
              <a:rPr lang="en-US"/>
              <a:pPr/>
              <a:t>12 February 2008</a:t>
            </a:fld>
            <a:endParaRPr lang="en-US"/>
          </a:p>
        </p:txBody>
      </p:sp>
      <p:sp>
        <p:nvSpPr>
          <p:cNvPr id="167629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E184A315-6CB9-473D-8267-6E340528428B}" type="slidenum">
              <a:rPr lang="en-US" sz="900">
                <a:solidFill>
                  <a:srgbClr val="848589"/>
                </a:solidFill>
              </a:rPr>
              <a:pPr eaLnBrk="0" hangingPunct="0">
                <a:spcBef>
                  <a:spcPct val="0"/>
                </a:spcBef>
              </a:pPr>
              <a:t>44</a:t>
            </a:fld>
            <a:endParaRPr lang="en-US" sz="900">
              <a:solidFill>
                <a:srgbClr val="848589"/>
              </a:solidFill>
            </a:endParaRPr>
          </a:p>
        </p:txBody>
      </p:sp>
      <p:sp>
        <p:nvSpPr>
          <p:cNvPr id="1676291"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574A9B38-BD94-48F3-A3AD-3D23D244967B}"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76292" name="Rectangle 2"/>
          <p:cNvSpPr>
            <a:spLocks noChangeArrowheads="1"/>
          </p:cNvSpPr>
          <p:nvPr/>
        </p:nvSpPr>
        <p:spPr bwMode="auto">
          <a:xfrm>
            <a:off x="755650" y="4408488"/>
            <a:ext cx="7824788" cy="1371600"/>
          </a:xfrm>
          <a:prstGeom prst="rect">
            <a:avLst/>
          </a:prstGeom>
          <a:solidFill>
            <a:srgbClr val="003366"/>
          </a:solidFill>
          <a:ln w="25400" algn="ctr">
            <a:noFill/>
            <a:miter lim="800000"/>
            <a:headEnd/>
            <a:tailEnd/>
          </a:ln>
        </p:spPr>
        <p:txBody>
          <a:bodyPr tIns="91440" bIns="91440" anchor="ctr">
            <a:spAutoFit/>
          </a:bodyPr>
          <a:lstStyle/>
          <a:p>
            <a:endParaRPr lang="en-US"/>
          </a:p>
        </p:txBody>
      </p:sp>
      <p:sp>
        <p:nvSpPr>
          <p:cNvPr id="1676293" name="Rectangle 3"/>
          <p:cNvSpPr>
            <a:spLocks noChangeArrowheads="1"/>
          </p:cNvSpPr>
          <p:nvPr/>
        </p:nvSpPr>
        <p:spPr bwMode="auto">
          <a:xfrm>
            <a:off x="755650" y="2933700"/>
            <a:ext cx="7824788" cy="1371600"/>
          </a:xfrm>
          <a:prstGeom prst="rect">
            <a:avLst/>
          </a:prstGeom>
          <a:solidFill>
            <a:schemeClr val="accent1"/>
          </a:solidFill>
          <a:ln w="25400" algn="ctr">
            <a:noFill/>
            <a:miter lim="800000"/>
            <a:headEnd/>
            <a:tailEnd/>
          </a:ln>
        </p:spPr>
        <p:txBody>
          <a:bodyPr tIns="91440" bIns="91440" anchor="ctr">
            <a:spAutoFit/>
          </a:bodyPr>
          <a:lstStyle/>
          <a:p>
            <a:endParaRPr lang="en-US"/>
          </a:p>
        </p:txBody>
      </p:sp>
      <p:sp>
        <p:nvSpPr>
          <p:cNvPr id="1676294" name="Rectangle 4"/>
          <p:cNvSpPr>
            <a:spLocks noChangeArrowheads="1"/>
          </p:cNvSpPr>
          <p:nvPr/>
        </p:nvSpPr>
        <p:spPr bwMode="auto">
          <a:xfrm>
            <a:off x="755650" y="1458913"/>
            <a:ext cx="7826375" cy="1371600"/>
          </a:xfrm>
          <a:prstGeom prst="rect">
            <a:avLst/>
          </a:prstGeom>
          <a:solidFill>
            <a:srgbClr val="7B7B79"/>
          </a:solidFill>
          <a:ln w="25400" algn="ctr">
            <a:noFill/>
            <a:miter lim="800000"/>
            <a:headEnd/>
            <a:tailEnd/>
          </a:ln>
        </p:spPr>
        <p:txBody>
          <a:bodyPr tIns="91440" bIns="91440" anchor="ctr"/>
          <a:lstStyle/>
          <a:p>
            <a:pPr algn="ctr"/>
            <a:endParaRPr lang="en-US"/>
          </a:p>
        </p:txBody>
      </p:sp>
      <p:sp>
        <p:nvSpPr>
          <p:cNvPr id="1676295" name="Text Box 6"/>
          <p:cNvSpPr txBox="1">
            <a:spLocks noChangeArrowheads="1"/>
          </p:cNvSpPr>
          <p:nvPr/>
        </p:nvSpPr>
        <p:spPr bwMode="auto">
          <a:xfrm>
            <a:off x="1452563" y="5857875"/>
            <a:ext cx="6323012" cy="458788"/>
          </a:xfrm>
          <a:prstGeom prst="rect">
            <a:avLst/>
          </a:prstGeom>
          <a:noFill/>
          <a:ln w="12700" algn="ctr">
            <a:noFill/>
            <a:miter lim="800000"/>
            <a:headEnd/>
            <a:tailEnd/>
          </a:ln>
        </p:spPr>
        <p:txBody>
          <a:bodyPr wrap="none" tIns="91440" bIns="91440">
            <a:spAutoFit/>
          </a:bodyPr>
          <a:lstStyle/>
          <a:p>
            <a:pPr>
              <a:spcBef>
                <a:spcPct val="0"/>
              </a:spcBef>
            </a:pPr>
            <a:r>
              <a:rPr lang="en-US" sz="1800">
                <a:solidFill>
                  <a:schemeClr val="hlink"/>
                </a:solidFill>
                <a:latin typeface="Futura Hv" pitchFamily="34" charset="0"/>
              </a:rPr>
              <a:t>“Beam me u …….ah……… Scotty …………….…..… Scotty?”</a:t>
            </a:r>
          </a:p>
        </p:txBody>
      </p:sp>
      <p:sp>
        <p:nvSpPr>
          <p:cNvPr id="1676296" name="Rectangle 7"/>
          <p:cNvSpPr>
            <a:spLocks noGrp="1" noChangeArrowheads="1"/>
          </p:cNvSpPr>
          <p:nvPr>
            <p:ph type="body" idx="4294967295"/>
          </p:nvPr>
        </p:nvSpPr>
        <p:spPr>
          <a:xfrm>
            <a:off x="755650" y="1519238"/>
            <a:ext cx="7720013" cy="1149350"/>
          </a:xfrm>
          <a:noFill/>
        </p:spPr>
        <p:txBody>
          <a:bodyPr/>
          <a:lstStyle/>
          <a:p>
            <a:pPr marL="120650" indent="-120650">
              <a:buFontTx/>
              <a:buNone/>
            </a:pPr>
            <a:r>
              <a:rPr lang="en-US" sz="1800">
                <a:solidFill>
                  <a:schemeClr val="bg1"/>
                </a:solidFill>
              </a:rPr>
              <a:t>The total power demand by servers WW in 2005 was equivalent to about fourteen 1000 MW power plants.  (</a:t>
            </a:r>
            <a:r>
              <a:rPr lang="en-US" sz="1800" i="1">
                <a:solidFill>
                  <a:schemeClr val="bg1"/>
                </a:solidFill>
              </a:rPr>
              <a:t>Jonathan G. Koomey, Ph.D. Staff Scientist, Lawrence Berkeley National Laboratory and Consulting Professor, Stanford University, February 15, 2007)</a:t>
            </a:r>
          </a:p>
          <a:p>
            <a:pPr marL="120650" indent="-120650">
              <a:buFontTx/>
              <a:buNone/>
            </a:pPr>
            <a:endParaRPr lang="en-US" sz="1800" i="1">
              <a:solidFill>
                <a:schemeClr val="bg1"/>
              </a:solidFill>
            </a:endParaRPr>
          </a:p>
        </p:txBody>
      </p:sp>
      <p:sp>
        <p:nvSpPr>
          <p:cNvPr id="1676297" name="Rectangle 8"/>
          <p:cNvSpPr>
            <a:spLocks noChangeArrowheads="1"/>
          </p:cNvSpPr>
          <p:nvPr/>
        </p:nvSpPr>
        <p:spPr bwMode="auto">
          <a:xfrm>
            <a:off x="836613" y="3003550"/>
            <a:ext cx="7716837" cy="1098550"/>
          </a:xfrm>
          <a:prstGeom prst="rect">
            <a:avLst/>
          </a:prstGeom>
          <a:noFill/>
          <a:ln w="9525">
            <a:noFill/>
            <a:miter lim="800000"/>
            <a:headEnd/>
            <a:tailEnd/>
          </a:ln>
        </p:spPr>
        <p:txBody>
          <a:bodyPr/>
          <a:lstStyle/>
          <a:p>
            <a:pPr marL="120650" indent="-120650" eaLnBrk="0" hangingPunct="0">
              <a:lnSpc>
                <a:spcPct val="90000"/>
              </a:lnSpc>
              <a:spcBef>
                <a:spcPct val="25000"/>
              </a:spcBef>
              <a:spcAft>
                <a:spcPct val="10000"/>
              </a:spcAft>
              <a:buClr>
                <a:srgbClr val="ABA69F"/>
              </a:buClr>
              <a:buSzPct val="80000"/>
            </a:pPr>
            <a:r>
              <a:rPr lang="en-US" sz="1800">
                <a:solidFill>
                  <a:schemeClr val="bg1"/>
                </a:solidFill>
              </a:rPr>
              <a:t>Servers in the United States and their attendant cooling systems consumed 45 billion kilowatt-hours of energy in 2005. That's more than Mississippi and 19 other states </a:t>
            </a:r>
            <a:r>
              <a:rPr lang="en-US" sz="1800" i="1">
                <a:solidFill>
                  <a:schemeClr val="bg1"/>
                </a:solidFill>
              </a:rPr>
              <a:t>(“U.S. servers slurp more power than Mississippi”, Cnet News, February 14, 2007) </a:t>
            </a:r>
          </a:p>
          <a:p>
            <a:pPr marL="120650" indent="-120650" eaLnBrk="0" hangingPunct="0">
              <a:lnSpc>
                <a:spcPct val="90000"/>
              </a:lnSpc>
              <a:spcBef>
                <a:spcPct val="25000"/>
              </a:spcBef>
              <a:spcAft>
                <a:spcPct val="10000"/>
              </a:spcAft>
              <a:buClr>
                <a:srgbClr val="ABA69F"/>
              </a:buClr>
              <a:buSzPct val="80000"/>
            </a:pPr>
            <a:endParaRPr lang="en-US" sz="1800" i="1">
              <a:solidFill>
                <a:schemeClr val="bg1"/>
              </a:solidFill>
            </a:endParaRPr>
          </a:p>
        </p:txBody>
      </p:sp>
      <p:sp>
        <p:nvSpPr>
          <p:cNvPr id="1676298" name="Rectangle 9"/>
          <p:cNvSpPr>
            <a:spLocks noChangeArrowheads="1"/>
          </p:cNvSpPr>
          <p:nvPr/>
        </p:nvSpPr>
        <p:spPr bwMode="auto">
          <a:xfrm>
            <a:off x="836613" y="4438650"/>
            <a:ext cx="7920037" cy="1631950"/>
          </a:xfrm>
          <a:prstGeom prst="rect">
            <a:avLst/>
          </a:prstGeom>
          <a:noFill/>
          <a:ln w="9525">
            <a:noFill/>
            <a:miter lim="800000"/>
            <a:headEnd/>
            <a:tailEnd/>
          </a:ln>
        </p:spPr>
        <p:txBody>
          <a:bodyPr/>
          <a:lstStyle/>
          <a:p>
            <a:pPr marL="120650" indent="-120650" eaLnBrk="0" hangingPunct="0">
              <a:lnSpc>
                <a:spcPct val="90000"/>
              </a:lnSpc>
              <a:spcBef>
                <a:spcPct val="25000"/>
              </a:spcBef>
              <a:spcAft>
                <a:spcPct val="10000"/>
              </a:spcAft>
              <a:buClr>
                <a:srgbClr val="ABA69F"/>
              </a:buClr>
              <a:buSzPct val="80000"/>
            </a:pPr>
            <a:r>
              <a:rPr lang="en-US" sz="1800">
                <a:solidFill>
                  <a:schemeClr val="bg1"/>
                </a:solidFill>
              </a:rPr>
              <a:t>A typical 10,000-square-foot data center consumes enough juice to turn on more than 8,000 60-watt light bulbs . . . companies that own them could end up paying millions of dollars this year just to keep their computers turned on.  And it's getting more expensive. </a:t>
            </a:r>
            <a:r>
              <a:rPr lang="en-US" i="1">
                <a:solidFill>
                  <a:schemeClr val="bg1"/>
                </a:solidFill>
              </a:rPr>
              <a:t>(CIO Magazine, April 15, 2006)</a:t>
            </a:r>
          </a:p>
        </p:txBody>
      </p:sp>
      <p:sp>
        <p:nvSpPr>
          <p:cNvPr id="1676299" name="Rectangle 11"/>
          <p:cNvSpPr>
            <a:spLocks noGrp="1" noChangeArrowheads="1"/>
          </p:cNvSpPr>
          <p:nvPr>
            <p:ph type="title" idx="4294967295"/>
          </p:nvPr>
        </p:nvSpPr>
        <p:spPr>
          <a:noFill/>
        </p:spPr>
        <p:txBody>
          <a:bodyPr/>
          <a:lstStyle/>
          <a:p>
            <a:r>
              <a:rPr lang="en-US"/>
              <a:t>IT’s energy woes: some scary numbers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1"/>
          <p:cNvSpPr>
            <a:spLocks noGrp="1"/>
          </p:cNvSpPr>
          <p:nvPr>
            <p:ph type="sldNum" sz="quarter" idx="10"/>
          </p:nvPr>
        </p:nvSpPr>
        <p:spPr/>
        <p:txBody>
          <a:bodyPr/>
          <a:lstStyle/>
          <a:p>
            <a:fld id="{5C07ABAB-609F-42C9-B1C5-D89D174538F8}" type="slidenum">
              <a:rPr lang="en-US"/>
              <a:pPr/>
              <a:t>45</a:t>
            </a:fld>
            <a:endParaRPr lang="en-US"/>
          </a:p>
        </p:txBody>
      </p:sp>
      <p:sp>
        <p:nvSpPr>
          <p:cNvPr id="29" name="Date Placeholder 2"/>
          <p:cNvSpPr>
            <a:spLocks noGrp="1"/>
          </p:cNvSpPr>
          <p:nvPr>
            <p:ph type="dt" sz="half" idx="11"/>
          </p:nvPr>
        </p:nvSpPr>
        <p:spPr/>
        <p:txBody>
          <a:bodyPr/>
          <a:lstStyle/>
          <a:p>
            <a:fld id="{05401D69-D5AE-4359-A625-E8FC8C8EB091}" type="datetime3">
              <a:rPr lang="en-US"/>
              <a:pPr/>
              <a:t>12 February 2008</a:t>
            </a:fld>
            <a:endParaRPr lang="en-US"/>
          </a:p>
        </p:txBody>
      </p:sp>
      <p:sp>
        <p:nvSpPr>
          <p:cNvPr id="1678338"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B6A9E021-956E-485D-B01A-619D370FED72}" type="slidenum">
              <a:rPr lang="en-US" sz="900">
                <a:solidFill>
                  <a:srgbClr val="848589"/>
                </a:solidFill>
              </a:rPr>
              <a:pPr eaLnBrk="0" hangingPunct="0">
                <a:spcBef>
                  <a:spcPct val="0"/>
                </a:spcBef>
              </a:pPr>
              <a:t>45</a:t>
            </a:fld>
            <a:endParaRPr lang="en-US" sz="900">
              <a:solidFill>
                <a:srgbClr val="848589"/>
              </a:solidFill>
            </a:endParaRPr>
          </a:p>
        </p:txBody>
      </p:sp>
      <p:sp>
        <p:nvSpPr>
          <p:cNvPr id="1678339"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E0DCB51F-26D0-48EA-BF34-78A0441F2A0B}"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7834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DC5382D9-BFEA-43E7-9352-39B74262F27F}" type="slidenum">
              <a:rPr lang="en-US" sz="900">
                <a:solidFill>
                  <a:srgbClr val="848589"/>
                </a:solidFill>
              </a:rPr>
              <a:pPr eaLnBrk="0" hangingPunct="0">
                <a:spcBef>
                  <a:spcPct val="0"/>
                </a:spcBef>
              </a:pPr>
              <a:t>45</a:t>
            </a:fld>
            <a:endParaRPr lang="en-US" sz="900">
              <a:solidFill>
                <a:srgbClr val="848589"/>
              </a:solidFill>
            </a:endParaRPr>
          </a:p>
        </p:txBody>
      </p:sp>
      <p:sp>
        <p:nvSpPr>
          <p:cNvPr id="1678341" name="Rectangle 14"/>
          <p:cNvSpPr txBox="1">
            <a:spLocks noGrp="1" noChangeArrowheads="1"/>
          </p:cNvSpPr>
          <p:nvPr/>
        </p:nvSpPr>
        <p:spPr bwMode="auto">
          <a:xfrm>
            <a:off x="836613" y="6550025"/>
            <a:ext cx="1281112" cy="219075"/>
          </a:xfrm>
          <a:prstGeom prst="rect">
            <a:avLst/>
          </a:prstGeom>
          <a:noFill/>
          <a:ln w="9525">
            <a:noFill/>
            <a:miter lim="800000"/>
            <a:headEnd/>
            <a:tailEnd/>
          </a:ln>
        </p:spPr>
        <p:txBody>
          <a:bodyPr anchor="b"/>
          <a:lstStyle/>
          <a:p>
            <a:pPr eaLnBrk="0" hangingPunct="0">
              <a:spcBef>
                <a:spcPct val="0"/>
              </a:spcBef>
            </a:pPr>
            <a:fld id="{5FBC75D1-13FB-4704-81DE-F39C9DD66DD1}"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78342" name="Text Box 5"/>
          <p:cNvSpPr txBox="1">
            <a:spLocks noChangeArrowheads="1"/>
          </p:cNvSpPr>
          <p:nvPr/>
        </p:nvSpPr>
        <p:spPr bwMode="auto">
          <a:xfrm>
            <a:off x="444500" y="1195388"/>
            <a:ext cx="7085013" cy="1004887"/>
          </a:xfrm>
          <a:prstGeom prst="rect">
            <a:avLst/>
          </a:prstGeom>
          <a:noFill/>
          <a:ln w="9525" algn="ctr">
            <a:noFill/>
            <a:miter lim="800000"/>
            <a:headEnd/>
            <a:tailEnd/>
          </a:ln>
        </p:spPr>
        <p:txBody>
          <a:bodyPr wrap="none">
            <a:spAutoFit/>
          </a:bodyPr>
          <a:lstStyle/>
          <a:p>
            <a:r>
              <a:rPr lang="en-US" sz="2400">
                <a:solidFill>
                  <a:srgbClr val="7B7B79"/>
                </a:solidFill>
                <a:latin typeface="Futura Hv" pitchFamily="34" charset="0"/>
              </a:rPr>
              <a:t>Best-in-class Mission Critical Facilities consulting firm</a:t>
            </a:r>
          </a:p>
          <a:p>
            <a:endParaRPr lang="en-US" sz="2400">
              <a:solidFill>
                <a:srgbClr val="7B7B79"/>
              </a:solidFill>
              <a:latin typeface="Futura Hv" pitchFamily="34" charset="0"/>
            </a:endParaRPr>
          </a:p>
        </p:txBody>
      </p:sp>
      <p:grpSp>
        <p:nvGrpSpPr>
          <p:cNvPr id="2" name="Group 31"/>
          <p:cNvGrpSpPr>
            <a:grpSpLocks/>
          </p:cNvGrpSpPr>
          <p:nvPr/>
        </p:nvGrpSpPr>
        <p:grpSpPr bwMode="auto">
          <a:xfrm>
            <a:off x="485775" y="2224088"/>
            <a:ext cx="1924050" cy="1720850"/>
            <a:chOff x="306" y="1401"/>
            <a:chExt cx="1212" cy="1084"/>
          </a:xfrm>
        </p:grpSpPr>
        <p:sp>
          <p:nvSpPr>
            <p:cNvPr id="1678344" name="Text Box 6"/>
            <p:cNvSpPr txBox="1">
              <a:spLocks noChangeArrowheads="1"/>
            </p:cNvSpPr>
            <p:nvPr/>
          </p:nvSpPr>
          <p:spPr bwMode="auto">
            <a:xfrm>
              <a:off x="306" y="1401"/>
              <a:ext cx="1191" cy="462"/>
            </a:xfrm>
            <a:prstGeom prst="rect">
              <a:avLst/>
            </a:prstGeom>
            <a:noFill/>
            <a:ln w="25400" algn="ctr">
              <a:noFill/>
              <a:miter lim="800000"/>
              <a:headEnd/>
              <a:tailEnd/>
            </a:ln>
          </p:spPr>
          <p:txBody>
            <a:bodyPr tIns="91440" bIns="91440" anchor="ctr">
              <a:spAutoFit/>
            </a:bodyPr>
            <a:lstStyle/>
            <a:p>
              <a:pPr>
                <a:buClr>
                  <a:srgbClr val="ABA69F"/>
                </a:buClr>
              </a:pPr>
              <a:r>
                <a:rPr lang="en-US" sz="1800">
                  <a:solidFill>
                    <a:schemeClr val="hlink"/>
                  </a:solidFill>
                  <a:latin typeface="Futura Hv" pitchFamily="34" charset="0"/>
                </a:rPr>
                <a:t>Hitting the spectrum</a:t>
              </a:r>
            </a:p>
          </p:txBody>
        </p:sp>
        <p:sp>
          <p:nvSpPr>
            <p:cNvPr id="1678345" name="Rectangle 7"/>
            <p:cNvSpPr>
              <a:spLocks noChangeArrowheads="1"/>
            </p:cNvSpPr>
            <p:nvPr/>
          </p:nvSpPr>
          <p:spPr bwMode="auto">
            <a:xfrm>
              <a:off x="306" y="1811"/>
              <a:ext cx="1212" cy="674"/>
            </a:xfrm>
            <a:prstGeom prst="rect">
              <a:avLst/>
            </a:prstGeom>
            <a:noFill/>
            <a:ln w="19050" algn="ctr">
              <a:noFill/>
              <a:miter lim="800000"/>
              <a:headEnd/>
              <a:tailEnd/>
            </a:ln>
          </p:spPr>
          <p:txBody>
            <a:bodyPr>
              <a:spAutoFit/>
            </a:bodyPr>
            <a:lstStyle/>
            <a:p>
              <a:r>
                <a:rPr lang="en-US"/>
                <a:t>Data center planning, design, optimization and management</a:t>
              </a:r>
            </a:p>
          </p:txBody>
        </p:sp>
      </p:grpSp>
      <p:grpSp>
        <p:nvGrpSpPr>
          <p:cNvPr id="3" name="Group 32"/>
          <p:cNvGrpSpPr>
            <a:grpSpLocks/>
          </p:cNvGrpSpPr>
          <p:nvPr/>
        </p:nvGrpSpPr>
        <p:grpSpPr bwMode="auto">
          <a:xfrm>
            <a:off x="7078663" y="2224088"/>
            <a:ext cx="1925637" cy="1720850"/>
            <a:chOff x="4459" y="1401"/>
            <a:chExt cx="1213" cy="1084"/>
          </a:xfrm>
        </p:grpSpPr>
        <p:sp>
          <p:nvSpPr>
            <p:cNvPr id="1678347" name="Text Box 8"/>
            <p:cNvSpPr txBox="1">
              <a:spLocks noChangeArrowheads="1"/>
            </p:cNvSpPr>
            <p:nvPr/>
          </p:nvSpPr>
          <p:spPr bwMode="auto">
            <a:xfrm>
              <a:off x="4459" y="1401"/>
              <a:ext cx="1128" cy="462"/>
            </a:xfrm>
            <a:prstGeom prst="rect">
              <a:avLst/>
            </a:prstGeom>
            <a:noFill/>
            <a:ln w="25400" algn="ctr">
              <a:noFill/>
              <a:miter lim="800000"/>
              <a:headEnd/>
              <a:tailEnd/>
            </a:ln>
          </p:spPr>
          <p:txBody>
            <a:bodyPr tIns="91440" bIns="91440" anchor="ctr">
              <a:spAutoFit/>
            </a:bodyPr>
            <a:lstStyle/>
            <a:p>
              <a:pPr>
                <a:buClr>
                  <a:srgbClr val="ABA69F"/>
                </a:buClr>
              </a:pPr>
              <a:r>
                <a:rPr lang="en-US" sz="1800">
                  <a:solidFill>
                    <a:schemeClr val="hlink"/>
                  </a:solidFill>
                  <a:latin typeface="Futura Hv" pitchFamily="34" charset="0"/>
                </a:rPr>
                <a:t>Infrastructure integration</a:t>
              </a:r>
            </a:p>
          </p:txBody>
        </p:sp>
        <p:sp>
          <p:nvSpPr>
            <p:cNvPr id="1678348" name="Rectangle 9"/>
            <p:cNvSpPr>
              <a:spLocks noChangeArrowheads="1"/>
            </p:cNvSpPr>
            <p:nvPr/>
          </p:nvSpPr>
          <p:spPr bwMode="auto">
            <a:xfrm>
              <a:off x="4459" y="1811"/>
              <a:ext cx="1213" cy="674"/>
            </a:xfrm>
            <a:prstGeom prst="rect">
              <a:avLst/>
            </a:prstGeom>
            <a:noFill/>
            <a:ln w="19050" algn="ctr">
              <a:noFill/>
              <a:miter lim="800000"/>
              <a:headEnd/>
              <a:tailEnd/>
            </a:ln>
          </p:spPr>
          <p:txBody>
            <a:bodyPr>
              <a:spAutoFit/>
            </a:bodyPr>
            <a:lstStyle/>
            <a:p>
              <a:r>
                <a:rPr lang="en-US"/>
                <a:t>Integrating </a:t>
              </a:r>
              <a:br>
                <a:rPr lang="en-US"/>
              </a:br>
              <a:r>
                <a:rPr lang="en-US"/>
                <a:t>state-of-the-art mission critical facilities</a:t>
              </a:r>
            </a:p>
          </p:txBody>
        </p:sp>
      </p:grpSp>
      <p:grpSp>
        <p:nvGrpSpPr>
          <p:cNvPr id="4" name="Group 34"/>
          <p:cNvGrpSpPr>
            <a:grpSpLocks/>
          </p:cNvGrpSpPr>
          <p:nvPr/>
        </p:nvGrpSpPr>
        <p:grpSpPr bwMode="auto">
          <a:xfrm>
            <a:off x="495300" y="4610100"/>
            <a:ext cx="1660525" cy="1192213"/>
            <a:chOff x="312" y="2904"/>
            <a:chExt cx="1046" cy="751"/>
          </a:xfrm>
        </p:grpSpPr>
        <p:sp>
          <p:nvSpPr>
            <p:cNvPr id="1678350" name="Text Box 10"/>
            <p:cNvSpPr txBox="1">
              <a:spLocks noChangeArrowheads="1"/>
            </p:cNvSpPr>
            <p:nvPr/>
          </p:nvSpPr>
          <p:spPr bwMode="auto">
            <a:xfrm>
              <a:off x="312" y="2904"/>
              <a:ext cx="975" cy="289"/>
            </a:xfrm>
            <a:prstGeom prst="rect">
              <a:avLst/>
            </a:prstGeom>
            <a:noFill/>
            <a:ln w="25400" algn="ctr">
              <a:noFill/>
              <a:miter lim="800000"/>
              <a:headEnd/>
              <a:tailEnd/>
            </a:ln>
          </p:spPr>
          <p:txBody>
            <a:bodyPr tIns="91440" bIns="91440" anchor="ctr">
              <a:spAutoFit/>
            </a:bodyPr>
            <a:lstStyle/>
            <a:p>
              <a:pPr>
                <a:buClr>
                  <a:srgbClr val="ABA69F"/>
                </a:buClr>
              </a:pPr>
              <a:r>
                <a:rPr lang="en-US" sz="1800">
                  <a:solidFill>
                    <a:schemeClr val="hlink"/>
                  </a:solidFill>
                  <a:latin typeface="Futura Hv" pitchFamily="34" charset="0"/>
                </a:rPr>
                <a:t>Global reach</a:t>
              </a:r>
            </a:p>
          </p:txBody>
        </p:sp>
        <p:sp>
          <p:nvSpPr>
            <p:cNvPr id="1678351" name="Rectangle 11"/>
            <p:cNvSpPr>
              <a:spLocks noChangeArrowheads="1"/>
            </p:cNvSpPr>
            <p:nvPr/>
          </p:nvSpPr>
          <p:spPr bwMode="auto">
            <a:xfrm>
              <a:off x="312" y="3135"/>
              <a:ext cx="1046" cy="520"/>
            </a:xfrm>
            <a:prstGeom prst="rect">
              <a:avLst/>
            </a:prstGeom>
            <a:noFill/>
            <a:ln w="19050" algn="ctr">
              <a:noFill/>
              <a:miter lim="800000"/>
              <a:headEnd/>
              <a:tailEnd/>
            </a:ln>
          </p:spPr>
          <p:txBody>
            <a:bodyPr>
              <a:spAutoFit/>
            </a:bodyPr>
            <a:lstStyle/>
            <a:p>
              <a:r>
                <a:rPr lang="en-US"/>
                <a:t>Spanning clients in all regions of the world</a:t>
              </a:r>
            </a:p>
          </p:txBody>
        </p:sp>
      </p:grpSp>
      <p:grpSp>
        <p:nvGrpSpPr>
          <p:cNvPr id="5" name="Group 33"/>
          <p:cNvGrpSpPr>
            <a:grpSpLocks/>
          </p:cNvGrpSpPr>
          <p:nvPr/>
        </p:nvGrpSpPr>
        <p:grpSpPr bwMode="auto">
          <a:xfrm>
            <a:off x="7078663" y="4335463"/>
            <a:ext cx="1958975" cy="1466850"/>
            <a:chOff x="4459" y="2731"/>
            <a:chExt cx="1234" cy="924"/>
          </a:xfrm>
        </p:grpSpPr>
        <p:sp>
          <p:nvSpPr>
            <p:cNvPr id="1678353" name="Text Box 12"/>
            <p:cNvSpPr txBox="1">
              <a:spLocks noChangeArrowheads="1"/>
            </p:cNvSpPr>
            <p:nvPr/>
          </p:nvSpPr>
          <p:spPr bwMode="auto">
            <a:xfrm>
              <a:off x="4459" y="2731"/>
              <a:ext cx="1231" cy="462"/>
            </a:xfrm>
            <a:prstGeom prst="rect">
              <a:avLst/>
            </a:prstGeom>
            <a:noFill/>
            <a:ln w="25400" algn="ctr">
              <a:noFill/>
              <a:miter lim="800000"/>
              <a:headEnd/>
              <a:tailEnd/>
            </a:ln>
          </p:spPr>
          <p:txBody>
            <a:bodyPr tIns="91440" bIns="91440" anchor="ctr">
              <a:spAutoFit/>
            </a:bodyPr>
            <a:lstStyle/>
            <a:p>
              <a:pPr>
                <a:buClr>
                  <a:srgbClr val="ABA69F"/>
                </a:buClr>
              </a:pPr>
              <a:r>
                <a:rPr lang="en-US" sz="1800">
                  <a:solidFill>
                    <a:schemeClr val="hlink"/>
                  </a:solidFill>
                  <a:latin typeface="Futura Hv" pitchFamily="34" charset="0"/>
                </a:rPr>
                <a:t>Concept to operations</a:t>
              </a:r>
            </a:p>
          </p:txBody>
        </p:sp>
        <p:sp>
          <p:nvSpPr>
            <p:cNvPr id="1678354" name="Rectangle 13"/>
            <p:cNvSpPr>
              <a:spLocks noChangeArrowheads="1"/>
            </p:cNvSpPr>
            <p:nvPr/>
          </p:nvSpPr>
          <p:spPr bwMode="auto">
            <a:xfrm>
              <a:off x="4459" y="3135"/>
              <a:ext cx="1234" cy="520"/>
            </a:xfrm>
            <a:prstGeom prst="rect">
              <a:avLst/>
            </a:prstGeom>
            <a:noFill/>
            <a:ln w="19050" algn="ctr">
              <a:noFill/>
              <a:miter lim="800000"/>
              <a:headEnd/>
              <a:tailEnd/>
            </a:ln>
          </p:spPr>
          <p:txBody>
            <a:bodyPr>
              <a:spAutoFit/>
            </a:bodyPr>
            <a:lstStyle/>
            <a:p>
              <a:r>
                <a:rPr lang="en-US"/>
                <a:t>Capitalizing on leading-edge intellectual property</a:t>
              </a:r>
            </a:p>
          </p:txBody>
        </p:sp>
      </p:grpSp>
      <p:grpSp>
        <p:nvGrpSpPr>
          <p:cNvPr id="6" name="Group 29"/>
          <p:cNvGrpSpPr>
            <a:grpSpLocks/>
          </p:cNvGrpSpPr>
          <p:nvPr/>
        </p:nvGrpSpPr>
        <p:grpSpPr bwMode="auto">
          <a:xfrm>
            <a:off x="2209800" y="1895475"/>
            <a:ext cx="4816475" cy="4641850"/>
            <a:chOff x="1392" y="1194"/>
            <a:chExt cx="3034" cy="2924"/>
          </a:xfrm>
        </p:grpSpPr>
        <p:pic>
          <p:nvPicPr>
            <p:cNvPr id="1678356" name="Picture 26" descr="4 pieces circle graphic_pg3"/>
            <p:cNvPicPr>
              <a:picLocks noChangeAspect="1" noChangeArrowheads="1"/>
            </p:cNvPicPr>
            <p:nvPr/>
          </p:nvPicPr>
          <p:blipFill>
            <a:blip r:embed="rId3"/>
            <a:srcRect/>
            <a:stretch>
              <a:fillRect/>
            </a:stretch>
          </p:blipFill>
          <p:spPr bwMode="auto">
            <a:xfrm>
              <a:off x="1392" y="1194"/>
              <a:ext cx="3034" cy="2924"/>
            </a:xfrm>
            <a:prstGeom prst="rect">
              <a:avLst/>
            </a:prstGeom>
            <a:noFill/>
            <a:ln w="9525">
              <a:noFill/>
              <a:miter lim="800000"/>
              <a:headEnd/>
              <a:tailEnd/>
            </a:ln>
          </p:spPr>
        </p:pic>
        <p:grpSp>
          <p:nvGrpSpPr>
            <p:cNvPr id="1678357" name="Group 28"/>
            <p:cNvGrpSpPr>
              <a:grpSpLocks/>
            </p:cNvGrpSpPr>
            <p:nvPr/>
          </p:nvGrpSpPr>
          <p:grpSpPr bwMode="auto">
            <a:xfrm>
              <a:off x="2364" y="2086"/>
              <a:ext cx="1119" cy="1119"/>
              <a:chOff x="2346" y="2095"/>
              <a:chExt cx="1119" cy="1119"/>
            </a:xfrm>
          </p:grpSpPr>
          <p:sp>
            <p:nvSpPr>
              <p:cNvPr id="1678358" name="Oval 16"/>
              <p:cNvSpPr>
                <a:spLocks noChangeArrowheads="1"/>
              </p:cNvSpPr>
              <p:nvPr/>
            </p:nvSpPr>
            <p:spPr bwMode="auto">
              <a:xfrm>
                <a:off x="2346" y="2095"/>
                <a:ext cx="1119" cy="1119"/>
              </a:xfrm>
              <a:prstGeom prst="ellipse">
                <a:avLst/>
              </a:prstGeom>
              <a:solidFill>
                <a:schemeClr val="accent1"/>
              </a:solidFill>
              <a:ln w="57150" algn="ctr">
                <a:solidFill>
                  <a:schemeClr val="bg1"/>
                </a:solidFill>
                <a:round/>
                <a:headEnd/>
                <a:tailEnd/>
              </a:ln>
            </p:spPr>
            <p:txBody>
              <a:bodyPr anchor="ctr">
                <a:spAutoFit/>
              </a:bodyPr>
              <a:lstStyle/>
              <a:p>
                <a:endParaRPr lang="en-US"/>
              </a:p>
            </p:txBody>
          </p:sp>
          <p:sp>
            <p:nvSpPr>
              <p:cNvPr id="1678359" name="Text Box 17"/>
              <p:cNvSpPr txBox="1">
                <a:spLocks noChangeArrowheads="1"/>
              </p:cNvSpPr>
              <p:nvPr/>
            </p:nvSpPr>
            <p:spPr bwMode="auto">
              <a:xfrm>
                <a:off x="2401" y="2424"/>
                <a:ext cx="1009" cy="442"/>
              </a:xfrm>
              <a:prstGeom prst="rect">
                <a:avLst/>
              </a:prstGeom>
              <a:noFill/>
              <a:ln w="9525">
                <a:noFill/>
                <a:miter lim="800000"/>
                <a:headEnd/>
                <a:tailEnd/>
              </a:ln>
            </p:spPr>
            <p:txBody>
              <a:bodyPr>
                <a:spAutoFit/>
              </a:bodyPr>
              <a:lstStyle/>
              <a:p>
                <a:pPr algn="ctr">
                  <a:buClr>
                    <a:srgbClr val="ABA69F"/>
                  </a:buClr>
                </a:pPr>
                <a:r>
                  <a:rPr lang="en-US" sz="2000">
                    <a:solidFill>
                      <a:schemeClr val="bg1"/>
                    </a:solidFill>
                    <a:latin typeface="Futura Hv" pitchFamily="34" charset="0"/>
                  </a:rPr>
                  <a:t>End-to-end</a:t>
                </a:r>
                <a:br>
                  <a:rPr lang="en-US" sz="2000">
                    <a:solidFill>
                      <a:schemeClr val="bg1"/>
                    </a:solidFill>
                    <a:latin typeface="Futura Hv" pitchFamily="34" charset="0"/>
                  </a:rPr>
                </a:br>
                <a:r>
                  <a:rPr lang="en-US" sz="2000">
                    <a:solidFill>
                      <a:schemeClr val="bg1"/>
                    </a:solidFill>
                    <a:latin typeface="Futura Hv" pitchFamily="34" charset="0"/>
                  </a:rPr>
                  <a:t>capabilities</a:t>
                </a:r>
              </a:p>
            </p:txBody>
          </p:sp>
        </p:grpSp>
      </p:grpSp>
      <p:grpSp>
        <p:nvGrpSpPr>
          <p:cNvPr id="8" name="Group 35"/>
          <p:cNvGrpSpPr>
            <a:grpSpLocks/>
          </p:cNvGrpSpPr>
          <p:nvPr/>
        </p:nvGrpSpPr>
        <p:grpSpPr bwMode="auto">
          <a:xfrm>
            <a:off x="2363788" y="1865313"/>
            <a:ext cx="4554537" cy="4560887"/>
            <a:chOff x="1489" y="1175"/>
            <a:chExt cx="2869" cy="2873"/>
          </a:xfrm>
        </p:grpSpPr>
        <p:sp>
          <p:nvSpPr>
            <p:cNvPr id="1678361" name="Oval 22"/>
            <p:cNvSpPr>
              <a:spLocks noChangeArrowheads="1"/>
            </p:cNvSpPr>
            <p:nvPr/>
          </p:nvSpPr>
          <p:spPr bwMode="auto">
            <a:xfrm>
              <a:off x="1489" y="1220"/>
              <a:ext cx="2869" cy="2828"/>
            </a:xfrm>
            <a:prstGeom prst="ellipse">
              <a:avLst/>
            </a:prstGeom>
            <a:noFill/>
            <a:ln w="279400" algn="ctr">
              <a:solidFill>
                <a:schemeClr val="accent1"/>
              </a:solidFill>
              <a:round/>
              <a:headEnd/>
              <a:tailEnd/>
            </a:ln>
          </p:spPr>
          <p:txBody>
            <a:bodyPr anchor="ctr">
              <a:spAutoFit/>
            </a:bodyPr>
            <a:lstStyle/>
            <a:p>
              <a:endParaRPr lang="en-US"/>
            </a:p>
          </p:txBody>
        </p:sp>
        <p:pic>
          <p:nvPicPr>
            <p:cNvPr id="1678362" name="Picture 27" descr="data center transf curved text_wht"/>
            <p:cNvPicPr>
              <a:picLocks noChangeAspect="1" noChangeArrowheads="1"/>
            </p:cNvPicPr>
            <p:nvPr/>
          </p:nvPicPr>
          <p:blipFill>
            <a:blip r:embed="rId4"/>
            <a:srcRect/>
            <a:stretch>
              <a:fillRect/>
            </a:stretch>
          </p:blipFill>
          <p:spPr bwMode="auto">
            <a:xfrm>
              <a:off x="2164" y="1175"/>
              <a:ext cx="1536" cy="306"/>
            </a:xfrm>
            <a:prstGeom prst="rect">
              <a:avLst/>
            </a:prstGeom>
            <a:noFill/>
            <a:ln w="9525">
              <a:noFill/>
              <a:miter lim="800000"/>
              <a:headEnd/>
              <a:tailEnd/>
            </a:ln>
          </p:spPr>
        </p:pic>
      </p:grpSp>
      <p:sp>
        <p:nvSpPr>
          <p:cNvPr id="1678363" name="Rectangle 4"/>
          <p:cNvSpPr>
            <a:spLocks noChangeArrowheads="1"/>
          </p:cNvSpPr>
          <p:nvPr/>
        </p:nvSpPr>
        <p:spPr bwMode="auto">
          <a:xfrm>
            <a:off x="428625"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An industry-changing event: </a:t>
            </a:r>
          </a:p>
          <a:p>
            <a:pPr eaLnBrk="0" hangingPunct="0">
              <a:lnSpc>
                <a:spcPct val="90000"/>
              </a:lnSpc>
              <a:spcBef>
                <a:spcPct val="25000"/>
              </a:spcBef>
            </a:pPr>
            <a:r>
              <a:rPr lang="en-US" sz="3600"/>
              <a:t>EYP Mission Critical Facilities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par>
                          <p:cTn id="16" fill="hold">
                            <p:stCondLst>
                              <p:cond delay="3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par>
                          <p:cTn id="24" fill="hold">
                            <p:stCondLst>
                              <p:cond delay="5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1"/>
          <p:cNvSpPr>
            <a:spLocks noGrp="1"/>
          </p:cNvSpPr>
          <p:nvPr>
            <p:ph type="sldNum" sz="quarter" idx="10"/>
          </p:nvPr>
        </p:nvSpPr>
        <p:spPr/>
        <p:txBody>
          <a:bodyPr/>
          <a:lstStyle/>
          <a:p>
            <a:fld id="{5790F8A1-0E64-4B59-9D16-4337EC93EA1A}" type="slidenum">
              <a:rPr lang="en-US"/>
              <a:pPr/>
              <a:t>46</a:t>
            </a:fld>
            <a:endParaRPr lang="en-US"/>
          </a:p>
        </p:txBody>
      </p:sp>
      <p:sp>
        <p:nvSpPr>
          <p:cNvPr id="28" name="Date Placeholder 2"/>
          <p:cNvSpPr>
            <a:spLocks noGrp="1"/>
          </p:cNvSpPr>
          <p:nvPr>
            <p:ph type="dt" sz="half" idx="11"/>
          </p:nvPr>
        </p:nvSpPr>
        <p:spPr/>
        <p:txBody>
          <a:bodyPr/>
          <a:lstStyle/>
          <a:p>
            <a:fld id="{F98A71A4-F3A9-464A-8E21-0E8E8810ECA1}" type="datetime3">
              <a:rPr lang="en-US"/>
              <a:pPr/>
              <a:t>12 February 2008</a:t>
            </a:fld>
            <a:endParaRPr lang="en-US"/>
          </a:p>
        </p:txBody>
      </p:sp>
      <p:sp>
        <p:nvSpPr>
          <p:cNvPr id="1680386"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463E75DF-B7D4-467F-AD40-82B786D21D2A}" type="slidenum">
              <a:rPr lang="en-US" sz="900">
                <a:solidFill>
                  <a:srgbClr val="848589"/>
                </a:solidFill>
              </a:rPr>
              <a:pPr eaLnBrk="0" hangingPunct="0">
                <a:spcBef>
                  <a:spcPct val="0"/>
                </a:spcBef>
              </a:pPr>
              <a:t>46</a:t>
            </a:fld>
            <a:endParaRPr lang="en-US" sz="900">
              <a:solidFill>
                <a:srgbClr val="848589"/>
              </a:solidFill>
            </a:endParaRPr>
          </a:p>
        </p:txBody>
      </p:sp>
      <p:sp>
        <p:nvSpPr>
          <p:cNvPr id="1680387" name="Rectangle 14"/>
          <p:cNvSpPr txBox="1">
            <a:spLocks noGrp="1" noChangeArrowheads="1"/>
          </p:cNvSpPr>
          <p:nvPr/>
        </p:nvSpPr>
        <p:spPr bwMode="auto">
          <a:xfrm>
            <a:off x="836613" y="6550025"/>
            <a:ext cx="1281112" cy="219075"/>
          </a:xfrm>
          <a:prstGeom prst="rect">
            <a:avLst/>
          </a:prstGeom>
          <a:noFill/>
          <a:ln w="9525">
            <a:noFill/>
            <a:miter lim="800000"/>
            <a:headEnd/>
            <a:tailEnd/>
          </a:ln>
        </p:spPr>
        <p:txBody>
          <a:bodyPr anchor="b"/>
          <a:lstStyle/>
          <a:p>
            <a:pPr eaLnBrk="0" hangingPunct="0">
              <a:spcBef>
                <a:spcPct val="0"/>
              </a:spcBef>
            </a:pPr>
            <a:fld id="{B142C74B-BC14-4BC2-950C-F8A6F6D29338}"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39266" name="Rectangle 2"/>
          <p:cNvSpPr>
            <a:spLocks noChangeArrowheads="1"/>
          </p:cNvSpPr>
          <p:nvPr/>
        </p:nvSpPr>
        <p:spPr bwMode="auto">
          <a:xfrm>
            <a:off x="2919413" y="3940175"/>
            <a:ext cx="5713412" cy="2292350"/>
          </a:xfrm>
          <a:prstGeom prst="rect">
            <a:avLst/>
          </a:prstGeom>
          <a:solidFill>
            <a:srgbClr val="CBC9BD">
              <a:alpha val="50195"/>
            </a:srgbClr>
          </a:solidFill>
          <a:ln w="9525" algn="ctr">
            <a:noFill/>
            <a:miter lim="800000"/>
            <a:headEnd/>
            <a:tailEnd/>
          </a:ln>
        </p:spPr>
        <p:txBody>
          <a:bodyPr wrap="none" anchor="ctr"/>
          <a:lstStyle/>
          <a:p>
            <a:endParaRPr lang="en-US"/>
          </a:p>
        </p:txBody>
      </p:sp>
      <p:pic>
        <p:nvPicPr>
          <p:cNvPr id="139267" name="Picture 3" descr="Picture2"/>
          <p:cNvPicPr>
            <a:picLocks noChangeAspect="1" noChangeArrowheads="1"/>
          </p:cNvPicPr>
          <p:nvPr/>
        </p:nvPicPr>
        <p:blipFill>
          <a:blip r:embed="rId3"/>
          <a:srcRect l="6175" t="6955" r="433" b="5249"/>
          <a:stretch>
            <a:fillRect/>
          </a:stretch>
        </p:blipFill>
        <p:spPr bwMode="auto">
          <a:xfrm>
            <a:off x="515938" y="3951288"/>
            <a:ext cx="2271712" cy="881062"/>
          </a:xfrm>
          <a:prstGeom prst="rect">
            <a:avLst/>
          </a:prstGeom>
          <a:noFill/>
          <a:ln w="9525">
            <a:noFill/>
            <a:miter lim="800000"/>
            <a:headEnd/>
            <a:tailEnd/>
          </a:ln>
        </p:spPr>
      </p:pic>
      <p:sp>
        <p:nvSpPr>
          <p:cNvPr id="1680390" name="Rectangle 6"/>
          <p:cNvSpPr>
            <a:spLocks noGrp="1" noChangeArrowheads="1"/>
          </p:cNvSpPr>
          <p:nvPr>
            <p:ph type="title" idx="4294967295"/>
          </p:nvPr>
        </p:nvSpPr>
        <p:spPr>
          <a:xfrm>
            <a:off x="327025" y="381000"/>
            <a:ext cx="5121275" cy="2711450"/>
          </a:xfrm>
        </p:spPr>
        <p:txBody>
          <a:bodyPr/>
          <a:lstStyle/>
          <a:p>
            <a:r>
              <a:rPr lang="en-GB"/>
              <a:t>Performance Evaluation – Energy Efficiency</a:t>
            </a:r>
            <a:br>
              <a:rPr lang="en-GB"/>
            </a:br>
            <a:r>
              <a:rPr lang="en-GB" sz="3200"/>
              <a:t/>
            </a:r>
            <a:br>
              <a:rPr lang="en-GB" sz="3200"/>
            </a:br>
            <a:r>
              <a:rPr lang="en-GB" sz="2400">
                <a:solidFill>
                  <a:srgbClr val="7B7B79"/>
                </a:solidFill>
                <a:latin typeface="Futura Hv" pitchFamily="34" charset="0"/>
              </a:rPr>
              <a:t>The ‘Onion Approach’ from</a:t>
            </a:r>
            <a:br>
              <a:rPr lang="en-GB" sz="2400">
                <a:solidFill>
                  <a:srgbClr val="7B7B79"/>
                </a:solidFill>
                <a:latin typeface="Futura Hv" pitchFamily="34" charset="0"/>
              </a:rPr>
            </a:br>
            <a:r>
              <a:rPr lang="en-GB" sz="2400">
                <a:solidFill>
                  <a:srgbClr val="7B7B79"/>
                </a:solidFill>
                <a:latin typeface="Futura Hv" pitchFamily="34" charset="0"/>
              </a:rPr>
              <a:t>Core to Source</a:t>
            </a:r>
            <a:r>
              <a:rPr lang="en-US" sz="2400">
                <a:latin typeface="Futura Hv" pitchFamily="34" charset="0"/>
              </a:rPr>
              <a:t/>
            </a:r>
            <a:br>
              <a:rPr lang="en-US" sz="2400">
                <a:latin typeface="Futura Hv" pitchFamily="34" charset="0"/>
              </a:rPr>
            </a:br>
            <a:endParaRPr lang="en-US" sz="2400">
              <a:latin typeface="Futura Hv" pitchFamily="34" charset="0"/>
            </a:endParaRPr>
          </a:p>
        </p:txBody>
      </p:sp>
      <p:sp>
        <p:nvSpPr>
          <p:cNvPr id="139271" name="Rectangle 7"/>
          <p:cNvSpPr>
            <a:spLocks noChangeArrowheads="1"/>
          </p:cNvSpPr>
          <p:nvPr/>
        </p:nvSpPr>
        <p:spPr bwMode="auto">
          <a:xfrm>
            <a:off x="506413" y="3079750"/>
            <a:ext cx="8113712" cy="784225"/>
          </a:xfrm>
          <a:prstGeom prst="rect">
            <a:avLst/>
          </a:prstGeom>
          <a:solidFill>
            <a:srgbClr val="298527"/>
          </a:solidFill>
          <a:ln w="9525" algn="ctr">
            <a:noFill/>
            <a:miter lim="800000"/>
            <a:headEnd/>
            <a:tailEnd/>
          </a:ln>
        </p:spPr>
        <p:txBody>
          <a:bodyPr wrap="none" anchor="ctr"/>
          <a:lstStyle/>
          <a:p>
            <a:endParaRPr lang="en-US"/>
          </a:p>
        </p:txBody>
      </p:sp>
      <p:sp>
        <p:nvSpPr>
          <p:cNvPr id="139272" name="Text Box 8"/>
          <p:cNvSpPr txBox="1">
            <a:spLocks noChangeArrowheads="1"/>
          </p:cNvSpPr>
          <p:nvPr/>
        </p:nvSpPr>
        <p:spPr bwMode="auto">
          <a:xfrm>
            <a:off x="604838" y="3262313"/>
            <a:ext cx="6369050" cy="427037"/>
          </a:xfrm>
          <a:prstGeom prst="rect">
            <a:avLst/>
          </a:prstGeom>
          <a:noFill/>
          <a:ln w="9525">
            <a:noFill/>
            <a:miter lim="800000"/>
            <a:headEnd/>
            <a:tailEnd/>
          </a:ln>
        </p:spPr>
        <p:txBody>
          <a:bodyPr>
            <a:spAutoFit/>
          </a:bodyPr>
          <a:lstStyle/>
          <a:p>
            <a:pPr>
              <a:buClr>
                <a:srgbClr val="ABA69F"/>
              </a:buClr>
            </a:pPr>
            <a:r>
              <a:rPr lang="en-US" sz="2200">
                <a:solidFill>
                  <a:schemeClr val="bg1"/>
                </a:solidFill>
                <a:latin typeface="Futura Hv" pitchFamily="34" charset="0"/>
              </a:rPr>
              <a:t>EYP MCF project: First LEED</a:t>
            </a:r>
            <a:r>
              <a:rPr lang="en-US" sz="2200" baseline="30000">
                <a:solidFill>
                  <a:schemeClr val="bg1"/>
                </a:solidFill>
                <a:latin typeface="Futura Hv" pitchFamily="34" charset="0"/>
              </a:rPr>
              <a:t>TM</a:t>
            </a:r>
            <a:r>
              <a:rPr lang="en-US" sz="2200">
                <a:solidFill>
                  <a:schemeClr val="bg1"/>
                </a:solidFill>
                <a:latin typeface="Futura Hv" pitchFamily="34" charset="0"/>
              </a:rPr>
              <a:t> Data Center </a:t>
            </a:r>
          </a:p>
        </p:txBody>
      </p:sp>
      <p:sp>
        <p:nvSpPr>
          <p:cNvPr id="139273" name="Rectangle 9"/>
          <p:cNvSpPr>
            <a:spLocks noChangeArrowheads="1"/>
          </p:cNvSpPr>
          <p:nvPr/>
        </p:nvSpPr>
        <p:spPr bwMode="auto">
          <a:xfrm>
            <a:off x="3030538" y="4022725"/>
            <a:ext cx="5478462" cy="2079625"/>
          </a:xfrm>
          <a:prstGeom prst="rect">
            <a:avLst/>
          </a:prstGeom>
          <a:noFill/>
          <a:ln w="9525">
            <a:noFill/>
            <a:miter lim="800000"/>
            <a:headEnd/>
            <a:tailEnd/>
          </a:ln>
        </p:spPr>
        <p:txBody>
          <a:bodyPr>
            <a:spAutoFit/>
          </a:bodyPr>
          <a:lstStyle/>
          <a:p>
            <a:pPr>
              <a:lnSpc>
                <a:spcPct val="110000"/>
              </a:lnSpc>
              <a:spcBef>
                <a:spcPct val="65000"/>
              </a:spcBef>
            </a:pPr>
            <a:r>
              <a:rPr lang="en-US" sz="1800">
                <a:ea typeface="ＭＳ Ｐゴシック" charset="-128"/>
              </a:rPr>
              <a:t>120,000 sf data center for Fannie Mae in a 250,000 sf new building  </a:t>
            </a:r>
          </a:p>
          <a:p>
            <a:pPr>
              <a:lnSpc>
                <a:spcPct val="110000"/>
              </a:lnSpc>
              <a:spcBef>
                <a:spcPct val="65000"/>
              </a:spcBef>
            </a:pPr>
            <a:r>
              <a:rPr lang="en-US" sz="1800">
                <a:ea typeface="ＭＳ Ｐゴシック" charset="-128"/>
              </a:rPr>
              <a:t>This facility consisted of 60,000 sf raised floor computer room, 30,000 sf of infrastructure space, 25,000 sf of equipment yard and a 120,000 sf, three-story plus basement office building</a:t>
            </a:r>
          </a:p>
        </p:txBody>
      </p:sp>
      <p:grpSp>
        <p:nvGrpSpPr>
          <p:cNvPr id="1680394" name="Group 10"/>
          <p:cNvGrpSpPr>
            <a:grpSpLocks/>
          </p:cNvGrpSpPr>
          <p:nvPr/>
        </p:nvGrpSpPr>
        <p:grpSpPr bwMode="auto">
          <a:xfrm>
            <a:off x="539750" y="4884738"/>
            <a:ext cx="2244725" cy="1352550"/>
            <a:chOff x="340" y="3037"/>
            <a:chExt cx="1414" cy="852"/>
          </a:xfrm>
        </p:grpSpPr>
        <p:sp>
          <p:nvSpPr>
            <p:cNvPr id="1680395" name="Rectangle 11"/>
            <p:cNvSpPr>
              <a:spLocks noChangeArrowheads="1"/>
            </p:cNvSpPr>
            <p:nvPr/>
          </p:nvSpPr>
          <p:spPr bwMode="auto">
            <a:xfrm>
              <a:off x="340" y="3037"/>
              <a:ext cx="1414" cy="852"/>
            </a:xfrm>
            <a:prstGeom prst="rect">
              <a:avLst/>
            </a:prstGeom>
            <a:solidFill>
              <a:schemeClr val="bg1"/>
            </a:solidFill>
            <a:ln w="19050" algn="ctr">
              <a:solidFill>
                <a:srgbClr val="298527"/>
              </a:solidFill>
              <a:miter lim="800000"/>
              <a:headEnd/>
              <a:tailEnd/>
            </a:ln>
          </p:spPr>
          <p:txBody>
            <a:bodyPr wrap="none" anchor="ctr"/>
            <a:lstStyle/>
            <a:p>
              <a:endParaRPr lang="en-US"/>
            </a:p>
          </p:txBody>
        </p:sp>
        <p:pic>
          <p:nvPicPr>
            <p:cNvPr id="1680396" name="Picture 12" descr="Site Plan"/>
            <p:cNvPicPr>
              <a:picLocks noChangeAspect="1" noChangeArrowheads="1"/>
            </p:cNvPicPr>
            <p:nvPr/>
          </p:nvPicPr>
          <p:blipFill>
            <a:blip r:embed="rId4"/>
            <a:srcRect t="14679" r="494"/>
            <a:stretch>
              <a:fillRect/>
            </a:stretch>
          </p:blipFill>
          <p:spPr bwMode="auto">
            <a:xfrm>
              <a:off x="359" y="3049"/>
              <a:ext cx="1368" cy="837"/>
            </a:xfrm>
            <a:prstGeom prst="rect">
              <a:avLst/>
            </a:prstGeom>
            <a:noFill/>
            <a:ln w="9525">
              <a:noFill/>
              <a:miter lim="800000"/>
              <a:headEnd/>
              <a:tailEnd/>
            </a:ln>
          </p:spPr>
        </p:pic>
      </p:grpSp>
      <p:grpSp>
        <p:nvGrpSpPr>
          <p:cNvPr id="1680397" name="Group 13"/>
          <p:cNvGrpSpPr>
            <a:grpSpLocks/>
          </p:cNvGrpSpPr>
          <p:nvPr/>
        </p:nvGrpSpPr>
        <p:grpSpPr bwMode="auto">
          <a:xfrm>
            <a:off x="5130800" y="177800"/>
            <a:ext cx="3733800" cy="3644900"/>
            <a:chOff x="2259" y="726"/>
            <a:chExt cx="3408" cy="3168"/>
          </a:xfrm>
        </p:grpSpPr>
        <p:pic>
          <p:nvPicPr>
            <p:cNvPr id="1680398" name="Picture 14" descr="onion"/>
            <p:cNvPicPr>
              <a:picLocks noChangeAspect="1" noChangeArrowheads="1"/>
            </p:cNvPicPr>
            <p:nvPr/>
          </p:nvPicPr>
          <p:blipFill>
            <a:blip r:embed="rId5"/>
            <a:srcRect/>
            <a:stretch>
              <a:fillRect/>
            </a:stretch>
          </p:blipFill>
          <p:spPr bwMode="auto">
            <a:xfrm>
              <a:off x="3258" y="1201"/>
              <a:ext cx="1542" cy="1710"/>
            </a:xfrm>
            <a:prstGeom prst="rect">
              <a:avLst/>
            </a:prstGeom>
            <a:noFill/>
          </p:spPr>
        </p:pic>
        <p:sp>
          <p:nvSpPr>
            <p:cNvPr id="1680399" name="Oval 15"/>
            <p:cNvSpPr>
              <a:spLocks noChangeArrowheads="1"/>
            </p:cNvSpPr>
            <p:nvPr/>
          </p:nvSpPr>
          <p:spPr bwMode="auto">
            <a:xfrm>
              <a:off x="2259" y="726"/>
              <a:ext cx="3408" cy="3168"/>
            </a:xfrm>
            <a:prstGeom prst="ellipse">
              <a:avLst/>
            </a:prstGeom>
            <a:solidFill>
              <a:srgbClr val="FFFF97"/>
            </a:solidFill>
            <a:ln w="44450">
              <a:solidFill>
                <a:srgbClr val="9E6934"/>
              </a:solidFill>
              <a:round/>
              <a:headEnd/>
              <a:tailEnd/>
            </a:ln>
            <a:effectLst/>
          </p:spPr>
          <p:txBody>
            <a:bodyPr wrap="none" anchor="ctr"/>
            <a:lstStyle/>
            <a:p>
              <a:endParaRPr lang="en-US"/>
            </a:p>
          </p:txBody>
        </p:sp>
        <p:sp>
          <p:nvSpPr>
            <p:cNvPr id="1680400" name="WordArt 16"/>
            <p:cNvSpPr>
              <a:spLocks noChangeArrowheads="1" noChangeShapeType="1" noTextEdit="1"/>
            </p:cNvSpPr>
            <p:nvPr/>
          </p:nvSpPr>
          <p:spPr bwMode="auto">
            <a:xfrm rot="-2272468">
              <a:off x="2352" y="1093"/>
              <a:ext cx="1734" cy="688"/>
            </a:xfrm>
            <a:prstGeom prst="rect">
              <a:avLst/>
            </a:prstGeom>
          </p:spPr>
          <p:txBody>
            <a:bodyPr spcFirstLastPara="1" wrap="none" fromWordArt="1">
              <a:prstTxWarp prst="textArchUp">
                <a:avLst>
                  <a:gd name="adj" fmla="val 11049029"/>
                </a:avLst>
              </a:prstTxWarp>
            </a:bodyPr>
            <a:lstStyle/>
            <a:p>
              <a:pPr algn="ctr"/>
              <a:r>
                <a:rPr lang="en-US" sz="1800" kern="10">
                  <a:ln w="9525">
                    <a:solidFill>
                      <a:srgbClr val="663300"/>
                    </a:solidFill>
                    <a:round/>
                    <a:headEnd/>
                    <a:tailEnd/>
                  </a:ln>
                  <a:solidFill>
                    <a:srgbClr val="663300"/>
                  </a:solidFill>
                  <a:latin typeface="Tahoma"/>
                  <a:cs typeface="Tahoma"/>
                </a:rPr>
                <a:t>Electric performance</a:t>
              </a:r>
            </a:p>
          </p:txBody>
        </p:sp>
        <p:sp>
          <p:nvSpPr>
            <p:cNvPr id="1680401" name="Oval 17"/>
            <p:cNvSpPr>
              <a:spLocks noChangeArrowheads="1"/>
            </p:cNvSpPr>
            <p:nvPr/>
          </p:nvSpPr>
          <p:spPr bwMode="auto">
            <a:xfrm>
              <a:off x="2531" y="966"/>
              <a:ext cx="2924" cy="2832"/>
            </a:xfrm>
            <a:prstGeom prst="ellipse">
              <a:avLst/>
            </a:prstGeom>
            <a:solidFill>
              <a:srgbClr val="FFFF3B"/>
            </a:solidFill>
            <a:ln w="28575">
              <a:solidFill>
                <a:srgbClr val="9E6934"/>
              </a:solidFill>
              <a:round/>
              <a:headEnd/>
              <a:tailEnd/>
            </a:ln>
            <a:effectLst/>
          </p:spPr>
          <p:txBody>
            <a:bodyPr wrap="none" anchor="ctr"/>
            <a:lstStyle/>
            <a:p>
              <a:endParaRPr lang="en-US"/>
            </a:p>
          </p:txBody>
        </p:sp>
        <p:sp>
          <p:nvSpPr>
            <p:cNvPr id="1680402" name="Oval 18"/>
            <p:cNvSpPr>
              <a:spLocks noChangeArrowheads="1"/>
            </p:cNvSpPr>
            <p:nvPr/>
          </p:nvSpPr>
          <p:spPr bwMode="auto">
            <a:xfrm>
              <a:off x="2725" y="1035"/>
              <a:ext cx="2566" cy="2400"/>
            </a:xfrm>
            <a:prstGeom prst="ellipse">
              <a:avLst/>
            </a:prstGeom>
            <a:solidFill>
              <a:srgbClr val="C0BC1A"/>
            </a:solidFill>
            <a:ln w="44450">
              <a:solidFill>
                <a:srgbClr val="9E6934"/>
              </a:solidFill>
              <a:round/>
              <a:headEnd/>
              <a:tailEnd/>
            </a:ln>
            <a:effectLst/>
          </p:spPr>
          <p:txBody>
            <a:bodyPr wrap="none" anchor="ctr"/>
            <a:lstStyle/>
            <a:p>
              <a:endParaRPr lang="en-US"/>
            </a:p>
          </p:txBody>
        </p:sp>
        <p:sp>
          <p:nvSpPr>
            <p:cNvPr id="1680403" name="WordArt 19"/>
            <p:cNvSpPr>
              <a:spLocks noChangeArrowheads="1" noChangeShapeType="1" noTextEdit="1"/>
            </p:cNvSpPr>
            <p:nvPr/>
          </p:nvSpPr>
          <p:spPr bwMode="auto">
            <a:xfrm>
              <a:off x="2931" y="2494"/>
              <a:ext cx="2064" cy="1112"/>
            </a:xfrm>
            <a:prstGeom prst="rect">
              <a:avLst/>
            </a:prstGeom>
          </p:spPr>
          <p:txBody>
            <a:bodyPr spcFirstLastPara="1" wrap="none" fromWordArt="1">
              <a:prstTxWarp prst="textArchDown">
                <a:avLst>
                  <a:gd name="adj" fmla="val 847891"/>
                </a:avLst>
              </a:prstTxWarp>
            </a:bodyPr>
            <a:lstStyle/>
            <a:p>
              <a:pPr algn="ctr"/>
              <a:r>
                <a:rPr lang="en-US" sz="1800" kern="10">
                  <a:ln w="9525">
                    <a:solidFill>
                      <a:srgbClr val="663300"/>
                    </a:solidFill>
                    <a:round/>
                    <a:headEnd/>
                    <a:tailEnd/>
                  </a:ln>
                  <a:solidFill>
                    <a:srgbClr val="663300"/>
                  </a:solidFill>
                  <a:latin typeface="Tahoma"/>
                  <a:cs typeface="Tahoma"/>
                </a:rPr>
                <a:t>Primary energy performance</a:t>
              </a:r>
            </a:p>
          </p:txBody>
        </p:sp>
        <p:sp>
          <p:nvSpPr>
            <p:cNvPr id="1680404" name="Oval 20"/>
            <p:cNvSpPr>
              <a:spLocks noChangeArrowheads="1"/>
            </p:cNvSpPr>
            <p:nvPr/>
          </p:nvSpPr>
          <p:spPr bwMode="auto">
            <a:xfrm>
              <a:off x="2787" y="1139"/>
              <a:ext cx="2411" cy="2173"/>
            </a:xfrm>
            <a:prstGeom prst="ellipse">
              <a:avLst/>
            </a:prstGeom>
            <a:solidFill>
              <a:srgbClr val="E4DF1F"/>
            </a:solidFill>
            <a:ln w="25400">
              <a:solidFill>
                <a:srgbClr val="9E6934"/>
              </a:solidFill>
              <a:round/>
              <a:headEnd/>
              <a:tailEnd/>
            </a:ln>
            <a:effectLst/>
          </p:spPr>
          <p:txBody>
            <a:bodyPr wrap="none" anchor="ctr"/>
            <a:lstStyle/>
            <a:p>
              <a:endParaRPr lang="en-US"/>
            </a:p>
          </p:txBody>
        </p:sp>
        <p:sp>
          <p:nvSpPr>
            <p:cNvPr id="1680405" name="Oval 21"/>
            <p:cNvSpPr>
              <a:spLocks noChangeArrowheads="1"/>
            </p:cNvSpPr>
            <p:nvPr/>
          </p:nvSpPr>
          <p:spPr bwMode="auto">
            <a:xfrm>
              <a:off x="2965" y="1185"/>
              <a:ext cx="2078" cy="1845"/>
            </a:xfrm>
            <a:prstGeom prst="ellipse">
              <a:avLst/>
            </a:prstGeom>
            <a:solidFill>
              <a:srgbClr val="FFFF66"/>
            </a:solidFill>
            <a:ln w="28575">
              <a:solidFill>
                <a:srgbClr val="9E6934"/>
              </a:solidFill>
              <a:round/>
              <a:headEnd/>
              <a:tailEnd/>
            </a:ln>
            <a:effectLst/>
          </p:spPr>
          <p:txBody>
            <a:bodyPr wrap="none" anchor="ctr"/>
            <a:lstStyle/>
            <a:p>
              <a:endParaRPr lang="en-US"/>
            </a:p>
          </p:txBody>
        </p:sp>
        <p:sp>
          <p:nvSpPr>
            <p:cNvPr id="1680406" name="Oval 22"/>
            <p:cNvSpPr>
              <a:spLocks noChangeArrowheads="1"/>
            </p:cNvSpPr>
            <p:nvPr/>
          </p:nvSpPr>
          <p:spPr bwMode="auto">
            <a:xfrm rot="-992228">
              <a:off x="3280" y="1469"/>
              <a:ext cx="1480" cy="1370"/>
            </a:xfrm>
            <a:prstGeom prst="ellipse">
              <a:avLst/>
            </a:prstGeom>
            <a:solidFill>
              <a:srgbClr val="DFDA00"/>
            </a:solidFill>
            <a:ln w="25400">
              <a:solidFill>
                <a:srgbClr val="9E6934"/>
              </a:solidFill>
              <a:round/>
              <a:headEnd/>
              <a:tailEnd/>
            </a:ln>
            <a:effectLst/>
          </p:spPr>
          <p:txBody>
            <a:bodyPr wrap="none" anchor="ctr"/>
            <a:lstStyle/>
            <a:p>
              <a:endParaRPr lang="en-US"/>
            </a:p>
          </p:txBody>
        </p:sp>
        <p:sp>
          <p:nvSpPr>
            <p:cNvPr id="1680407" name="WordArt 23"/>
            <p:cNvSpPr>
              <a:spLocks noChangeArrowheads="1" noChangeShapeType="1" noTextEdit="1"/>
            </p:cNvSpPr>
            <p:nvPr/>
          </p:nvSpPr>
          <p:spPr bwMode="auto">
            <a:xfrm rot="-166138">
              <a:off x="3239" y="1368"/>
              <a:ext cx="1492" cy="826"/>
            </a:xfrm>
            <a:prstGeom prst="rect">
              <a:avLst/>
            </a:prstGeom>
          </p:spPr>
          <p:txBody>
            <a:bodyPr spcFirstLastPara="1" wrap="none" fromWordArt="1">
              <a:prstTxWarp prst="textArchUp">
                <a:avLst>
                  <a:gd name="adj" fmla="val 10991762"/>
                </a:avLst>
              </a:prstTxWarp>
            </a:bodyPr>
            <a:lstStyle/>
            <a:p>
              <a:pPr algn="ctr"/>
              <a:r>
                <a:rPr lang="en-US" sz="1800" kern="10">
                  <a:ln w="9525">
                    <a:solidFill>
                      <a:srgbClr val="663300"/>
                    </a:solidFill>
                    <a:round/>
                    <a:headEnd/>
                    <a:tailEnd/>
                  </a:ln>
                  <a:solidFill>
                    <a:srgbClr val="663300"/>
                  </a:solidFill>
                  <a:latin typeface="Tahoma"/>
                  <a:cs typeface="Tahoma"/>
                </a:rPr>
                <a:t>Server performance</a:t>
              </a:r>
            </a:p>
          </p:txBody>
        </p:sp>
        <p:sp>
          <p:nvSpPr>
            <p:cNvPr id="1680408" name="WordArt 24"/>
            <p:cNvSpPr>
              <a:spLocks noChangeArrowheads="1" noChangeShapeType="1" noTextEdit="1"/>
            </p:cNvSpPr>
            <p:nvPr/>
          </p:nvSpPr>
          <p:spPr bwMode="auto">
            <a:xfrm>
              <a:off x="3203" y="2582"/>
              <a:ext cx="1491" cy="558"/>
            </a:xfrm>
            <a:prstGeom prst="rect">
              <a:avLst/>
            </a:prstGeom>
          </p:spPr>
          <p:txBody>
            <a:bodyPr spcFirstLastPara="1" wrap="none" fromWordArt="1">
              <a:prstTxWarp prst="textArchDown">
                <a:avLst>
                  <a:gd name="adj" fmla="val 362437"/>
                </a:avLst>
              </a:prstTxWarp>
            </a:bodyPr>
            <a:lstStyle/>
            <a:p>
              <a:pPr algn="ctr"/>
              <a:r>
                <a:rPr lang="en-US" sz="1800" kern="10">
                  <a:ln w="9525">
                    <a:solidFill>
                      <a:srgbClr val="663300"/>
                    </a:solidFill>
                    <a:round/>
                    <a:headEnd/>
                    <a:tailEnd/>
                  </a:ln>
                  <a:solidFill>
                    <a:srgbClr val="663300"/>
                  </a:solidFill>
                  <a:latin typeface="Tahoma"/>
                  <a:cs typeface="Tahoma"/>
                </a:rPr>
                <a:t>HVAC performance</a:t>
              </a:r>
            </a:p>
          </p:txBody>
        </p:sp>
        <p:sp>
          <p:nvSpPr>
            <p:cNvPr id="1680409" name="Oval 25"/>
            <p:cNvSpPr>
              <a:spLocks noChangeArrowheads="1"/>
            </p:cNvSpPr>
            <p:nvPr/>
          </p:nvSpPr>
          <p:spPr bwMode="auto">
            <a:xfrm>
              <a:off x="3363" y="1542"/>
              <a:ext cx="1317" cy="1152"/>
            </a:xfrm>
            <a:prstGeom prst="ellipse">
              <a:avLst/>
            </a:prstGeom>
            <a:solidFill>
              <a:srgbClr val="FFFF3B"/>
            </a:solidFill>
            <a:ln w="22225">
              <a:solidFill>
                <a:srgbClr val="663300"/>
              </a:solidFill>
              <a:round/>
              <a:headEnd/>
              <a:tailEnd/>
            </a:ln>
            <a:effectLst/>
          </p:spPr>
          <p:txBody>
            <a:bodyPr wrap="none" anchor="ctr"/>
            <a:lstStyle/>
            <a:p>
              <a:endParaRPr lang="en-US"/>
            </a:p>
          </p:txBody>
        </p:sp>
        <p:sp>
          <p:nvSpPr>
            <p:cNvPr id="1680410" name="Oval 26"/>
            <p:cNvSpPr>
              <a:spLocks noChangeArrowheads="1"/>
            </p:cNvSpPr>
            <p:nvPr/>
          </p:nvSpPr>
          <p:spPr bwMode="auto">
            <a:xfrm>
              <a:off x="3498" y="1625"/>
              <a:ext cx="1096" cy="977"/>
            </a:xfrm>
            <a:prstGeom prst="ellipse">
              <a:avLst/>
            </a:prstGeom>
            <a:solidFill>
              <a:srgbClr val="B3B300"/>
            </a:solidFill>
            <a:ln w="34925">
              <a:solidFill>
                <a:srgbClr val="663300"/>
              </a:solidFill>
              <a:round/>
              <a:headEnd/>
              <a:tailEnd/>
            </a:ln>
            <a:effectLst/>
          </p:spPr>
          <p:txBody>
            <a:bodyPr wrap="none" anchor="ctr"/>
            <a:lstStyle/>
            <a:p>
              <a:pPr algn="ctr">
                <a:spcBef>
                  <a:spcPct val="0"/>
                </a:spcBef>
              </a:pPr>
              <a:r>
                <a:rPr lang="en-GB" sz="1800" b="1">
                  <a:solidFill>
                    <a:srgbClr val="663300"/>
                  </a:solidFill>
                  <a:latin typeface="Tahoma" pitchFamily="34" charset="0"/>
                  <a:ea typeface="ＭＳ Ｐゴシック" charset="-128"/>
                </a:rPr>
                <a:t>IT</a:t>
              </a:r>
            </a:p>
            <a:p>
              <a:pPr algn="ctr">
                <a:spcBef>
                  <a:spcPct val="0"/>
                </a:spcBef>
              </a:pPr>
              <a:r>
                <a:rPr lang="en-GB" sz="1800" b="1">
                  <a:solidFill>
                    <a:srgbClr val="663300"/>
                  </a:solidFill>
                  <a:latin typeface="Tahoma" pitchFamily="34" charset="0"/>
                  <a:ea typeface="ＭＳ Ｐゴシック" charset="-128"/>
                </a:rPr>
                <a:t>Performance</a:t>
              </a:r>
              <a:r>
                <a:rPr lang="en-GB" sz="1800" b="1">
                  <a:latin typeface="Tahoma" pitchFamily="34" charset="0"/>
                  <a:ea typeface="ＭＳ Ｐゴシック" charset="-128"/>
                </a:rPr>
                <a:t> </a:t>
              </a:r>
              <a:endParaRPr lang="en-US" sz="1800" b="1">
                <a:latin typeface="Tahoma" pitchFamily="34" charset="0"/>
                <a:ea typeface="ＭＳ Ｐゴシック" charset="-128"/>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9271"/>
                                        </p:tgtEl>
                                        <p:attrNameLst>
                                          <p:attrName>style.visibility</p:attrName>
                                        </p:attrNameLst>
                                      </p:cBhvr>
                                      <p:to>
                                        <p:strVal val="visible"/>
                                      </p:to>
                                    </p:set>
                                    <p:animEffect transition="in" filter="fade">
                                      <p:cBhvr>
                                        <p:cTn id="7" dur="1000"/>
                                        <p:tgtEl>
                                          <p:spTgt spid="1392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9272"/>
                                        </p:tgtEl>
                                        <p:attrNameLst>
                                          <p:attrName>style.visibility</p:attrName>
                                        </p:attrNameLst>
                                      </p:cBhvr>
                                      <p:to>
                                        <p:strVal val="visible"/>
                                      </p:to>
                                    </p:set>
                                    <p:animEffect transition="in" filter="fade">
                                      <p:cBhvr>
                                        <p:cTn id="10" dur="1000"/>
                                        <p:tgtEl>
                                          <p:spTgt spid="13927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39267"/>
                                        </p:tgtEl>
                                        <p:attrNameLst>
                                          <p:attrName>style.visibility</p:attrName>
                                        </p:attrNameLst>
                                      </p:cBhvr>
                                      <p:to>
                                        <p:strVal val="visible"/>
                                      </p:to>
                                    </p:set>
                                    <p:animEffect transition="in" filter="fade">
                                      <p:cBhvr>
                                        <p:cTn id="14" dur="2000"/>
                                        <p:tgtEl>
                                          <p:spTgt spid="139267"/>
                                        </p:tgtEl>
                                      </p:cBhvr>
                                    </p:animEffect>
                                  </p:childTnLst>
                                </p:cTn>
                              </p:par>
                            </p:childTnLst>
                          </p:cTn>
                        </p:par>
                        <p:par>
                          <p:cTn id="15" fill="hold">
                            <p:stCondLst>
                              <p:cond delay="3000"/>
                            </p:stCondLst>
                            <p:childTnLst>
                              <p:par>
                                <p:cTn id="16" presetID="22" presetClass="entr" presetSubtype="8" fill="hold" grpId="0" nodeType="afterEffect">
                                  <p:stCondLst>
                                    <p:cond delay="0"/>
                                  </p:stCondLst>
                                  <p:childTnLst>
                                    <p:set>
                                      <p:cBhvr>
                                        <p:cTn id="17" dur="1" fill="hold">
                                          <p:stCondLst>
                                            <p:cond delay="0"/>
                                          </p:stCondLst>
                                        </p:cTn>
                                        <p:tgtEl>
                                          <p:spTgt spid="139266"/>
                                        </p:tgtEl>
                                        <p:attrNameLst>
                                          <p:attrName>style.visibility</p:attrName>
                                        </p:attrNameLst>
                                      </p:cBhvr>
                                      <p:to>
                                        <p:strVal val="visible"/>
                                      </p:to>
                                    </p:set>
                                    <p:animEffect transition="in" filter="wipe(left)">
                                      <p:cBhvr>
                                        <p:cTn id="18" dur="1000"/>
                                        <p:tgtEl>
                                          <p:spTgt spid="13926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9273"/>
                                        </p:tgtEl>
                                        <p:attrNameLst>
                                          <p:attrName>style.visibility</p:attrName>
                                        </p:attrNameLst>
                                      </p:cBhvr>
                                      <p:to>
                                        <p:strVal val="visible"/>
                                      </p:to>
                                    </p:set>
                                    <p:animEffect transition="in" filter="wipe(left)">
                                      <p:cBhvr>
                                        <p:cTn id="21" dur="1000"/>
                                        <p:tgtEl>
                                          <p:spTgt spid="139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animBg="1"/>
      <p:bldP spid="139271" grpId="0" animBg="1"/>
      <p:bldP spid="139272" grpId="0"/>
      <p:bldP spid="13927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p:cNvSpPr>
            <a:spLocks noGrp="1"/>
          </p:cNvSpPr>
          <p:nvPr>
            <p:ph type="sldNum" sz="quarter" idx="10"/>
          </p:nvPr>
        </p:nvSpPr>
        <p:spPr/>
        <p:txBody>
          <a:bodyPr/>
          <a:lstStyle/>
          <a:p>
            <a:fld id="{0BB40F40-D9EC-45D0-9B77-942ABAC983E0}" type="slidenum">
              <a:rPr lang="en-US"/>
              <a:pPr/>
              <a:t>47</a:t>
            </a:fld>
            <a:endParaRPr lang="en-US"/>
          </a:p>
        </p:txBody>
      </p:sp>
      <p:sp>
        <p:nvSpPr>
          <p:cNvPr id="16" name="Date Placeholder 2"/>
          <p:cNvSpPr>
            <a:spLocks noGrp="1"/>
          </p:cNvSpPr>
          <p:nvPr>
            <p:ph type="dt" sz="half" idx="11"/>
          </p:nvPr>
        </p:nvSpPr>
        <p:spPr/>
        <p:txBody>
          <a:bodyPr/>
          <a:lstStyle/>
          <a:p>
            <a:fld id="{B9551F6E-40AE-4D9E-AEAF-8DF5BBD62CDA}" type="datetime3">
              <a:rPr lang="en-US"/>
              <a:pPr/>
              <a:t>12 February 2008</a:t>
            </a:fld>
            <a:endParaRPr lang="en-US"/>
          </a:p>
        </p:txBody>
      </p:sp>
      <p:sp>
        <p:nvSpPr>
          <p:cNvPr id="1682434"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518898A6-3E28-4D6A-A3E2-DECC6038FE69}" type="slidenum">
              <a:rPr lang="en-US" sz="900">
                <a:solidFill>
                  <a:srgbClr val="848589"/>
                </a:solidFill>
              </a:rPr>
              <a:pPr eaLnBrk="0" hangingPunct="0">
                <a:spcBef>
                  <a:spcPct val="0"/>
                </a:spcBef>
              </a:pPr>
              <a:t>47</a:t>
            </a:fld>
            <a:endParaRPr lang="en-US" sz="900">
              <a:solidFill>
                <a:srgbClr val="848589"/>
              </a:solidFill>
            </a:endParaRPr>
          </a:p>
        </p:txBody>
      </p:sp>
      <p:sp>
        <p:nvSpPr>
          <p:cNvPr id="1682435"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34260AD0-FF97-4370-8C9F-FCEBF055C882}"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82436" name="Rectangle 14"/>
          <p:cNvSpPr>
            <a:spLocks noChangeArrowheads="1"/>
          </p:cNvSpPr>
          <p:nvPr/>
        </p:nvSpPr>
        <p:spPr bwMode="auto">
          <a:xfrm>
            <a:off x="8242300" y="6181725"/>
            <a:ext cx="901700" cy="676275"/>
          </a:xfrm>
          <a:prstGeom prst="rect">
            <a:avLst/>
          </a:prstGeom>
          <a:solidFill>
            <a:schemeClr val="bg1"/>
          </a:solidFill>
          <a:ln w="19050" algn="ctr">
            <a:noFill/>
            <a:miter lim="800000"/>
            <a:headEnd/>
            <a:tailEnd/>
          </a:ln>
        </p:spPr>
        <p:txBody>
          <a:bodyPr wrap="none" anchor="ctr">
            <a:spAutoFit/>
          </a:bodyPr>
          <a:lstStyle/>
          <a:p>
            <a:endParaRPr lang="en-US"/>
          </a:p>
        </p:txBody>
      </p:sp>
      <p:sp>
        <p:nvSpPr>
          <p:cNvPr id="1682437"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92827FCE-399A-4F18-8756-7F0E0092B724}" type="slidenum">
              <a:rPr lang="en-US" sz="900">
                <a:solidFill>
                  <a:srgbClr val="848589"/>
                </a:solidFill>
              </a:rPr>
              <a:pPr eaLnBrk="0" hangingPunct="0">
                <a:spcBef>
                  <a:spcPct val="0"/>
                </a:spcBef>
              </a:pPr>
              <a:t>47</a:t>
            </a:fld>
            <a:endParaRPr lang="en-US" sz="900">
              <a:solidFill>
                <a:srgbClr val="848589"/>
              </a:solidFill>
            </a:endParaRPr>
          </a:p>
        </p:txBody>
      </p:sp>
      <p:sp>
        <p:nvSpPr>
          <p:cNvPr id="1682438" name="Rectangle 14"/>
          <p:cNvSpPr txBox="1">
            <a:spLocks noGrp="1" noChangeArrowheads="1"/>
          </p:cNvSpPr>
          <p:nvPr/>
        </p:nvSpPr>
        <p:spPr bwMode="auto">
          <a:xfrm>
            <a:off x="836613" y="6550025"/>
            <a:ext cx="1281112" cy="219075"/>
          </a:xfrm>
          <a:prstGeom prst="rect">
            <a:avLst/>
          </a:prstGeom>
          <a:noFill/>
          <a:ln w="9525">
            <a:noFill/>
            <a:miter lim="800000"/>
            <a:headEnd/>
            <a:tailEnd/>
          </a:ln>
        </p:spPr>
        <p:txBody>
          <a:bodyPr anchor="b"/>
          <a:lstStyle/>
          <a:p>
            <a:pPr eaLnBrk="0" hangingPunct="0">
              <a:spcBef>
                <a:spcPct val="0"/>
              </a:spcBef>
            </a:pPr>
            <a:fld id="{76C9ACDD-E086-4073-B56D-1BB0DA3B296D}"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82439" name="Rectangle 2"/>
          <p:cNvSpPr>
            <a:spLocks noChangeArrowheads="1"/>
          </p:cNvSpPr>
          <p:nvPr/>
        </p:nvSpPr>
        <p:spPr bwMode="auto">
          <a:xfrm>
            <a:off x="520700" y="2493963"/>
            <a:ext cx="8353425" cy="3871912"/>
          </a:xfrm>
          <a:prstGeom prst="rect">
            <a:avLst/>
          </a:prstGeom>
          <a:solidFill>
            <a:srgbClr val="CBC9BD">
              <a:alpha val="50195"/>
            </a:srgbClr>
          </a:solidFill>
          <a:ln w="9525" algn="ctr">
            <a:noFill/>
            <a:miter lim="800000"/>
            <a:headEnd/>
            <a:tailEnd/>
          </a:ln>
        </p:spPr>
        <p:txBody>
          <a:bodyPr wrap="none" anchor="ctr"/>
          <a:lstStyle/>
          <a:p>
            <a:endParaRPr lang="en-US"/>
          </a:p>
        </p:txBody>
      </p:sp>
      <p:pic>
        <p:nvPicPr>
          <p:cNvPr id="1682440" name="Picture 3"/>
          <p:cNvPicPr>
            <a:picLocks noChangeAspect="1" noChangeArrowheads="1"/>
          </p:cNvPicPr>
          <p:nvPr/>
        </p:nvPicPr>
        <p:blipFill>
          <a:blip r:embed="rId3"/>
          <a:srcRect r="40581"/>
          <a:stretch>
            <a:fillRect/>
          </a:stretch>
        </p:blipFill>
        <p:spPr bwMode="auto">
          <a:xfrm>
            <a:off x="722313" y="2611438"/>
            <a:ext cx="3827462" cy="3625850"/>
          </a:xfrm>
          <a:prstGeom prst="rect">
            <a:avLst/>
          </a:prstGeom>
          <a:noFill/>
          <a:ln w="9525">
            <a:noFill/>
            <a:miter lim="800000"/>
            <a:headEnd/>
            <a:tailEnd/>
          </a:ln>
        </p:spPr>
      </p:pic>
      <p:pic>
        <p:nvPicPr>
          <p:cNvPr id="1682441" name="Picture 4"/>
          <p:cNvPicPr>
            <a:picLocks noChangeAspect="1" noChangeArrowheads="1"/>
          </p:cNvPicPr>
          <p:nvPr/>
        </p:nvPicPr>
        <p:blipFill>
          <a:blip r:embed="rId3"/>
          <a:srcRect l="61813" b="70599"/>
          <a:stretch>
            <a:fillRect/>
          </a:stretch>
        </p:blipFill>
        <p:spPr bwMode="auto">
          <a:xfrm>
            <a:off x="4895850" y="2605088"/>
            <a:ext cx="3749675" cy="1624012"/>
          </a:xfrm>
          <a:prstGeom prst="rect">
            <a:avLst/>
          </a:prstGeom>
          <a:noFill/>
          <a:ln w="9525">
            <a:noFill/>
            <a:miter lim="800000"/>
            <a:headEnd/>
            <a:tailEnd/>
          </a:ln>
        </p:spPr>
      </p:pic>
      <p:sp>
        <p:nvSpPr>
          <p:cNvPr id="1682442" name="Text Box 6"/>
          <p:cNvSpPr txBox="1">
            <a:spLocks noChangeArrowheads="1"/>
          </p:cNvSpPr>
          <p:nvPr/>
        </p:nvSpPr>
        <p:spPr bwMode="auto">
          <a:xfrm>
            <a:off x="449263" y="1681163"/>
            <a:ext cx="8045450" cy="947737"/>
          </a:xfrm>
          <a:prstGeom prst="rect">
            <a:avLst/>
          </a:prstGeom>
          <a:noFill/>
          <a:ln w="19050" algn="ctr">
            <a:noFill/>
            <a:miter lim="800000"/>
            <a:headEnd/>
            <a:tailEnd/>
          </a:ln>
        </p:spPr>
        <p:txBody>
          <a:bodyPr>
            <a:spAutoFit/>
          </a:bodyPr>
          <a:lstStyle/>
          <a:p>
            <a:pPr marL="174625" indent="-174625">
              <a:buClr>
                <a:srgbClr val="ABA69F"/>
              </a:buClr>
              <a:buFontTx/>
              <a:buChar char="•"/>
            </a:pPr>
            <a:r>
              <a:rPr lang="en-US"/>
              <a:t>Areas that are served by 3 or more CRAC units are be classified as “gold”— target that space for placement of business critical machines</a:t>
            </a:r>
          </a:p>
          <a:p>
            <a:pPr marL="174625" indent="-174625">
              <a:buClr>
                <a:srgbClr val="ABA69F"/>
              </a:buClr>
              <a:buFontTx/>
              <a:buChar char="•"/>
            </a:pPr>
            <a:r>
              <a:rPr lang="en-US"/>
              <a:t>Areas without redundancy are the highest risk areas </a:t>
            </a:r>
          </a:p>
        </p:txBody>
      </p:sp>
      <p:sp>
        <p:nvSpPr>
          <p:cNvPr id="1682443" name="Rectangle 8"/>
          <p:cNvSpPr>
            <a:spLocks noChangeArrowheads="1"/>
          </p:cNvSpPr>
          <p:nvPr/>
        </p:nvSpPr>
        <p:spPr bwMode="auto">
          <a:xfrm>
            <a:off x="4794250" y="4165600"/>
            <a:ext cx="3846513" cy="412750"/>
          </a:xfrm>
          <a:prstGeom prst="rect">
            <a:avLst/>
          </a:prstGeom>
          <a:solidFill>
            <a:schemeClr val="bg1"/>
          </a:solidFill>
          <a:ln w="9525" algn="ctr">
            <a:noFill/>
            <a:miter lim="800000"/>
            <a:headEnd/>
            <a:tailEnd/>
          </a:ln>
        </p:spPr>
        <p:txBody>
          <a:bodyPr wrap="none" anchor="ctr"/>
          <a:lstStyle/>
          <a:p>
            <a:endParaRPr lang="en-US"/>
          </a:p>
        </p:txBody>
      </p:sp>
      <p:pic>
        <p:nvPicPr>
          <p:cNvPr id="1682444" name="Picture 9"/>
          <p:cNvPicPr>
            <a:picLocks noChangeAspect="1" noChangeArrowheads="1"/>
          </p:cNvPicPr>
          <p:nvPr/>
        </p:nvPicPr>
        <p:blipFill>
          <a:blip r:embed="rId3"/>
          <a:srcRect l="59663" t="49170" b="5194"/>
          <a:stretch>
            <a:fillRect/>
          </a:stretch>
        </p:blipFill>
        <p:spPr bwMode="auto">
          <a:xfrm>
            <a:off x="4797425" y="3871913"/>
            <a:ext cx="3976688" cy="2532062"/>
          </a:xfrm>
          <a:prstGeom prst="rect">
            <a:avLst/>
          </a:prstGeom>
          <a:noFill/>
          <a:ln w="9525">
            <a:noFill/>
            <a:miter lim="800000"/>
            <a:headEnd/>
            <a:tailEnd/>
          </a:ln>
        </p:spPr>
      </p:pic>
      <p:sp>
        <p:nvSpPr>
          <p:cNvPr id="1682445" name="Text Box 5"/>
          <p:cNvSpPr txBox="1">
            <a:spLocks noChangeArrowheads="1"/>
          </p:cNvSpPr>
          <p:nvPr/>
        </p:nvSpPr>
        <p:spPr bwMode="auto">
          <a:xfrm>
            <a:off x="446088" y="1211263"/>
            <a:ext cx="5127625" cy="457200"/>
          </a:xfrm>
          <a:prstGeom prst="rect">
            <a:avLst/>
          </a:prstGeom>
          <a:noFill/>
          <a:ln w="9525" algn="ctr">
            <a:noFill/>
            <a:miter lim="800000"/>
            <a:headEnd/>
            <a:tailEnd/>
          </a:ln>
        </p:spPr>
        <p:txBody>
          <a:bodyPr wrap="none">
            <a:spAutoFit/>
          </a:bodyPr>
          <a:lstStyle/>
          <a:p>
            <a:r>
              <a:rPr lang="en-US" sz="2400">
                <a:solidFill>
                  <a:srgbClr val="7B7B79"/>
                </a:solidFill>
                <a:latin typeface="Futura Hv" pitchFamily="34" charset="0"/>
              </a:rPr>
              <a:t>Quantification of overlapping regions</a:t>
            </a:r>
          </a:p>
        </p:txBody>
      </p:sp>
      <p:sp>
        <p:nvSpPr>
          <p:cNvPr id="1682446" name="Rectangle 5"/>
          <p:cNvSpPr>
            <a:spLocks noChangeArrowheads="1"/>
          </p:cNvSpPr>
          <p:nvPr/>
        </p:nvSpPr>
        <p:spPr bwMode="auto">
          <a:xfrm>
            <a:off x="428625" y="114300"/>
            <a:ext cx="8245475" cy="1143000"/>
          </a:xfrm>
          <a:prstGeom prst="rect">
            <a:avLst/>
          </a:prstGeom>
          <a:noFill/>
          <a:ln w="9525">
            <a:noFill/>
            <a:miter lim="800000"/>
            <a:headEnd/>
            <a:tailEnd/>
          </a:ln>
        </p:spPr>
        <p:txBody>
          <a:bodyPr anchor="b"/>
          <a:lstStyle/>
          <a:p>
            <a:pPr eaLnBrk="0" hangingPunct="0">
              <a:lnSpc>
                <a:spcPct val="90000"/>
              </a:lnSpc>
              <a:spcBef>
                <a:spcPct val="25000"/>
              </a:spcBef>
            </a:pPr>
            <a:r>
              <a:rPr lang="en-US" sz="3600">
                <a:solidFill>
                  <a:schemeClr val="tx2"/>
                </a:solidFill>
              </a:rPr>
              <a:t>HP Thermal Zone Mapping</a:t>
            </a: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lide Number Placeholder 1"/>
          <p:cNvSpPr>
            <a:spLocks noGrp="1"/>
          </p:cNvSpPr>
          <p:nvPr>
            <p:ph type="sldNum" sz="quarter" idx="10"/>
          </p:nvPr>
        </p:nvSpPr>
        <p:spPr/>
        <p:txBody>
          <a:bodyPr/>
          <a:lstStyle/>
          <a:p>
            <a:fld id="{AF007F5C-0E6F-43C1-B8EC-54A5AEEE4B1A}" type="slidenum">
              <a:rPr lang="en-US"/>
              <a:pPr/>
              <a:t>48</a:t>
            </a:fld>
            <a:endParaRPr lang="en-US"/>
          </a:p>
        </p:txBody>
      </p:sp>
      <p:sp>
        <p:nvSpPr>
          <p:cNvPr id="116" name="Date Placeholder 2"/>
          <p:cNvSpPr>
            <a:spLocks noGrp="1"/>
          </p:cNvSpPr>
          <p:nvPr>
            <p:ph type="dt" sz="half" idx="11"/>
          </p:nvPr>
        </p:nvSpPr>
        <p:spPr/>
        <p:txBody>
          <a:bodyPr/>
          <a:lstStyle/>
          <a:p>
            <a:fld id="{5CBAA965-5D7A-438A-ADCC-2CB97C2A0EC5}" type="datetime3">
              <a:rPr lang="en-US"/>
              <a:pPr/>
              <a:t>12 February 2008</a:t>
            </a:fld>
            <a:endParaRPr lang="en-US"/>
          </a:p>
        </p:txBody>
      </p:sp>
      <p:sp>
        <p:nvSpPr>
          <p:cNvPr id="1684482"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83FCC808-5B12-4762-BDBD-8B6506A85D8A}" type="slidenum">
              <a:rPr lang="en-US" sz="900">
                <a:solidFill>
                  <a:srgbClr val="848589"/>
                </a:solidFill>
              </a:rPr>
              <a:pPr eaLnBrk="0" hangingPunct="0">
                <a:spcBef>
                  <a:spcPct val="0"/>
                </a:spcBef>
              </a:pPr>
              <a:t>48</a:t>
            </a:fld>
            <a:endParaRPr lang="en-US" sz="900">
              <a:solidFill>
                <a:srgbClr val="848589"/>
              </a:solidFill>
            </a:endParaRPr>
          </a:p>
        </p:txBody>
      </p:sp>
      <p:sp>
        <p:nvSpPr>
          <p:cNvPr id="1684483"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0F7EF4A4-5E2D-4A25-A501-1F32928622BC}" type="datetime3">
              <a:rPr lang="en-US" sz="900">
                <a:solidFill>
                  <a:srgbClr val="848589"/>
                </a:solidFill>
              </a:rPr>
              <a:pPr eaLnBrk="0" hangingPunct="0">
                <a:spcBef>
                  <a:spcPct val="0"/>
                </a:spcBef>
              </a:pPr>
              <a:t>12 February 2008</a:t>
            </a:fld>
            <a:endParaRPr lang="en-US" sz="900">
              <a:solidFill>
                <a:srgbClr val="848589"/>
              </a:solidFill>
            </a:endParaRPr>
          </a:p>
        </p:txBody>
      </p:sp>
      <p:grpSp>
        <p:nvGrpSpPr>
          <p:cNvPr id="1684484" name="Group 3"/>
          <p:cNvGrpSpPr>
            <a:grpSpLocks/>
          </p:cNvGrpSpPr>
          <p:nvPr/>
        </p:nvGrpSpPr>
        <p:grpSpPr bwMode="auto">
          <a:xfrm>
            <a:off x="304800" y="1897063"/>
            <a:ext cx="6975475" cy="3975100"/>
            <a:chOff x="151" y="978"/>
            <a:chExt cx="5506" cy="3137"/>
          </a:xfrm>
        </p:grpSpPr>
        <p:sp>
          <p:nvSpPr>
            <p:cNvPr id="1313796" name="Freeform 4"/>
            <p:cNvSpPr>
              <a:spLocks/>
            </p:cNvSpPr>
            <p:nvPr/>
          </p:nvSpPr>
          <p:spPr bwMode="ltGray">
            <a:xfrm>
              <a:off x="953" y="1292"/>
              <a:ext cx="142" cy="100"/>
            </a:xfrm>
            <a:custGeom>
              <a:avLst/>
              <a:gdLst>
                <a:gd name="T0" fmla="*/ 70 w 142"/>
                <a:gd name="T1" fmla="*/ 67 h 99"/>
                <a:gd name="T2" fmla="*/ 53 w 142"/>
                <a:gd name="T3" fmla="*/ 82 h 99"/>
                <a:gd name="T4" fmla="*/ 43 w 142"/>
                <a:gd name="T5" fmla="*/ 87 h 99"/>
                <a:gd name="T6" fmla="*/ 35 w 142"/>
                <a:gd name="T7" fmla="*/ 93 h 99"/>
                <a:gd name="T8" fmla="*/ 29 w 142"/>
                <a:gd name="T9" fmla="*/ 97 h 99"/>
                <a:gd name="T10" fmla="*/ 23 w 142"/>
                <a:gd name="T11" fmla="*/ 98 h 99"/>
                <a:gd name="T12" fmla="*/ 19 w 142"/>
                <a:gd name="T13" fmla="*/ 97 h 99"/>
                <a:gd name="T14" fmla="*/ 18 w 142"/>
                <a:gd name="T15" fmla="*/ 94 h 99"/>
                <a:gd name="T16" fmla="*/ 18 w 142"/>
                <a:gd name="T17" fmla="*/ 92 h 99"/>
                <a:gd name="T18" fmla="*/ 17 w 142"/>
                <a:gd name="T19" fmla="*/ 86 h 99"/>
                <a:gd name="T20" fmla="*/ 15 w 142"/>
                <a:gd name="T21" fmla="*/ 82 h 99"/>
                <a:gd name="T22" fmla="*/ 9 w 142"/>
                <a:gd name="T23" fmla="*/ 78 h 99"/>
                <a:gd name="T24" fmla="*/ 4 w 142"/>
                <a:gd name="T25" fmla="*/ 74 h 99"/>
                <a:gd name="T26" fmla="*/ 0 w 142"/>
                <a:gd name="T27" fmla="*/ 70 h 99"/>
                <a:gd name="T28" fmla="*/ 0 w 142"/>
                <a:gd name="T29" fmla="*/ 65 h 99"/>
                <a:gd name="T30" fmla="*/ 0 w 142"/>
                <a:gd name="T31" fmla="*/ 62 h 99"/>
                <a:gd name="T32" fmla="*/ 1 w 142"/>
                <a:gd name="T33" fmla="*/ 58 h 99"/>
                <a:gd name="T34" fmla="*/ 4 w 142"/>
                <a:gd name="T35" fmla="*/ 53 h 99"/>
                <a:gd name="T36" fmla="*/ 8 w 142"/>
                <a:gd name="T37" fmla="*/ 49 h 99"/>
                <a:gd name="T38" fmla="*/ 13 w 142"/>
                <a:gd name="T39" fmla="*/ 45 h 99"/>
                <a:gd name="T40" fmla="*/ 16 w 142"/>
                <a:gd name="T41" fmla="*/ 41 h 99"/>
                <a:gd name="T42" fmla="*/ 19 w 142"/>
                <a:gd name="T43" fmla="*/ 32 h 99"/>
                <a:gd name="T44" fmla="*/ 21 w 142"/>
                <a:gd name="T45" fmla="*/ 25 h 99"/>
                <a:gd name="T46" fmla="*/ 22 w 142"/>
                <a:gd name="T47" fmla="*/ 18 h 99"/>
                <a:gd name="T48" fmla="*/ 22 w 142"/>
                <a:gd name="T49" fmla="*/ 12 h 99"/>
                <a:gd name="T50" fmla="*/ 23 w 142"/>
                <a:gd name="T51" fmla="*/ 8 h 99"/>
                <a:gd name="T52" fmla="*/ 27 w 142"/>
                <a:gd name="T53" fmla="*/ 4 h 99"/>
                <a:gd name="T54" fmla="*/ 30 w 142"/>
                <a:gd name="T55" fmla="*/ 2 h 99"/>
                <a:gd name="T56" fmla="*/ 34 w 142"/>
                <a:gd name="T57" fmla="*/ 2 h 99"/>
                <a:gd name="T58" fmla="*/ 53 w 142"/>
                <a:gd name="T59" fmla="*/ 0 h 99"/>
                <a:gd name="T60" fmla="*/ 73 w 142"/>
                <a:gd name="T61" fmla="*/ 0 h 99"/>
                <a:gd name="T62" fmla="*/ 81 w 142"/>
                <a:gd name="T63" fmla="*/ 0 h 99"/>
                <a:gd name="T64" fmla="*/ 88 w 142"/>
                <a:gd name="T65" fmla="*/ 0 h 99"/>
                <a:gd name="T66" fmla="*/ 93 w 142"/>
                <a:gd name="T67" fmla="*/ 3 h 99"/>
                <a:gd name="T68" fmla="*/ 99 w 142"/>
                <a:gd name="T69" fmla="*/ 7 h 99"/>
                <a:gd name="T70" fmla="*/ 101 w 142"/>
                <a:gd name="T71" fmla="*/ 8 h 99"/>
                <a:gd name="T72" fmla="*/ 105 w 142"/>
                <a:gd name="T73" fmla="*/ 9 h 99"/>
                <a:gd name="T74" fmla="*/ 113 w 142"/>
                <a:gd name="T75" fmla="*/ 9 h 99"/>
                <a:gd name="T76" fmla="*/ 131 w 142"/>
                <a:gd name="T77" fmla="*/ 8 h 99"/>
                <a:gd name="T78" fmla="*/ 140 w 142"/>
                <a:gd name="T79" fmla="*/ 8 h 99"/>
                <a:gd name="T80" fmla="*/ 141 w 142"/>
                <a:gd name="T81" fmla="*/ 9 h 99"/>
                <a:gd name="T82" fmla="*/ 140 w 142"/>
                <a:gd name="T83" fmla="*/ 11 h 99"/>
                <a:gd name="T84" fmla="*/ 136 w 142"/>
                <a:gd name="T85" fmla="*/ 13 h 99"/>
                <a:gd name="T86" fmla="*/ 132 w 142"/>
                <a:gd name="T87" fmla="*/ 17 h 99"/>
                <a:gd name="T88" fmla="*/ 127 w 142"/>
                <a:gd name="T89" fmla="*/ 21 h 99"/>
                <a:gd name="T90" fmla="*/ 108 w 142"/>
                <a:gd name="T91" fmla="*/ 35 h 99"/>
                <a:gd name="T92" fmla="*/ 93 w 142"/>
                <a:gd name="T93" fmla="*/ 48 h 99"/>
                <a:gd name="T94" fmla="*/ 80 w 142"/>
                <a:gd name="T95" fmla="*/ 57 h 99"/>
                <a:gd name="T96" fmla="*/ 70 w 142"/>
                <a:gd name="T97" fmla="*/ 67 h 99"/>
                <a:gd name="T98" fmla="*/ 70 w 142"/>
                <a:gd name="T99" fmla="*/ 65 h 99"/>
                <a:gd name="T100" fmla="*/ 70 w 142"/>
                <a:gd name="T101" fmla="*/ 67 h 9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2"/>
                <a:gd name="T154" fmla="*/ 0 h 99"/>
                <a:gd name="T155" fmla="*/ 142 w 142"/>
                <a:gd name="T156" fmla="*/ 99 h 9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2" h="99">
                  <a:moveTo>
                    <a:pt x="70" y="67"/>
                  </a:moveTo>
                  <a:lnTo>
                    <a:pt x="53" y="82"/>
                  </a:lnTo>
                  <a:lnTo>
                    <a:pt x="43" y="87"/>
                  </a:lnTo>
                  <a:lnTo>
                    <a:pt x="35" y="93"/>
                  </a:lnTo>
                  <a:lnTo>
                    <a:pt x="29" y="97"/>
                  </a:lnTo>
                  <a:lnTo>
                    <a:pt x="23" y="98"/>
                  </a:lnTo>
                  <a:lnTo>
                    <a:pt x="19" y="97"/>
                  </a:lnTo>
                  <a:lnTo>
                    <a:pt x="18" y="94"/>
                  </a:lnTo>
                  <a:lnTo>
                    <a:pt x="18" y="92"/>
                  </a:lnTo>
                  <a:lnTo>
                    <a:pt x="17" y="86"/>
                  </a:lnTo>
                  <a:lnTo>
                    <a:pt x="15" y="82"/>
                  </a:lnTo>
                  <a:lnTo>
                    <a:pt x="9" y="78"/>
                  </a:lnTo>
                  <a:lnTo>
                    <a:pt x="4" y="74"/>
                  </a:lnTo>
                  <a:lnTo>
                    <a:pt x="0" y="70"/>
                  </a:lnTo>
                  <a:lnTo>
                    <a:pt x="0" y="65"/>
                  </a:lnTo>
                  <a:lnTo>
                    <a:pt x="0" y="62"/>
                  </a:lnTo>
                  <a:lnTo>
                    <a:pt x="1" y="58"/>
                  </a:lnTo>
                  <a:lnTo>
                    <a:pt x="4" y="53"/>
                  </a:lnTo>
                  <a:lnTo>
                    <a:pt x="8" y="49"/>
                  </a:lnTo>
                  <a:lnTo>
                    <a:pt x="13" y="45"/>
                  </a:lnTo>
                  <a:lnTo>
                    <a:pt x="16" y="41"/>
                  </a:lnTo>
                  <a:lnTo>
                    <a:pt x="19" y="32"/>
                  </a:lnTo>
                  <a:lnTo>
                    <a:pt x="21" y="25"/>
                  </a:lnTo>
                  <a:lnTo>
                    <a:pt x="22" y="18"/>
                  </a:lnTo>
                  <a:lnTo>
                    <a:pt x="22" y="12"/>
                  </a:lnTo>
                  <a:lnTo>
                    <a:pt x="23" y="8"/>
                  </a:lnTo>
                  <a:lnTo>
                    <a:pt x="27" y="4"/>
                  </a:lnTo>
                  <a:lnTo>
                    <a:pt x="30" y="2"/>
                  </a:lnTo>
                  <a:lnTo>
                    <a:pt x="34" y="2"/>
                  </a:lnTo>
                  <a:lnTo>
                    <a:pt x="53" y="0"/>
                  </a:lnTo>
                  <a:lnTo>
                    <a:pt x="73" y="0"/>
                  </a:lnTo>
                  <a:lnTo>
                    <a:pt x="81" y="0"/>
                  </a:lnTo>
                  <a:lnTo>
                    <a:pt x="88" y="0"/>
                  </a:lnTo>
                  <a:lnTo>
                    <a:pt x="93" y="3"/>
                  </a:lnTo>
                  <a:lnTo>
                    <a:pt x="99" y="7"/>
                  </a:lnTo>
                  <a:lnTo>
                    <a:pt x="101" y="8"/>
                  </a:lnTo>
                  <a:lnTo>
                    <a:pt x="105" y="9"/>
                  </a:lnTo>
                  <a:lnTo>
                    <a:pt x="113" y="9"/>
                  </a:lnTo>
                  <a:lnTo>
                    <a:pt x="131" y="8"/>
                  </a:lnTo>
                  <a:lnTo>
                    <a:pt x="140" y="8"/>
                  </a:lnTo>
                  <a:lnTo>
                    <a:pt x="141" y="9"/>
                  </a:lnTo>
                  <a:lnTo>
                    <a:pt x="140" y="11"/>
                  </a:lnTo>
                  <a:lnTo>
                    <a:pt x="136" y="13"/>
                  </a:lnTo>
                  <a:lnTo>
                    <a:pt x="132" y="17"/>
                  </a:lnTo>
                  <a:lnTo>
                    <a:pt x="127" y="21"/>
                  </a:lnTo>
                  <a:lnTo>
                    <a:pt x="108" y="35"/>
                  </a:lnTo>
                  <a:lnTo>
                    <a:pt x="93" y="48"/>
                  </a:lnTo>
                  <a:lnTo>
                    <a:pt x="80" y="57"/>
                  </a:lnTo>
                  <a:lnTo>
                    <a:pt x="70" y="67"/>
                  </a:lnTo>
                  <a:lnTo>
                    <a:pt x="70" y="65"/>
                  </a:lnTo>
                  <a:lnTo>
                    <a:pt x="70" y="67"/>
                  </a:lnTo>
                </a:path>
              </a:pathLst>
            </a:custGeom>
            <a:solidFill>
              <a:srgbClr val="D4D8F2"/>
            </a:solidFill>
            <a:ln w="9525" cap="rnd">
              <a:noFill/>
              <a:round/>
              <a:headEnd type="none" w="sm" len="sm"/>
              <a:tailEnd type="none" w="sm" len="sm"/>
            </a:ln>
            <a:effectLst/>
          </p:spPr>
          <p:txBody>
            <a:bodyPr/>
            <a:lstStyle/>
            <a:p>
              <a:endParaRPr lang="en-US" sz="900"/>
            </a:p>
          </p:txBody>
        </p:sp>
        <p:sp>
          <p:nvSpPr>
            <p:cNvPr id="1313797" name="Freeform 5"/>
            <p:cNvSpPr>
              <a:spLocks/>
            </p:cNvSpPr>
            <p:nvPr/>
          </p:nvSpPr>
          <p:spPr bwMode="ltGray">
            <a:xfrm>
              <a:off x="245" y="1290"/>
              <a:ext cx="1964" cy="2792"/>
            </a:xfrm>
            <a:custGeom>
              <a:avLst/>
              <a:gdLst>
                <a:gd name="T0" fmla="*/ 1358 w 1966"/>
                <a:gd name="T1" fmla="*/ 2205 h 2752"/>
                <a:gd name="T2" fmla="*/ 1332 w 1966"/>
                <a:gd name="T3" fmla="*/ 2559 h 2752"/>
                <a:gd name="T4" fmla="*/ 1360 w 1966"/>
                <a:gd name="T5" fmla="*/ 2682 h 2752"/>
                <a:gd name="T6" fmla="*/ 1430 w 1966"/>
                <a:gd name="T7" fmla="*/ 2725 h 2752"/>
                <a:gd name="T8" fmla="*/ 1456 w 1966"/>
                <a:gd name="T9" fmla="*/ 2554 h 2752"/>
                <a:gd name="T10" fmla="*/ 1526 w 1966"/>
                <a:gd name="T11" fmla="*/ 2420 h 2752"/>
                <a:gd name="T12" fmla="*/ 1589 w 1966"/>
                <a:gd name="T13" fmla="*/ 2325 h 2752"/>
                <a:gd name="T14" fmla="*/ 1731 w 1966"/>
                <a:gd name="T15" fmla="*/ 2184 h 2752"/>
                <a:gd name="T16" fmla="*/ 1897 w 1966"/>
                <a:gd name="T17" fmla="*/ 1967 h 2752"/>
                <a:gd name="T18" fmla="*/ 1957 w 1966"/>
                <a:gd name="T19" fmla="*/ 1792 h 2752"/>
                <a:gd name="T20" fmla="*/ 1820 w 1966"/>
                <a:gd name="T21" fmla="*/ 1691 h 2752"/>
                <a:gd name="T22" fmla="*/ 1687 w 1966"/>
                <a:gd name="T23" fmla="*/ 1599 h 2752"/>
                <a:gd name="T24" fmla="*/ 1578 w 1966"/>
                <a:gd name="T25" fmla="*/ 1528 h 2752"/>
                <a:gd name="T26" fmla="*/ 1443 w 1966"/>
                <a:gd name="T27" fmla="*/ 1449 h 2752"/>
                <a:gd name="T28" fmla="*/ 1337 w 1966"/>
                <a:gd name="T29" fmla="*/ 1406 h 2752"/>
                <a:gd name="T30" fmla="*/ 1183 w 1966"/>
                <a:gd name="T31" fmla="*/ 1465 h 2752"/>
                <a:gd name="T32" fmla="*/ 1058 w 1966"/>
                <a:gd name="T33" fmla="*/ 1332 h 2752"/>
                <a:gd name="T34" fmla="*/ 999 w 1966"/>
                <a:gd name="T35" fmla="*/ 1280 h 2752"/>
                <a:gd name="T36" fmla="*/ 912 w 1966"/>
                <a:gd name="T37" fmla="*/ 1155 h 2752"/>
                <a:gd name="T38" fmla="*/ 1066 w 1966"/>
                <a:gd name="T39" fmla="*/ 1061 h 2752"/>
                <a:gd name="T40" fmla="*/ 1199 w 1966"/>
                <a:gd name="T41" fmla="*/ 1147 h 2752"/>
                <a:gd name="T42" fmla="*/ 1278 w 1966"/>
                <a:gd name="T43" fmla="*/ 951 h 2752"/>
                <a:gd name="T44" fmla="*/ 1338 w 1966"/>
                <a:gd name="T45" fmla="*/ 840 h 2752"/>
                <a:gd name="T46" fmla="*/ 1501 w 1966"/>
                <a:gd name="T47" fmla="*/ 730 h 2752"/>
                <a:gd name="T48" fmla="*/ 1571 w 1966"/>
                <a:gd name="T49" fmla="*/ 722 h 2752"/>
                <a:gd name="T50" fmla="*/ 1495 w 1966"/>
                <a:gd name="T51" fmla="*/ 681 h 2752"/>
                <a:gd name="T52" fmla="*/ 1394 w 1966"/>
                <a:gd name="T53" fmla="*/ 696 h 2752"/>
                <a:gd name="T54" fmla="*/ 1647 w 1966"/>
                <a:gd name="T55" fmla="*/ 585 h 2752"/>
                <a:gd name="T56" fmla="*/ 1557 w 1966"/>
                <a:gd name="T57" fmla="*/ 399 h 2752"/>
                <a:gd name="T58" fmla="*/ 1464 w 1966"/>
                <a:gd name="T59" fmla="*/ 362 h 2752"/>
                <a:gd name="T60" fmla="*/ 1329 w 1966"/>
                <a:gd name="T61" fmla="*/ 488 h 2752"/>
                <a:gd name="T62" fmla="*/ 1245 w 1966"/>
                <a:gd name="T63" fmla="*/ 513 h 2752"/>
                <a:gd name="T64" fmla="*/ 1122 w 1966"/>
                <a:gd name="T65" fmla="*/ 332 h 2752"/>
                <a:gd name="T66" fmla="*/ 1235 w 1966"/>
                <a:gd name="T67" fmla="*/ 217 h 2752"/>
                <a:gd name="T68" fmla="*/ 1274 w 1966"/>
                <a:gd name="T69" fmla="*/ 136 h 2752"/>
                <a:gd name="T70" fmla="*/ 1174 w 1966"/>
                <a:gd name="T71" fmla="*/ 107 h 2752"/>
                <a:gd name="T72" fmla="*/ 1151 w 1966"/>
                <a:gd name="T73" fmla="*/ 19 h 2752"/>
                <a:gd name="T74" fmla="*/ 1137 w 1966"/>
                <a:gd name="T75" fmla="*/ 154 h 2752"/>
                <a:gd name="T76" fmla="*/ 996 w 1966"/>
                <a:gd name="T77" fmla="*/ 185 h 2752"/>
                <a:gd name="T78" fmla="*/ 839 w 1966"/>
                <a:gd name="T79" fmla="*/ 194 h 2752"/>
                <a:gd name="T80" fmla="*/ 712 w 1966"/>
                <a:gd name="T81" fmla="*/ 143 h 2752"/>
                <a:gd name="T82" fmla="*/ 555 w 1966"/>
                <a:gd name="T83" fmla="*/ 144 h 2752"/>
                <a:gd name="T84" fmla="*/ 309 w 1966"/>
                <a:gd name="T85" fmla="*/ 124 h 2752"/>
                <a:gd name="T86" fmla="*/ 65 w 1966"/>
                <a:gd name="T87" fmla="*/ 189 h 2752"/>
                <a:gd name="T88" fmla="*/ 20 w 1966"/>
                <a:gd name="T89" fmla="*/ 263 h 2752"/>
                <a:gd name="T90" fmla="*/ 39 w 1966"/>
                <a:gd name="T91" fmla="*/ 325 h 2752"/>
                <a:gd name="T92" fmla="*/ 30 w 1966"/>
                <a:gd name="T93" fmla="*/ 438 h 2752"/>
                <a:gd name="T94" fmla="*/ 91 w 1966"/>
                <a:gd name="T95" fmla="*/ 464 h 2752"/>
                <a:gd name="T96" fmla="*/ 109 w 1966"/>
                <a:gd name="T97" fmla="*/ 476 h 2752"/>
                <a:gd name="T98" fmla="*/ 210 w 1966"/>
                <a:gd name="T99" fmla="*/ 384 h 2752"/>
                <a:gd name="T100" fmla="*/ 278 w 1966"/>
                <a:gd name="T101" fmla="*/ 378 h 2752"/>
                <a:gd name="T102" fmla="*/ 468 w 1966"/>
                <a:gd name="T103" fmla="*/ 457 h 2752"/>
                <a:gd name="T104" fmla="*/ 561 w 1966"/>
                <a:gd name="T105" fmla="*/ 637 h 2752"/>
                <a:gd name="T106" fmla="*/ 536 w 1966"/>
                <a:gd name="T107" fmla="*/ 750 h 2752"/>
                <a:gd name="T108" fmla="*/ 564 w 1966"/>
                <a:gd name="T109" fmla="*/ 972 h 2752"/>
                <a:gd name="T110" fmla="*/ 643 w 1966"/>
                <a:gd name="T111" fmla="*/ 1120 h 2752"/>
                <a:gd name="T112" fmla="*/ 662 w 1966"/>
                <a:gd name="T113" fmla="*/ 1094 h 2752"/>
                <a:gd name="T114" fmla="*/ 705 w 1966"/>
                <a:gd name="T115" fmla="*/ 1110 h 2752"/>
                <a:gd name="T116" fmla="*/ 885 w 1966"/>
                <a:gd name="T117" fmla="*/ 1332 h 2752"/>
                <a:gd name="T118" fmla="*/ 1060 w 1966"/>
                <a:gd name="T119" fmla="*/ 1397 h 2752"/>
                <a:gd name="T120" fmla="*/ 1181 w 1966"/>
                <a:gd name="T121" fmla="*/ 1498 h 2752"/>
                <a:gd name="T122" fmla="*/ 1181 w 1966"/>
                <a:gd name="T123" fmla="*/ 1630 h 2752"/>
                <a:gd name="T124" fmla="*/ 1298 w 1966"/>
                <a:gd name="T125" fmla="*/ 1943 h 27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66"/>
                <a:gd name="T190" fmla="*/ 0 h 2752"/>
                <a:gd name="T191" fmla="*/ 1966 w 1966"/>
                <a:gd name="T192" fmla="*/ 2752 h 27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66" h="2752">
                  <a:moveTo>
                    <a:pt x="1358" y="2017"/>
                  </a:moveTo>
                  <a:lnTo>
                    <a:pt x="1360" y="2026"/>
                  </a:lnTo>
                  <a:lnTo>
                    <a:pt x="1361" y="2032"/>
                  </a:lnTo>
                  <a:lnTo>
                    <a:pt x="1365" y="2039"/>
                  </a:lnTo>
                  <a:lnTo>
                    <a:pt x="1369" y="2046"/>
                  </a:lnTo>
                  <a:lnTo>
                    <a:pt x="1370" y="2053"/>
                  </a:lnTo>
                  <a:lnTo>
                    <a:pt x="1371" y="2062"/>
                  </a:lnTo>
                  <a:lnTo>
                    <a:pt x="1371" y="2071"/>
                  </a:lnTo>
                  <a:lnTo>
                    <a:pt x="1370" y="2078"/>
                  </a:lnTo>
                  <a:lnTo>
                    <a:pt x="1366" y="2091"/>
                  </a:lnTo>
                  <a:lnTo>
                    <a:pt x="1362" y="2103"/>
                  </a:lnTo>
                  <a:lnTo>
                    <a:pt x="1361" y="2112"/>
                  </a:lnTo>
                  <a:lnTo>
                    <a:pt x="1360" y="2124"/>
                  </a:lnTo>
                  <a:lnTo>
                    <a:pt x="1360" y="2134"/>
                  </a:lnTo>
                  <a:lnTo>
                    <a:pt x="1360" y="2144"/>
                  </a:lnTo>
                  <a:lnTo>
                    <a:pt x="1360" y="2152"/>
                  </a:lnTo>
                  <a:lnTo>
                    <a:pt x="1358" y="2159"/>
                  </a:lnTo>
                  <a:lnTo>
                    <a:pt x="1358" y="2170"/>
                  </a:lnTo>
                  <a:lnTo>
                    <a:pt x="1358" y="2180"/>
                  </a:lnTo>
                  <a:lnTo>
                    <a:pt x="1357" y="2184"/>
                  </a:lnTo>
                  <a:lnTo>
                    <a:pt x="1354" y="2188"/>
                  </a:lnTo>
                  <a:lnTo>
                    <a:pt x="1352" y="2190"/>
                  </a:lnTo>
                  <a:lnTo>
                    <a:pt x="1351" y="2191"/>
                  </a:lnTo>
                  <a:lnTo>
                    <a:pt x="1351" y="2192"/>
                  </a:lnTo>
                  <a:lnTo>
                    <a:pt x="1351" y="2195"/>
                  </a:lnTo>
                  <a:lnTo>
                    <a:pt x="1351" y="2198"/>
                  </a:lnTo>
                  <a:lnTo>
                    <a:pt x="1352" y="2200"/>
                  </a:lnTo>
                  <a:lnTo>
                    <a:pt x="1357" y="2202"/>
                  </a:lnTo>
                  <a:lnTo>
                    <a:pt x="1358" y="2205"/>
                  </a:lnTo>
                  <a:lnTo>
                    <a:pt x="1360" y="2208"/>
                  </a:lnTo>
                  <a:lnTo>
                    <a:pt x="1360" y="2212"/>
                  </a:lnTo>
                  <a:lnTo>
                    <a:pt x="1358" y="2223"/>
                  </a:lnTo>
                  <a:lnTo>
                    <a:pt x="1357" y="2233"/>
                  </a:lnTo>
                  <a:lnTo>
                    <a:pt x="1354" y="2246"/>
                  </a:lnTo>
                  <a:lnTo>
                    <a:pt x="1358" y="2252"/>
                  </a:lnTo>
                  <a:lnTo>
                    <a:pt x="1360" y="2259"/>
                  </a:lnTo>
                  <a:lnTo>
                    <a:pt x="1364" y="2264"/>
                  </a:lnTo>
                  <a:lnTo>
                    <a:pt x="1365" y="2269"/>
                  </a:lnTo>
                  <a:lnTo>
                    <a:pt x="1366" y="2272"/>
                  </a:lnTo>
                  <a:lnTo>
                    <a:pt x="1368" y="2274"/>
                  </a:lnTo>
                  <a:lnTo>
                    <a:pt x="1366" y="2279"/>
                  </a:lnTo>
                  <a:lnTo>
                    <a:pt x="1365" y="2284"/>
                  </a:lnTo>
                  <a:lnTo>
                    <a:pt x="1361" y="2292"/>
                  </a:lnTo>
                  <a:lnTo>
                    <a:pt x="1358" y="2302"/>
                  </a:lnTo>
                  <a:lnTo>
                    <a:pt x="1350" y="2319"/>
                  </a:lnTo>
                  <a:lnTo>
                    <a:pt x="1343" y="2335"/>
                  </a:lnTo>
                  <a:lnTo>
                    <a:pt x="1337" y="2350"/>
                  </a:lnTo>
                  <a:lnTo>
                    <a:pt x="1335" y="2366"/>
                  </a:lnTo>
                  <a:lnTo>
                    <a:pt x="1334" y="2380"/>
                  </a:lnTo>
                  <a:lnTo>
                    <a:pt x="1334" y="2398"/>
                  </a:lnTo>
                  <a:lnTo>
                    <a:pt x="1337" y="2419"/>
                  </a:lnTo>
                  <a:lnTo>
                    <a:pt x="1343" y="2448"/>
                  </a:lnTo>
                  <a:lnTo>
                    <a:pt x="1344" y="2478"/>
                  </a:lnTo>
                  <a:lnTo>
                    <a:pt x="1344" y="2509"/>
                  </a:lnTo>
                  <a:lnTo>
                    <a:pt x="1338" y="2542"/>
                  </a:lnTo>
                  <a:lnTo>
                    <a:pt x="1337" y="2547"/>
                  </a:lnTo>
                  <a:lnTo>
                    <a:pt x="1336" y="2554"/>
                  </a:lnTo>
                  <a:lnTo>
                    <a:pt x="1332" y="2559"/>
                  </a:lnTo>
                  <a:lnTo>
                    <a:pt x="1330" y="2562"/>
                  </a:lnTo>
                  <a:lnTo>
                    <a:pt x="1329" y="2567"/>
                  </a:lnTo>
                  <a:lnTo>
                    <a:pt x="1332" y="2569"/>
                  </a:lnTo>
                  <a:lnTo>
                    <a:pt x="1336" y="2572"/>
                  </a:lnTo>
                  <a:lnTo>
                    <a:pt x="1338" y="2572"/>
                  </a:lnTo>
                  <a:lnTo>
                    <a:pt x="1344" y="2573"/>
                  </a:lnTo>
                  <a:lnTo>
                    <a:pt x="1350" y="2574"/>
                  </a:lnTo>
                  <a:lnTo>
                    <a:pt x="1352" y="2575"/>
                  </a:lnTo>
                  <a:lnTo>
                    <a:pt x="1352" y="2580"/>
                  </a:lnTo>
                  <a:lnTo>
                    <a:pt x="1351" y="2584"/>
                  </a:lnTo>
                  <a:lnTo>
                    <a:pt x="1350" y="2588"/>
                  </a:lnTo>
                  <a:lnTo>
                    <a:pt x="1347" y="2592"/>
                  </a:lnTo>
                  <a:lnTo>
                    <a:pt x="1346" y="2598"/>
                  </a:lnTo>
                  <a:lnTo>
                    <a:pt x="1346" y="2605"/>
                  </a:lnTo>
                  <a:lnTo>
                    <a:pt x="1346" y="2610"/>
                  </a:lnTo>
                  <a:lnTo>
                    <a:pt x="1346" y="2614"/>
                  </a:lnTo>
                  <a:lnTo>
                    <a:pt x="1350" y="2615"/>
                  </a:lnTo>
                  <a:lnTo>
                    <a:pt x="1350" y="2617"/>
                  </a:lnTo>
                  <a:lnTo>
                    <a:pt x="1350" y="2637"/>
                  </a:lnTo>
                  <a:lnTo>
                    <a:pt x="1345" y="2639"/>
                  </a:lnTo>
                  <a:lnTo>
                    <a:pt x="1342" y="2639"/>
                  </a:lnTo>
                  <a:lnTo>
                    <a:pt x="1334" y="2639"/>
                  </a:lnTo>
                  <a:lnTo>
                    <a:pt x="1332" y="2642"/>
                  </a:lnTo>
                  <a:lnTo>
                    <a:pt x="1335" y="2645"/>
                  </a:lnTo>
                  <a:lnTo>
                    <a:pt x="1337" y="2649"/>
                  </a:lnTo>
                  <a:lnTo>
                    <a:pt x="1350" y="2661"/>
                  </a:lnTo>
                  <a:lnTo>
                    <a:pt x="1353" y="2668"/>
                  </a:lnTo>
                  <a:lnTo>
                    <a:pt x="1358" y="2675"/>
                  </a:lnTo>
                  <a:lnTo>
                    <a:pt x="1360" y="2682"/>
                  </a:lnTo>
                  <a:lnTo>
                    <a:pt x="1362" y="2687"/>
                  </a:lnTo>
                  <a:lnTo>
                    <a:pt x="1366" y="2695"/>
                  </a:lnTo>
                  <a:lnTo>
                    <a:pt x="1371" y="2698"/>
                  </a:lnTo>
                  <a:lnTo>
                    <a:pt x="1377" y="2703"/>
                  </a:lnTo>
                  <a:lnTo>
                    <a:pt x="1378" y="2707"/>
                  </a:lnTo>
                  <a:lnTo>
                    <a:pt x="1379" y="2713"/>
                  </a:lnTo>
                  <a:lnTo>
                    <a:pt x="1385" y="2725"/>
                  </a:lnTo>
                  <a:lnTo>
                    <a:pt x="1388" y="2732"/>
                  </a:lnTo>
                  <a:lnTo>
                    <a:pt x="1392" y="2735"/>
                  </a:lnTo>
                  <a:lnTo>
                    <a:pt x="1395" y="2736"/>
                  </a:lnTo>
                  <a:lnTo>
                    <a:pt x="1397" y="2735"/>
                  </a:lnTo>
                  <a:lnTo>
                    <a:pt x="1400" y="2732"/>
                  </a:lnTo>
                  <a:lnTo>
                    <a:pt x="1405" y="2729"/>
                  </a:lnTo>
                  <a:lnTo>
                    <a:pt x="1407" y="2725"/>
                  </a:lnTo>
                  <a:lnTo>
                    <a:pt x="1410" y="2724"/>
                  </a:lnTo>
                  <a:lnTo>
                    <a:pt x="1411" y="2724"/>
                  </a:lnTo>
                  <a:lnTo>
                    <a:pt x="1411" y="2725"/>
                  </a:lnTo>
                  <a:lnTo>
                    <a:pt x="1411" y="2730"/>
                  </a:lnTo>
                  <a:lnTo>
                    <a:pt x="1410" y="2735"/>
                  </a:lnTo>
                  <a:lnTo>
                    <a:pt x="1407" y="2740"/>
                  </a:lnTo>
                  <a:lnTo>
                    <a:pt x="1407" y="2746"/>
                  </a:lnTo>
                  <a:lnTo>
                    <a:pt x="1408" y="2748"/>
                  </a:lnTo>
                  <a:lnTo>
                    <a:pt x="1416" y="2751"/>
                  </a:lnTo>
                  <a:lnTo>
                    <a:pt x="1419" y="2751"/>
                  </a:lnTo>
                  <a:lnTo>
                    <a:pt x="1425" y="2747"/>
                  </a:lnTo>
                  <a:lnTo>
                    <a:pt x="1426" y="2743"/>
                  </a:lnTo>
                  <a:lnTo>
                    <a:pt x="1427" y="2740"/>
                  </a:lnTo>
                  <a:lnTo>
                    <a:pt x="1429" y="2732"/>
                  </a:lnTo>
                  <a:lnTo>
                    <a:pt x="1430" y="2725"/>
                  </a:lnTo>
                  <a:lnTo>
                    <a:pt x="1434" y="2719"/>
                  </a:lnTo>
                  <a:lnTo>
                    <a:pt x="1437" y="2716"/>
                  </a:lnTo>
                  <a:lnTo>
                    <a:pt x="1445" y="2712"/>
                  </a:lnTo>
                  <a:lnTo>
                    <a:pt x="1449" y="2709"/>
                  </a:lnTo>
                  <a:lnTo>
                    <a:pt x="1451" y="2706"/>
                  </a:lnTo>
                  <a:lnTo>
                    <a:pt x="1455" y="2702"/>
                  </a:lnTo>
                  <a:lnTo>
                    <a:pt x="1455" y="2700"/>
                  </a:lnTo>
                  <a:lnTo>
                    <a:pt x="1453" y="2698"/>
                  </a:lnTo>
                  <a:lnTo>
                    <a:pt x="1452" y="2692"/>
                  </a:lnTo>
                  <a:lnTo>
                    <a:pt x="1450" y="2685"/>
                  </a:lnTo>
                  <a:lnTo>
                    <a:pt x="1449" y="2676"/>
                  </a:lnTo>
                  <a:lnTo>
                    <a:pt x="1450" y="2667"/>
                  </a:lnTo>
                  <a:lnTo>
                    <a:pt x="1453" y="2657"/>
                  </a:lnTo>
                  <a:lnTo>
                    <a:pt x="1458" y="2647"/>
                  </a:lnTo>
                  <a:lnTo>
                    <a:pt x="1469" y="2628"/>
                  </a:lnTo>
                  <a:lnTo>
                    <a:pt x="1480" y="2614"/>
                  </a:lnTo>
                  <a:lnTo>
                    <a:pt x="1485" y="2608"/>
                  </a:lnTo>
                  <a:lnTo>
                    <a:pt x="1487" y="2602"/>
                  </a:lnTo>
                  <a:lnTo>
                    <a:pt x="1488" y="2598"/>
                  </a:lnTo>
                  <a:lnTo>
                    <a:pt x="1487" y="2595"/>
                  </a:lnTo>
                  <a:lnTo>
                    <a:pt x="1485" y="2591"/>
                  </a:lnTo>
                  <a:lnTo>
                    <a:pt x="1479" y="2588"/>
                  </a:lnTo>
                  <a:lnTo>
                    <a:pt x="1475" y="2585"/>
                  </a:lnTo>
                  <a:lnTo>
                    <a:pt x="1469" y="2580"/>
                  </a:lnTo>
                  <a:lnTo>
                    <a:pt x="1463" y="2575"/>
                  </a:lnTo>
                  <a:lnTo>
                    <a:pt x="1460" y="2569"/>
                  </a:lnTo>
                  <a:lnTo>
                    <a:pt x="1458" y="2564"/>
                  </a:lnTo>
                  <a:lnTo>
                    <a:pt x="1456" y="2561"/>
                  </a:lnTo>
                  <a:lnTo>
                    <a:pt x="1456" y="2554"/>
                  </a:lnTo>
                  <a:lnTo>
                    <a:pt x="1458" y="2550"/>
                  </a:lnTo>
                  <a:lnTo>
                    <a:pt x="1461" y="2546"/>
                  </a:lnTo>
                  <a:lnTo>
                    <a:pt x="1468" y="2542"/>
                  </a:lnTo>
                  <a:lnTo>
                    <a:pt x="1477" y="2534"/>
                  </a:lnTo>
                  <a:lnTo>
                    <a:pt x="1485" y="2527"/>
                  </a:lnTo>
                  <a:lnTo>
                    <a:pt x="1490" y="2517"/>
                  </a:lnTo>
                  <a:lnTo>
                    <a:pt x="1494" y="2512"/>
                  </a:lnTo>
                  <a:lnTo>
                    <a:pt x="1498" y="2503"/>
                  </a:lnTo>
                  <a:lnTo>
                    <a:pt x="1501" y="2496"/>
                  </a:lnTo>
                  <a:lnTo>
                    <a:pt x="1502" y="2491"/>
                  </a:lnTo>
                  <a:lnTo>
                    <a:pt x="1502" y="2487"/>
                  </a:lnTo>
                  <a:lnTo>
                    <a:pt x="1501" y="2483"/>
                  </a:lnTo>
                  <a:lnTo>
                    <a:pt x="1496" y="2476"/>
                  </a:lnTo>
                  <a:lnTo>
                    <a:pt x="1492" y="2472"/>
                  </a:lnTo>
                  <a:lnTo>
                    <a:pt x="1490" y="2466"/>
                  </a:lnTo>
                  <a:lnTo>
                    <a:pt x="1488" y="2460"/>
                  </a:lnTo>
                  <a:lnTo>
                    <a:pt x="1488" y="2456"/>
                  </a:lnTo>
                  <a:lnTo>
                    <a:pt x="1489" y="2452"/>
                  </a:lnTo>
                  <a:lnTo>
                    <a:pt x="1490" y="2451"/>
                  </a:lnTo>
                  <a:lnTo>
                    <a:pt x="1499" y="2451"/>
                  </a:lnTo>
                  <a:lnTo>
                    <a:pt x="1511" y="2452"/>
                  </a:lnTo>
                  <a:lnTo>
                    <a:pt x="1517" y="2452"/>
                  </a:lnTo>
                  <a:lnTo>
                    <a:pt x="1520" y="2452"/>
                  </a:lnTo>
                  <a:lnTo>
                    <a:pt x="1522" y="2451"/>
                  </a:lnTo>
                  <a:lnTo>
                    <a:pt x="1524" y="2450"/>
                  </a:lnTo>
                  <a:lnTo>
                    <a:pt x="1524" y="2446"/>
                  </a:lnTo>
                  <a:lnTo>
                    <a:pt x="1524" y="2435"/>
                  </a:lnTo>
                  <a:lnTo>
                    <a:pt x="1526" y="2427"/>
                  </a:lnTo>
                  <a:lnTo>
                    <a:pt x="1526" y="2420"/>
                  </a:lnTo>
                  <a:lnTo>
                    <a:pt x="1527" y="2416"/>
                  </a:lnTo>
                  <a:lnTo>
                    <a:pt x="1527" y="2412"/>
                  </a:lnTo>
                  <a:lnTo>
                    <a:pt x="1529" y="2409"/>
                  </a:lnTo>
                  <a:lnTo>
                    <a:pt x="1531" y="2407"/>
                  </a:lnTo>
                  <a:lnTo>
                    <a:pt x="1537" y="2406"/>
                  </a:lnTo>
                  <a:lnTo>
                    <a:pt x="1543" y="2405"/>
                  </a:lnTo>
                  <a:lnTo>
                    <a:pt x="1551" y="2403"/>
                  </a:lnTo>
                  <a:lnTo>
                    <a:pt x="1557" y="2403"/>
                  </a:lnTo>
                  <a:lnTo>
                    <a:pt x="1564" y="2401"/>
                  </a:lnTo>
                  <a:lnTo>
                    <a:pt x="1569" y="2398"/>
                  </a:lnTo>
                  <a:lnTo>
                    <a:pt x="1573" y="2397"/>
                  </a:lnTo>
                  <a:lnTo>
                    <a:pt x="1576" y="2395"/>
                  </a:lnTo>
                  <a:lnTo>
                    <a:pt x="1579" y="2391"/>
                  </a:lnTo>
                  <a:lnTo>
                    <a:pt x="1582" y="2387"/>
                  </a:lnTo>
                  <a:lnTo>
                    <a:pt x="1586" y="2382"/>
                  </a:lnTo>
                  <a:lnTo>
                    <a:pt x="1591" y="2378"/>
                  </a:lnTo>
                  <a:lnTo>
                    <a:pt x="1595" y="2376"/>
                  </a:lnTo>
                  <a:lnTo>
                    <a:pt x="1602" y="2373"/>
                  </a:lnTo>
                  <a:lnTo>
                    <a:pt x="1605" y="2372"/>
                  </a:lnTo>
                  <a:lnTo>
                    <a:pt x="1608" y="2371"/>
                  </a:lnTo>
                  <a:lnTo>
                    <a:pt x="1612" y="2368"/>
                  </a:lnTo>
                  <a:lnTo>
                    <a:pt x="1615" y="2366"/>
                  </a:lnTo>
                  <a:lnTo>
                    <a:pt x="1615" y="2357"/>
                  </a:lnTo>
                  <a:lnTo>
                    <a:pt x="1612" y="2353"/>
                  </a:lnTo>
                  <a:lnTo>
                    <a:pt x="1611" y="2347"/>
                  </a:lnTo>
                  <a:lnTo>
                    <a:pt x="1606" y="2343"/>
                  </a:lnTo>
                  <a:lnTo>
                    <a:pt x="1601" y="2337"/>
                  </a:lnTo>
                  <a:lnTo>
                    <a:pt x="1594" y="2331"/>
                  </a:lnTo>
                  <a:lnTo>
                    <a:pt x="1589" y="2325"/>
                  </a:lnTo>
                  <a:lnTo>
                    <a:pt x="1586" y="2323"/>
                  </a:lnTo>
                  <a:lnTo>
                    <a:pt x="1586" y="2321"/>
                  </a:lnTo>
                  <a:lnTo>
                    <a:pt x="1590" y="2319"/>
                  </a:lnTo>
                  <a:lnTo>
                    <a:pt x="1595" y="2317"/>
                  </a:lnTo>
                  <a:lnTo>
                    <a:pt x="1604" y="2317"/>
                  </a:lnTo>
                  <a:lnTo>
                    <a:pt x="1638" y="2317"/>
                  </a:lnTo>
                  <a:lnTo>
                    <a:pt x="1651" y="2316"/>
                  </a:lnTo>
                  <a:lnTo>
                    <a:pt x="1657" y="2316"/>
                  </a:lnTo>
                  <a:lnTo>
                    <a:pt x="1663" y="2314"/>
                  </a:lnTo>
                  <a:lnTo>
                    <a:pt x="1665" y="2311"/>
                  </a:lnTo>
                  <a:lnTo>
                    <a:pt x="1666" y="2307"/>
                  </a:lnTo>
                  <a:lnTo>
                    <a:pt x="1666" y="2303"/>
                  </a:lnTo>
                  <a:lnTo>
                    <a:pt x="1669" y="2295"/>
                  </a:lnTo>
                  <a:lnTo>
                    <a:pt x="1671" y="2288"/>
                  </a:lnTo>
                  <a:lnTo>
                    <a:pt x="1673" y="2280"/>
                  </a:lnTo>
                  <a:lnTo>
                    <a:pt x="1675" y="2274"/>
                  </a:lnTo>
                  <a:lnTo>
                    <a:pt x="1682" y="2264"/>
                  </a:lnTo>
                  <a:lnTo>
                    <a:pt x="1691" y="2257"/>
                  </a:lnTo>
                  <a:lnTo>
                    <a:pt x="1696" y="2252"/>
                  </a:lnTo>
                  <a:lnTo>
                    <a:pt x="1700" y="2246"/>
                  </a:lnTo>
                  <a:lnTo>
                    <a:pt x="1705" y="2242"/>
                  </a:lnTo>
                  <a:lnTo>
                    <a:pt x="1705" y="2238"/>
                  </a:lnTo>
                  <a:lnTo>
                    <a:pt x="1706" y="2233"/>
                  </a:lnTo>
                  <a:lnTo>
                    <a:pt x="1706" y="2231"/>
                  </a:lnTo>
                  <a:lnTo>
                    <a:pt x="1707" y="2225"/>
                  </a:lnTo>
                  <a:lnTo>
                    <a:pt x="1711" y="2220"/>
                  </a:lnTo>
                  <a:lnTo>
                    <a:pt x="1716" y="2212"/>
                  </a:lnTo>
                  <a:lnTo>
                    <a:pt x="1724" y="2200"/>
                  </a:lnTo>
                  <a:lnTo>
                    <a:pt x="1731" y="2184"/>
                  </a:lnTo>
                  <a:lnTo>
                    <a:pt x="1735" y="2168"/>
                  </a:lnTo>
                  <a:lnTo>
                    <a:pt x="1737" y="2148"/>
                  </a:lnTo>
                  <a:lnTo>
                    <a:pt x="1737" y="2140"/>
                  </a:lnTo>
                  <a:lnTo>
                    <a:pt x="1739" y="2134"/>
                  </a:lnTo>
                  <a:lnTo>
                    <a:pt x="1744" y="2127"/>
                  </a:lnTo>
                  <a:lnTo>
                    <a:pt x="1747" y="2120"/>
                  </a:lnTo>
                  <a:lnTo>
                    <a:pt x="1761" y="2109"/>
                  </a:lnTo>
                  <a:lnTo>
                    <a:pt x="1777" y="2098"/>
                  </a:lnTo>
                  <a:lnTo>
                    <a:pt x="1792" y="2090"/>
                  </a:lnTo>
                  <a:lnTo>
                    <a:pt x="1811" y="2083"/>
                  </a:lnTo>
                  <a:lnTo>
                    <a:pt x="1830" y="2078"/>
                  </a:lnTo>
                  <a:lnTo>
                    <a:pt x="1848" y="2075"/>
                  </a:lnTo>
                  <a:lnTo>
                    <a:pt x="1855" y="2073"/>
                  </a:lnTo>
                  <a:lnTo>
                    <a:pt x="1857" y="2072"/>
                  </a:lnTo>
                  <a:lnTo>
                    <a:pt x="1861" y="2069"/>
                  </a:lnTo>
                  <a:lnTo>
                    <a:pt x="1862" y="2066"/>
                  </a:lnTo>
                  <a:lnTo>
                    <a:pt x="1864" y="2057"/>
                  </a:lnTo>
                  <a:lnTo>
                    <a:pt x="1864" y="2046"/>
                  </a:lnTo>
                  <a:lnTo>
                    <a:pt x="1861" y="2044"/>
                  </a:lnTo>
                  <a:lnTo>
                    <a:pt x="1868" y="2035"/>
                  </a:lnTo>
                  <a:lnTo>
                    <a:pt x="1871" y="2029"/>
                  </a:lnTo>
                  <a:lnTo>
                    <a:pt x="1873" y="2027"/>
                  </a:lnTo>
                  <a:lnTo>
                    <a:pt x="1879" y="2023"/>
                  </a:lnTo>
                  <a:lnTo>
                    <a:pt x="1881" y="2016"/>
                  </a:lnTo>
                  <a:lnTo>
                    <a:pt x="1884" y="2011"/>
                  </a:lnTo>
                  <a:lnTo>
                    <a:pt x="1884" y="2005"/>
                  </a:lnTo>
                  <a:lnTo>
                    <a:pt x="1888" y="1990"/>
                  </a:lnTo>
                  <a:lnTo>
                    <a:pt x="1892" y="1977"/>
                  </a:lnTo>
                  <a:lnTo>
                    <a:pt x="1897" y="1967"/>
                  </a:lnTo>
                  <a:lnTo>
                    <a:pt x="1898" y="1958"/>
                  </a:lnTo>
                  <a:lnTo>
                    <a:pt x="1898" y="1954"/>
                  </a:lnTo>
                  <a:lnTo>
                    <a:pt x="1898" y="1949"/>
                  </a:lnTo>
                  <a:lnTo>
                    <a:pt x="1896" y="1943"/>
                  </a:lnTo>
                  <a:lnTo>
                    <a:pt x="1891" y="1938"/>
                  </a:lnTo>
                  <a:lnTo>
                    <a:pt x="1891" y="1935"/>
                  </a:lnTo>
                  <a:lnTo>
                    <a:pt x="1891" y="1933"/>
                  </a:lnTo>
                  <a:lnTo>
                    <a:pt x="1896" y="1928"/>
                  </a:lnTo>
                  <a:lnTo>
                    <a:pt x="1897" y="1922"/>
                  </a:lnTo>
                  <a:lnTo>
                    <a:pt x="1896" y="1918"/>
                  </a:lnTo>
                  <a:lnTo>
                    <a:pt x="1891" y="1913"/>
                  </a:lnTo>
                  <a:lnTo>
                    <a:pt x="1889" y="1908"/>
                  </a:lnTo>
                  <a:lnTo>
                    <a:pt x="1889" y="1902"/>
                  </a:lnTo>
                  <a:lnTo>
                    <a:pt x="1895" y="1895"/>
                  </a:lnTo>
                  <a:lnTo>
                    <a:pt x="1897" y="1892"/>
                  </a:lnTo>
                  <a:lnTo>
                    <a:pt x="1901" y="1892"/>
                  </a:lnTo>
                  <a:lnTo>
                    <a:pt x="1906" y="1890"/>
                  </a:lnTo>
                  <a:lnTo>
                    <a:pt x="1910" y="1887"/>
                  </a:lnTo>
                  <a:lnTo>
                    <a:pt x="1915" y="1877"/>
                  </a:lnTo>
                  <a:lnTo>
                    <a:pt x="1920" y="1864"/>
                  </a:lnTo>
                  <a:lnTo>
                    <a:pt x="1925" y="1851"/>
                  </a:lnTo>
                  <a:lnTo>
                    <a:pt x="1926" y="1844"/>
                  </a:lnTo>
                  <a:lnTo>
                    <a:pt x="1931" y="1839"/>
                  </a:lnTo>
                  <a:lnTo>
                    <a:pt x="1938" y="1830"/>
                  </a:lnTo>
                  <a:lnTo>
                    <a:pt x="1943" y="1822"/>
                  </a:lnTo>
                  <a:lnTo>
                    <a:pt x="1951" y="1812"/>
                  </a:lnTo>
                  <a:lnTo>
                    <a:pt x="1951" y="1810"/>
                  </a:lnTo>
                  <a:lnTo>
                    <a:pt x="1956" y="1798"/>
                  </a:lnTo>
                  <a:lnTo>
                    <a:pt x="1957" y="1792"/>
                  </a:lnTo>
                  <a:lnTo>
                    <a:pt x="1957" y="1788"/>
                  </a:lnTo>
                  <a:lnTo>
                    <a:pt x="1959" y="1784"/>
                  </a:lnTo>
                  <a:lnTo>
                    <a:pt x="1962" y="1781"/>
                  </a:lnTo>
                  <a:lnTo>
                    <a:pt x="1964" y="1780"/>
                  </a:lnTo>
                  <a:lnTo>
                    <a:pt x="1965" y="1778"/>
                  </a:lnTo>
                  <a:lnTo>
                    <a:pt x="1965" y="1772"/>
                  </a:lnTo>
                  <a:lnTo>
                    <a:pt x="1964" y="1770"/>
                  </a:lnTo>
                  <a:lnTo>
                    <a:pt x="1962" y="1765"/>
                  </a:lnTo>
                  <a:lnTo>
                    <a:pt x="1959" y="1758"/>
                  </a:lnTo>
                  <a:lnTo>
                    <a:pt x="1956" y="1751"/>
                  </a:lnTo>
                  <a:lnTo>
                    <a:pt x="1953" y="1746"/>
                  </a:lnTo>
                  <a:lnTo>
                    <a:pt x="1951" y="1742"/>
                  </a:lnTo>
                  <a:lnTo>
                    <a:pt x="1948" y="1736"/>
                  </a:lnTo>
                  <a:lnTo>
                    <a:pt x="1943" y="1735"/>
                  </a:lnTo>
                  <a:lnTo>
                    <a:pt x="1940" y="1735"/>
                  </a:lnTo>
                  <a:lnTo>
                    <a:pt x="1938" y="1736"/>
                  </a:lnTo>
                  <a:lnTo>
                    <a:pt x="1933" y="1737"/>
                  </a:lnTo>
                  <a:lnTo>
                    <a:pt x="1929" y="1737"/>
                  </a:lnTo>
                  <a:lnTo>
                    <a:pt x="1923" y="1733"/>
                  </a:lnTo>
                  <a:lnTo>
                    <a:pt x="1907" y="1720"/>
                  </a:lnTo>
                  <a:lnTo>
                    <a:pt x="1892" y="1711"/>
                  </a:lnTo>
                  <a:lnTo>
                    <a:pt x="1881" y="1705"/>
                  </a:lnTo>
                  <a:lnTo>
                    <a:pt x="1871" y="1698"/>
                  </a:lnTo>
                  <a:lnTo>
                    <a:pt x="1864" y="1695"/>
                  </a:lnTo>
                  <a:lnTo>
                    <a:pt x="1855" y="1695"/>
                  </a:lnTo>
                  <a:lnTo>
                    <a:pt x="1841" y="1694"/>
                  </a:lnTo>
                  <a:lnTo>
                    <a:pt x="1833" y="1694"/>
                  </a:lnTo>
                  <a:lnTo>
                    <a:pt x="1829" y="1692"/>
                  </a:lnTo>
                  <a:lnTo>
                    <a:pt x="1820" y="1691"/>
                  </a:lnTo>
                  <a:lnTo>
                    <a:pt x="1811" y="1688"/>
                  </a:lnTo>
                  <a:lnTo>
                    <a:pt x="1803" y="1685"/>
                  </a:lnTo>
                  <a:lnTo>
                    <a:pt x="1798" y="1684"/>
                  </a:lnTo>
                  <a:lnTo>
                    <a:pt x="1796" y="1681"/>
                  </a:lnTo>
                  <a:lnTo>
                    <a:pt x="1795" y="1679"/>
                  </a:lnTo>
                  <a:lnTo>
                    <a:pt x="1795" y="1675"/>
                  </a:lnTo>
                  <a:lnTo>
                    <a:pt x="1790" y="1670"/>
                  </a:lnTo>
                  <a:lnTo>
                    <a:pt x="1788" y="1669"/>
                  </a:lnTo>
                  <a:lnTo>
                    <a:pt x="1782" y="1669"/>
                  </a:lnTo>
                  <a:lnTo>
                    <a:pt x="1772" y="1666"/>
                  </a:lnTo>
                  <a:lnTo>
                    <a:pt x="1759" y="1662"/>
                  </a:lnTo>
                  <a:lnTo>
                    <a:pt x="1749" y="1658"/>
                  </a:lnTo>
                  <a:lnTo>
                    <a:pt x="1744" y="1657"/>
                  </a:lnTo>
                  <a:lnTo>
                    <a:pt x="1738" y="1658"/>
                  </a:lnTo>
                  <a:lnTo>
                    <a:pt x="1732" y="1659"/>
                  </a:lnTo>
                  <a:lnTo>
                    <a:pt x="1722" y="1659"/>
                  </a:lnTo>
                  <a:lnTo>
                    <a:pt x="1717" y="1658"/>
                  </a:lnTo>
                  <a:lnTo>
                    <a:pt x="1713" y="1657"/>
                  </a:lnTo>
                  <a:lnTo>
                    <a:pt x="1708" y="1654"/>
                  </a:lnTo>
                  <a:lnTo>
                    <a:pt x="1704" y="1652"/>
                  </a:lnTo>
                  <a:lnTo>
                    <a:pt x="1693" y="1650"/>
                  </a:lnTo>
                  <a:lnTo>
                    <a:pt x="1679" y="1650"/>
                  </a:lnTo>
                  <a:lnTo>
                    <a:pt x="1692" y="1635"/>
                  </a:lnTo>
                  <a:lnTo>
                    <a:pt x="1693" y="1635"/>
                  </a:lnTo>
                  <a:lnTo>
                    <a:pt x="1697" y="1633"/>
                  </a:lnTo>
                  <a:lnTo>
                    <a:pt x="1697" y="1629"/>
                  </a:lnTo>
                  <a:lnTo>
                    <a:pt x="1697" y="1622"/>
                  </a:lnTo>
                  <a:lnTo>
                    <a:pt x="1696" y="1613"/>
                  </a:lnTo>
                  <a:lnTo>
                    <a:pt x="1687" y="1599"/>
                  </a:lnTo>
                  <a:lnTo>
                    <a:pt x="1685" y="1591"/>
                  </a:lnTo>
                  <a:lnTo>
                    <a:pt x="1682" y="1583"/>
                  </a:lnTo>
                  <a:lnTo>
                    <a:pt x="1680" y="1580"/>
                  </a:lnTo>
                  <a:lnTo>
                    <a:pt x="1680" y="1576"/>
                  </a:lnTo>
                  <a:lnTo>
                    <a:pt x="1680" y="1571"/>
                  </a:lnTo>
                  <a:lnTo>
                    <a:pt x="1678" y="1568"/>
                  </a:lnTo>
                  <a:lnTo>
                    <a:pt x="1675" y="1565"/>
                  </a:lnTo>
                  <a:lnTo>
                    <a:pt x="1673" y="1562"/>
                  </a:lnTo>
                  <a:lnTo>
                    <a:pt x="1666" y="1555"/>
                  </a:lnTo>
                  <a:lnTo>
                    <a:pt x="1663" y="1551"/>
                  </a:lnTo>
                  <a:lnTo>
                    <a:pt x="1656" y="1543"/>
                  </a:lnTo>
                  <a:lnTo>
                    <a:pt x="1648" y="1537"/>
                  </a:lnTo>
                  <a:lnTo>
                    <a:pt x="1644" y="1535"/>
                  </a:lnTo>
                  <a:lnTo>
                    <a:pt x="1640" y="1535"/>
                  </a:lnTo>
                  <a:lnTo>
                    <a:pt x="1637" y="1535"/>
                  </a:lnTo>
                  <a:lnTo>
                    <a:pt x="1636" y="1536"/>
                  </a:lnTo>
                  <a:lnTo>
                    <a:pt x="1632" y="1536"/>
                  </a:lnTo>
                  <a:lnTo>
                    <a:pt x="1631" y="1535"/>
                  </a:lnTo>
                  <a:lnTo>
                    <a:pt x="1629" y="1534"/>
                  </a:lnTo>
                  <a:lnTo>
                    <a:pt x="1624" y="1531"/>
                  </a:lnTo>
                  <a:lnTo>
                    <a:pt x="1621" y="1530"/>
                  </a:lnTo>
                  <a:lnTo>
                    <a:pt x="1611" y="1530"/>
                  </a:lnTo>
                  <a:lnTo>
                    <a:pt x="1598" y="1532"/>
                  </a:lnTo>
                  <a:lnTo>
                    <a:pt x="1589" y="1536"/>
                  </a:lnTo>
                  <a:lnTo>
                    <a:pt x="1582" y="1540"/>
                  </a:lnTo>
                  <a:lnTo>
                    <a:pt x="1578" y="1540"/>
                  </a:lnTo>
                  <a:lnTo>
                    <a:pt x="1576" y="1537"/>
                  </a:lnTo>
                  <a:lnTo>
                    <a:pt x="1578" y="1532"/>
                  </a:lnTo>
                  <a:lnTo>
                    <a:pt x="1578" y="1528"/>
                  </a:lnTo>
                  <a:lnTo>
                    <a:pt x="1576" y="1525"/>
                  </a:lnTo>
                  <a:lnTo>
                    <a:pt x="1573" y="1524"/>
                  </a:lnTo>
                  <a:lnTo>
                    <a:pt x="1569" y="1520"/>
                  </a:lnTo>
                  <a:lnTo>
                    <a:pt x="1563" y="1516"/>
                  </a:lnTo>
                  <a:lnTo>
                    <a:pt x="1557" y="1509"/>
                  </a:lnTo>
                  <a:lnTo>
                    <a:pt x="1553" y="1498"/>
                  </a:lnTo>
                  <a:lnTo>
                    <a:pt x="1551" y="1491"/>
                  </a:lnTo>
                  <a:lnTo>
                    <a:pt x="1549" y="1487"/>
                  </a:lnTo>
                  <a:lnTo>
                    <a:pt x="1547" y="1483"/>
                  </a:lnTo>
                  <a:lnTo>
                    <a:pt x="1541" y="1480"/>
                  </a:lnTo>
                  <a:lnTo>
                    <a:pt x="1539" y="1479"/>
                  </a:lnTo>
                  <a:lnTo>
                    <a:pt x="1534" y="1479"/>
                  </a:lnTo>
                  <a:lnTo>
                    <a:pt x="1527" y="1476"/>
                  </a:lnTo>
                  <a:lnTo>
                    <a:pt x="1524" y="1473"/>
                  </a:lnTo>
                  <a:lnTo>
                    <a:pt x="1521" y="1472"/>
                  </a:lnTo>
                  <a:lnTo>
                    <a:pt x="1518" y="1467"/>
                  </a:lnTo>
                  <a:lnTo>
                    <a:pt x="1517" y="1463"/>
                  </a:lnTo>
                  <a:lnTo>
                    <a:pt x="1514" y="1461"/>
                  </a:lnTo>
                  <a:lnTo>
                    <a:pt x="1511" y="1458"/>
                  </a:lnTo>
                  <a:lnTo>
                    <a:pt x="1501" y="1455"/>
                  </a:lnTo>
                  <a:lnTo>
                    <a:pt x="1494" y="1451"/>
                  </a:lnTo>
                  <a:lnTo>
                    <a:pt x="1488" y="1447"/>
                  </a:lnTo>
                  <a:lnTo>
                    <a:pt x="1485" y="1444"/>
                  </a:lnTo>
                  <a:lnTo>
                    <a:pt x="1477" y="1440"/>
                  </a:lnTo>
                  <a:lnTo>
                    <a:pt x="1471" y="1438"/>
                  </a:lnTo>
                  <a:lnTo>
                    <a:pt x="1461" y="1439"/>
                  </a:lnTo>
                  <a:lnTo>
                    <a:pt x="1455" y="1443"/>
                  </a:lnTo>
                  <a:lnTo>
                    <a:pt x="1449" y="1446"/>
                  </a:lnTo>
                  <a:lnTo>
                    <a:pt x="1443" y="1449"/>
                  </a:lnTo>
                  <a:lnTo>
                    <a:pt x="1437" y="1450"/>
                  </a:lnTo>
                  <a:lnTo>
                    <a:pt x="1433" y="1450"/>
                  </a:lnTo>
                  <a:lnTo>
                    <a:pt x="1427" y="1450"/>
                  </a:lnTo>
                  <a:lnTo>
                    <a:pt x="1422" y="1447"/>
                  </a:lnTo>
                  <a:lnTo>
                    <a:pt x="1418" y="1447"/>
                  </a:lnTo>
                  <a:lnTo>
                    <a:pt x="1411" y="1447"/>
                  </a:lnTo>
                  <a:lnTo>
                    <a:pt x="1404" y="1446"/>
                  </a:lnTo>
                  <a:lnTo>
                    <a:pt x="1395" y="1446"/>
                  </a:lnTo>
                  <a:lnTo>
                    <a:pt x="1392" y="1444"/>
                  </a:lnTo>
                  <a:lnTo>
                    <a:pt x="1392" y="1440"/>
                  </a:lnTo>
                  <a:lnTo>
                    <a:pt x="1389" y="1438"/>
                  </a:lnTo>
                  <a:lnTo>
                    <a:pt x="1387" y="1435"/>
                  </a:lnTo>
                  <a:lnTo>
                    <a:pt x="1384" y="1431"/>
                  </a:lnTo>
                  <a:lnTo>
                    <a:pt x="1378" y="1427"/>
                  </a:lnTo>
                  <a:lnTo>
                    <a:pt x="1370" y="1421"/>
                  </a:lnTo>
                  <a:lnTo>
                    <a:pt x="1364" y="1416"/>
                  </a:lnTo>
                  <a:lnTo>
                    <a:pt x="1361" y="1415"/>
                  </a:lnTo>
                  <a:lnTo>
                    <a:pt x="1358" y="1411"/>
                  </a:lnTo>
                  <a:lnTo>
                    <a:pt x="1358" y="1417"/>
                  </a:lnTo>
                  <a:lnTo>
                    <a:pt x="1354" y="1424"/>
                  </a:lnTo>
                  <a:lnTo>
                    <a:pt x="1351" y="1428"/>
                  </a:lnTo>
                  <a:lnTo>
                    <a:pt x="1342" y="1431"/>
                  </a:lnTo>
                  <a:lnTo>
                    <a:pt x="1337" y="1432"/>
                  </a:lnTo>
                  <a:lnTo>
                    <a:pt x="1335" y="1431"/>
                  </a:lnTo>
                  <a:lnTo>
                    <a:pt x="1334" y="1428"/>
                  </a:lnTo>
                  <a:lnTo>
                    <a:pt x="1334" y="1426"/>
                  </a:lnTo>
                  <a:lnTo>
                    <a:pt x="1335" y="1417"/>
                  </a:lnTo>
                  <a:lnTo>
                    <a:pt x="1336" y="1413"/>
                  </a:lnTo>
                  <a:lnTo>
                    <a:pt x="1337" y="1406"/>
                  </a:lnTo>
                  <a:lnTo>
                    <a:pt x="1337" y="1404"/>
                  </a:lnTo>
                  <a:lnTo>
                    <a:pt x="1337" y="1403"/>
                  </a:lnTo>
                  <a:lnTo>
                    <a:pt x="1334" y="1403"/>
                  </a:lnTo>
                  <a:lnTo>
                    <a:pt x="1330" y="1406"/>
                  </a:lnTo>
                  <a:lnTo>
                    <a:pt x="1326" y="1407"/>
                  </a:lnTo>
                  <a:lnTo>
                    <a:pt x="1318" y="1416"/>
                  </a:lnTo>
                  <a:lnTo>
                    <a:pt x="1312" y="1421"/>
                  </a:lnTo>
                  <a:lnTo>
                    <a:pt x="1309" y="1427"/>
                  </a:lnTo>
                  <a:lnTo>
                    <a:pt x="1304" y="1431"/>
                  </a:lnTo>
                  <a:lnTo>
                    <a:pt x="1300" y="1433"/>
                  </a:lnTo>
                  <a:lnTo>
                    <a:pt x="1297" y="1436"/>
                  </a:lnTo>
                  <a:lnTo>
                    <a:pt x="1290" y="1436"/>
                  </a:lnTo>
                  <a:lnTo>
                    <a:pt x="1284" y="1435"/>
                  </a:lnTo>
                  <a:lnTo>
                    <a:pt x="1278" y="1433"/>
                  </a:lnTo>
                  <a:lnTo>
                    <a:pt x="1276" y="1433"/>
                  </a:lnTo>
                  <a:lnTo>
                    <a:pt x="1270" y="1437"/>
                  </a:lnTo>
                  <a:lnTo>
                    <a:pt x="1269" y="1440"/>
                  </a:lnTo>
                  <a:lnTo>
                    <a:pt x="1266" y="1446"/>
                  </a:lnTo>
                  <a:lnTo>
                    <a:pt x="1263" y="1446"/>
                  </a:lnTo>
                  <a:lnTo>
                    <a:pt x="1242" y="1488"/>
                  </a:lnTo>
                  <a:lnTo>
                    <a:pt x="1243" y="1488"/>
                  </a:lnTo>
                  <a:lnTo>
                    <a:pt x="1236" y="1479"/>
                  </a:lnTo>
                  <a:lnTo>
                    <a:pt x="1227" y="1471"/>
                  </a:lnTo>
                  <a:lnTo>
                    <a:pt x="1216" y="1466"/>
                  </a:lnTo>
                  <a:lnTo>
                    <a:pt x="1204" y="1459"/>
                  </a:lnTo>
                  <a:lnTo>
                    <a:pt x="1194" y="1457"/>
                  </a:lnTo>
                  <a:lnTo>
                    <a:pt x="1190" y="1457"/>
                  </a:lnTo>
                  <a:lnTo>
                    <a:pt x="1187" y="1458"/>
                  </a:lnTo>
                  <a:lnTo>
                    <a:pt x="1183" y="1465"/>
                  </a:lnTo>
                  <a:lnTo>
                    <a:pt x="1181" y="1468"/>
                  </a:lnTo>
                  <a:lnTo>
                    <a:pt x="1175" y="1470"/>
                  </a:lnTo>
                  <a:lnTo>
                    <a:pt x="1167" y="1470"/>
                  </a:lnTo>
                  <a:lnTo>
                    <a:pt x="1164" y="1469"/>
                  </a:lnTo>
                  <a:lnTo>
                    <a:pt x="1159" y="1466"/>
                  </a:lnTo>
                  <a:lnTo>
                    <a:pt x="1152" y="1461"/>
                  </a:lnTo>
                  <a:lnTo>
                    <a:pt x="1148" y="1457"/>
                  </a:lnTo>
                  <a:lnTo>
                    <a:pt x="1139" y="1443"/>
                  </a:lnTo>
                  <a:lnTo>
                    <a:pt x="1135" y="1436"/>
                  </a:lnTo>
                  <a:lnTo>
                    <a:pt x="1133" y="1427"/>
                  </a:lnTo>
                  <a:lnTo>
                    <a:pt x="1132" y="1420"/>
                  </a:lnTo>
                  <a:lnTo>
                    <a:pt x="1132" y="1414"/>
                  </a:lnTo>
                  <a:lnTo>
                    <a:pt x="1133" y="1402"/>
                  </a:lnTo>
                  <a:lnTo>
                    <a:pt x="1135" y="1395"/>
                  </a:lnTo>
                  <a:lnTo>
                    <a:pt x="1136" y="1389"/>
                  </a:lnTo>
                  <a:lnTo>
                    <a:pt x="1137" y="1383"/>
                  </a:lnTo>
                  <a:lnTo>
                    <a:pt x="1137" y="1372"/>
                  </a:lnTo>
                  <a:lnTo>
                    <a:pt x="1137" y="1364"/>
                  </a:lnTo>
                  <a:lnTo>
                    <a:pt x="1139" y="1355"/>
                  </a:lnTo>
                  <a:lnTo>
                    <a:pt x="1139" y="1351"/>
                  </a:lnTo>
                  <a:lnTo>
                    <a:pt x="1139" y="1346"/>
                  </a:lnTo>
                  <a:lnTo>
                    <a:pt x="1136" y="1343"/>
                  </a:lnTo>
                  <a:lnTo>
                    <a:pt x="1133" y="1342"/>
                  </a:lnTo>
                  <a:lnTo>
                    <a:pt x="1085" y="1342"/>
                  </a:lnTo>
                  <a:lnTo>
                    <a:pt x="1078" y="1342"/>
                  </a:lnTo>
                  <a:lnTo>
                    <a:pt x="1072" y="1339"/>
                  </a:lnTo>
                  <a:lnTo>
                    <a:pt x="1067" y="1339"/>
                  </a:lnTo>
                  <a:lnTo>
                    <a:pt x="1060" y="1335"/>
                  </a:lnTo>
                  <a:lnTo>
                    <a:pt x="1058" y="1332"/>
                  </a:lnTo>
                  <a:lnTo>
                    <a:pt x="1058" y="1327"/>
                  </a:lnTo>
                  <a:lnTo>
                    <a:pt x="1059" y="1316"/>
                  </a:lnTo>
                  <a:lnTo>
                    <a:pt x="1060" y="1309"/>
                  </a:lnTo>
                  <a:lnTo>
                    <a:pt x="1064" y="1302"/>
                  </a:lnTo>
                  <a:lnTo>
                    <a:pt x="1068" y="1280"/>
                  </a:lnTo>
                  <a:lnTo>
                    <a:pt x="1075" y="1261"/>
                  </a:lnTo>
                  <a:lnTo>
                    <a:pt x="1078" y="1252"/>
                  </a:lnTo>
                  <a:lnTo>
                    <a:pt x="1082" y="1247"/>
                  </a:lnTo>
                  <a:lnTo>
                    <a:pt x="1085" y="1242"/>
                  </a:lnTo>
                  <a:lnTo>
                    <a:pt x="1086" y="1239"/>
                  </a:lnTo>
                  <a:lnTo>
                    <a:pt x="1086" y="1236"/>
                  </a:lnTo>
                  <a:lnTo>
                    <a:pt x="1085" y="1233"/>
                  </a:lnTo>
                  <a:lnTo>
                    <a:pt x="1083" y="1232"/>
                  </a:lnTo>
                  <a:lnTo>
                    <a:pt x="1078" y="1231"/>
                  </a:lnTo>
                  <a:lnTo>
                    <a:pt x="1074" y="1232"/>
                  </a:lnTo>
                  <a:lnTo>
                    <a:pt x="1067" y="1233"/>
                  </a:lnTo>
                  <a:lnTo>
                    <a:pt x="1060" y="1235"/>
                  </a:lnTo>
                  <a:lnTo>
                    <a:pt x="1040" y="1235"/>
                  </a:lnTo>
                  <a:lnTo>
                    <a:pt x="1034" y="1236"/>
                  </a:lnTo>
                  <a:lnTo>
                    <a:pt x="1028" y="1240"/>
                  </a:lnTo>
                  <a:lnTo>
                    <a:pt x="1022" y="1246"/>
                  </a:lnTo>
                  <a:lnTo>
                    <a:pt x="1015" y="1254"/>
                  </a:lnTo>
                  <a:lnTo>
                    <a:pt x="1013" y="1261"/>
                  </a:lnTo>
                  <a:lnTo>
                    <a:pt x="1010" y="1268"/>
                  </a:lnTo>
                  <a:lnTo>
                    <a:pt x="1009" y="1272"/>
                  </a:lnTo>
                  <a:lnTo>
                    <a:pt x="1006" y="1274"/>
                  </a:lnTo>
                  <a:lnTo>
                    <a:pt x="1003" y="1278"/>
                  </a:lnTo>
                  <a:lnTo>
                    <a:pt x="1002" y="1280"/>
                  </a:lnTo>
                  <a:lnTo>
                    <a:pt x="999" y="1280"/>
                  </a:lnTo>
                  <a:lnTo>
                    <a:pt x="995" y="1280"/>
                  </a:lnTo>
                  <a:lnTo>
                    <a:pt x="991" y="1282"/>
                  </a:lnTo>
                  <a:lnTo>
                    <a:pt x="986" y="1284"/>
                  </a:lnTo>
                  <a:lnTo>
                    <a:pt x="983" y="1287"/>
                  </a:lnTo>
                  <a:lnTo>
                    <a:pt x="973" y="1292"/>
                  </a:lnTo>
                  <a:lnTo>
                    <a:pt x="965" y="1295"/>
                  </a:lnTo>
                  <a:lnTo>
                    <a:pt x="957" y="1295"/>
                  </a:lnTo>
                  <a:lnTo>
                    <a:pt x="950" y="1292"/>
                  </a:lnTo>
                  <a:lnTo>
                    <a:pt x="942" y="1288"/>
                  </a:lnTo>
                  <a:lnTo>
                    <a:pt x="938" y="1283"/>
                  </a:lnTo>
                  <a:lnTo>
                    <a:pt x="931" y="1278"/>
                  </a:lnTo>
                  <a:lnTo>
                    <a:pt x="925" y="1272"/>
                  </a:lnTo>
                  <a:lnTo>
                    <a:pt x="920" y="1266"/>
                  </a:lnTo>
                  <a:lnTo>
                    <a:pt x="918" y="1261"/>
                  </a:lnTo>
                  <a:lnTo>
                    <a:pt x="918" y="1254"/>
                  </a:lnTo>
                  <a:lnTo>
                    <a:pt x="918" y="1247"/>
                  </a:lnTo>
                  <a:lnTo>
                    <a:pt x="917" y="1242"/>
                  </a:lnTo>
                  <a:lnTo>
                    <a:pt x="914" y="1236"/>
                  </a:lnTo>
                  <a:lnTo>
                    <a:pt x="908" y="1230"/>
                  </a:lnTo>
                  <a:lnTo>
                    <a:pt x="905" y="1225"/>
                  </a:lnTo>
                  <a:lnTo>
                    <a:pt x="903" y="1219"/>
                  </a:lnTo>
                  <a:lnTo>
                    <a:pt x="901" y="1213"/>
                  </a:lnTo>
                  <a:lnTo>
                    <a:pt x="901" y="1206"/>
                  </a:lnTo>
                  <a:lnTo>
                    <a:pt x="901" y="1198"/>
                  </a:lnTo>
                  <a:lnTo>
                    <a:pt x="904" y="1189"/>
                  </a:lnTo>
                  <a:lnTo>
                    <a:pt x="906" y="1180"/>
                  </a:lnTo>
                  <a:lnTo>
                    <a:pt x="907" y="1171"/>
                  </a:lnTo>
                  <a:lnTo>
                    <a:pt x="908" y="1165"/>
                  </a:lnTo>
                  <a:lnTo>
                    <a:pt x="912" y="1155"/>
                  </a:lnTo>
                  <a:lnTo>
                    <a:pt x="914" y="1147"/>
                  </a:lnTo>
                  <a:lnTo>
                    <a:pt x="914" y="1144"/>
                  </a:lnTo>
                  <a:lnTo>
                    <a:pt x="914" y="1138"/>
                  </a:lnTo>
                  <a:lnTo>
                    <a:pt x="914" y="1131"/>
                  </a:lnTo>
                  <a:lnTo>
                    <a:pt x="915" y="1125"/>
                  </a:lnTo>
                  <a:lnTo>
                    <a:pt x="917" y="1117"/>
                  </a:lnTo>
                  <a:lnTo>
                    <a:pt x="918" y="1113"/>
                  </a:lnTo>
                  <a:lnTo>
                    <a:pt x="924" y="1107"/>
                  </a:lnTo>
                  <a:lnTo>
                    <a:pt x="930" y="1102"/>
                  </a:lnTo>
                  <a:lnTo>
                    <a:pt x="941" y="1094"/>
                  </a:lnTo>
                  <a:lnTo>
                    <a:pt x="951" y="1087"/>
                  </a:lnTo>
                  <a:lnTo>
                    <a:pt x="960" y="1081"/>
                  </a:lnTo>
                  <a:lnTo>
                    <a:pt x="968" y="1076"/>
                  </a:lnTo>
                  <a:lnTo>
                    <a:pt x="975" y="1074"/>
                  </a:lnTo>
                  <a:lnTo>
                    <a:pt x="983" y="1073"/>
                  </a:lnTo>
                  <a:lnTo>
                    <a:pt x="990" y="1073"/>
                  </a:lnTo>
                  <a:lnTo>
                    <a:pt x="998" y="1073"/>
                  </a:lnTo>
                  <a:lnTo>
                    <a:pt x="1009" y="1074"/>
                  </a:lnTo>
                  <a:lnTo>
                    <a:pt x="1018" y="1074"/>
                  </a:lnTo>
                  <a:lnTo>
                    <a:pt x="1026" y="1074"/>
                  </a:lnTo>
                  <a:lnTo>
                    <a:pt x="1033" y="1075"/>
                  </a:lnTo>
                  <a:lnTo>
                    <a:pt x="1038" y="1075"/>
                  </a:lnTo>
                  <a:lnTo>
                    <a:pt x="1044" y="1074"/>
                  </a:lnTo>
                  <a:lnTo>
                    <a:pt x="1048" y="1070"/>
                  </a:lnTo>
                  <a:lnTo>
                    <a:pt x="1050" y="1068"/>
                  </a:lnTo>
                  <a:lnTo>
                    <a:pt x="1051" y="1065"/>
                  </a:lnTo>
                  <a:lnTo>
                    <a:pt x="1057" y="1064"/>
                  </a:lnTo>
                  <a:lnTo>
                    <a:pt x="1060" y="1062"/>
                  </a:lnTo>
                  <a:lnTo>
                    <a:pt x="1066" y="1061"/>
                  </a:lnTo>
                  <a:lnTo>
                    <a:pt x="1075" y="1061"/>
                  </a:lnTo>
                  <a:lnTo>
                    <a:pt x="1085" y="1058"/>
                  </a:lnTo>
                  <a:lnTo>
                    <a:pt x="1093" y="1058"/>
                  </a:lnTo>
                  <a:lnTo>
                    <a:pt x="1099" y="1055"/>
                  </a:lnTo>
                  <a:lnTo>
                    <a:pt x="1105" y="1054"/>
                  </a:lnTo>
                  <a:lnTo>
                    <a:pt x="1106" y="1051"/>
                  </a:lnTo>
                  <a:lnTo>
                    <a:pt x="1108" y="1054"/>
                  </a:lnTo>
                  <a:lnTo>
                    <a:pt x="1110" y="1057"/>
                  </a:lnTo>
                  <a:lnTo>
                    <a:pt x="1114" y="1061"/>
                  </a:lnTo>
                  <a:lnTo>
                    <a:pt x="1118" y="1062"/>
                  </a:lnTo>
                  <a:lnTo>
                    <a:pt x="1125" y="1064"/>
                  </a:lnTo>
                  <a:lnTo>
                    <a:pt x="1140" y="1064"/>
                  </a:lnTo>
                  <a:lnTo>
                    <a:pt x="1147" y="1065"/>
                  </a:lnTo>
                  <a:lnTo>
                    <a:pt x="1151" y="1066"/>
                  </a:lnTo>
                  <a:lnTo>
                    <a:pt x="1157" y="1069"/>
                  </a:lnTo>
                  <a:lnTo>
                    <a:pt x="1161" y="1075"/>
                  </a:lnTo>
                  <a:lnTo>
                    <a:pt x="1165" y="1084"/>
                  </a:lnTo>
                  <a:lnTo>
                    <a:pt x="1165" y="1092"/>
                  </a:lnTo>
                  <a:lnTo>
                    <a:pt x="1166" y="1104"/>
                  </a:lnTo>
                  <a:lnTo>
                    <a:pt x="1167" y="1115"/>
                  </a:lnTo>
                  <a:lnTo>
                    <a:pt x="1170" y="1127"/>
                  </a:lnTo>
                  <a:lnTo>
                    <a:pt x="1174" y="1139"/>
                  </a:lnTo>
                  <a:lnTo>
                    <a:pt x="1181" y="1147"/>
                  </a:lnTo>
                  <a:lnTo>
                    <a:pt x="1185" y="1154"/>
                  </a:lnTo>
                  <a:lnTo>
                    <a:pt x="1187" y="1157"/>
                  </a:lnTo>
                  <a:lnTo>
                    <a:pt x="1191" y="1158"/>
                  </a:lnTo>
                  <a:lnTo>
                    <a:pt x="1193" y="1157"/>
                  </a:lnTo>
                  <a:lnTo>
                    <a:pt x="1196" y="1153"/>
                  </a:lnTo>
                  <a:lnTo>
                    <a:pt x="1199" y="1147"/>
                  </a:lnTo>
                  <a:lnTo>
                    <a:pt x="1201" y="1140"/>
                  </a:lnTo>
                  <a:lnTo>
                    <a:pt x="1204" y="1129"/>
                  </a:lnTo>
                  <a:lnTo>
                    <a:pt x="1206" y="1119"/>
                  </a:lnTo>
                  <a:lnTo>
                    <a:pt x="1204" y="1104"/>
                  </a:lnTo>
                  <a:lnTo>
                    <a:pt x="1199" y="1089"/>
                  </a:lnTo>
                  <a:lnTo>
                    <a:pt x="1193" y="1079"/>
                  </a:lnTo>
                  <a:lnTo>
                    <a:pt x="1192" y="1068"/>
                  </a:lnTo>
                  <a:lnTo>
                    <a:pt x="1191" y="1061"/>
                  </a:lnTo>
                  <a:lnTo>
                    <a:pt x="1191" y="1054"/>
                  </a:lnTo>
                  <a:lnTo>
                    <a:pt x="1194" y="1042"/>
                  </a:lnTo>
                  <a:lnTo>
                    <a:pt x="1201" y="1033"/>
                  </a:lnTo>
                  <a:lnTo>
                    <a:pt x="1203" y="1028"/>
                  </a:lnTo>
                  <a:lnTo>
                    <a:pt x="1203" y="1025"/>
                  </a:lnTo>
                  <a:lnTo>
                    <a:pt x="1204" y="1024"/>
                  </a:lnTo>
                  <a:lnTo>
                    <a:pt x="1204" y="1022"/>
                  </a:lnTo>
                  <a:lnTo>
                    <a:pt x="1204" y="1020"/>
                  </a:lnTo>
                  <a:lnTo>
                    <a:pt x="1206" y="1017"/>
                  </a:lnTo>
                  <a:lnTo>
                    <a:pt x="1210" y="1012"/>
                  </a:lnTo>
                  <a:lnTo>
                    <a:pt x="1215" y="1008"/>
                  </a:lnTo>
                  <a:lnTo>
                    <a:pt x="1227" y="998"/>
                  </a:lnTo>
                  <a:lnTo>
                    <a:pt x="1238" y="989"/>
                  </a:lnTo>
                  <a:lnTo>
                    <a:pt x="1251" y="981"/>
                  </a:lnTo>
                  <a:lnTo>
                    <a:pt x="1258" y="977"/>
                  </a:lnTo>
                  <a:lnTo>
                    <a:pt x="1266" y="972"/>
                  </a:lnTo>
                  <a:lnTo>
                    <a:pt x="1271" y="968"/>
                  </a:lnTo>
                  <a:lnTo>
                    <a:pt x="1276" y="964"/>
                  </a:lnTo>
                  <a:lnTo>
                    <a:pt x="1277" y="961"/>
                  </a:lnTo>
                  <a:lnTo>
                    <a:pt x="1278" y="961"/>
                  </a:lnTo>
                  <a:lnTo>
                    <a:pt x="1278" y="951"/>
                  </a:lnTo>
                  <a:lnTo>
                    <a:pt x="1280" y="946"/>
                  </a:lnTo>
                  <a:lnTo>
                    <a:pt x="1284" y="940"/>
                  </a:lnTo>
                  <a:lnTo>
                    <a:pt x="1284" y="936"/>
                  </a:lnTo>
                  <a:lnTo>
                    <a:pt x="1287" y="931"/>
                  </a:lnTo>
                  <a:lnTo>
                    <a:pt x="1288" y="928"/>
                  </a:lnTo>
                  <a:lnTo>
                    <a:pt x="1288" y="922"/>
                  </a:lnTo>
                  <a:lnTo>
                    <a:pt x="1285" y="914"/>
                  </a:lnTo>
                  <a:lnTo>
                    <a:pt x="1284" y="910"/>
                  </a:lnTo>
                  <a:lnTo>
                    <a:pt x="1284" y="909"/>
                  </a:lnTo>
                  <a:lnTo>
                    <a:pt x="1284" y="905"/>
                  </a:lnTo>
                  <a:lnTo>
                    <a:pt x="1284" y="902"/>
                  </a:lnTo>
                  <a:lnTo>
                    <a:pt x="1285" y="901"/>
                  </a:lnTo>
                  <a:lnTo>
                    <a:pt x="1292" y="899"/>
                  </a:lnTo>
                  <a:lnTo>
                    <a:pt x="1298" y="899"/>
                  </a:lnTo>
                  <a:lnTo>
                    <a:pt x="1301" y="899"/>
                  </a:lnTo>
                  <a:lnTo>
                    <a:pt x="1304" y="896"/>
                  </a:lnTo>
                  <a:lnTo>
                    <a:pt x="1308" y="895"/>
                  </a:lnTo>
                  <a:lnTo>
                    <a:pt x="1309" y="890"/>
                  </a:lnTo>
                  <a:lnTo>
                    <a:pt x="1310" y="885"/>
                  </a:lnTo>
                  <a:lnTo>
                    <a:pt x="1311" y="879"/>
                  </a:lnTo>
                  <a:lnTo>
                    <a:pt x="1311" y="870"/>
                  </a:lnTo>
                  <a:lnTo>
                    <a:pt x="1312" y="869"/>
                  </a:lnTo>
                  <a:lnTo>
                    <a:pt x="1316" y="868"/>
                  </a:lnTo>
                  <a:lnTo>
                    <a:pt x="1324" y="867"/>
                  </a:lnTo>
                  <a:lnTo>
                    <a:pt x="1325" y="866"/>
                  </a:lnTo>
                  <a:lnTo>
                    <a:pt x="1329" y="862"/>
                  </a:lnTo>
                  <a:lnTo>
                    <a:pt x="1334" y="857"/>
                  </a:lnTo>
                  <a:lnTo>
                    <a:pt x="1336" y="847"/>
                  </a:lnTo>
                  <a:lnTo>
                    <a:pt x="1338" y="840"/>
                  </a:lnTo>
                  <a:lnTo>
                    <a:pt x="1344" y="835"/>
                  </a:lnTo>
                  <a:lnTo>
                    <a:pt x="1351" y="829"/>
                  </a:lnTo>
                  <a:lnTo>
                    <a:pt x="1357" y="826"/>
                  </a:lnTo>
                  <a:lnTo>
                    <a:pt x="1371" y="821"/>
                  </a:lnTo>
                  <a:lnTo>
                    <a:pt x="1388" y="820"/>
                  </a:lnTo>
                  <a:lnTo>
                    <a:pt x="1394" y="820"/>
                  </a:lnTo>
                  <a:lnTo>
                    <a:pt x="1399" y="818"/>
                  </a:lnTo>
                  <a:lnTo>
                    <a:pt x="1399" y="817"/>
                  </a:lnTo>
                  <a:lnTo>
                    <a:pt x="1399" y="815"/>
                  </a:lnTo>
                  <a:lnTo>
                    <a:pt x="1397" y="806"/>
                  </a:lnTo>
                  <a:lnTo>
                    <a:pt x="1396" y="802"/>
                  </a:lnTo>
                  <a:lnTo>
                    <a:pt x="1396" y="795"/>
                  </a:lnTo>
                  <a:lnTo>
                    <a:pt x="1399" y="790"/>
                  </a:lnTo>
                  <a:lnTo>
                    <a:pt x="1400" y="785"/>
                  </a:lnTo>
                  <a:lnTo>
                    <a:pt x="1403" y="777"/>
                  </a:lnTo>
                  <a:lnTo>
                    <a:pt x="1406" y="773"/>
                  </a:lnTo>
                  <a:lnTo>
                    <a:pt x="1410" y="770"/>
                  </a:lnTo>
                  <a:lnTo>
                    <a:pt x="1418" y="768"/>
                  </a:lnTo>
                  <a:lnTo>
                    <a:pt x="1424" y="763"/>
                  </a:lnTo>
                  <a:lnTo>
                    <a:pt x="1433" y="758"/>
                  </a:lnTo>
                  <a:lnTo>
                    <a:pt x="1443" y="755"/>
                  </a:lnTo>
                  <a:lnTo>
                    <a:pt x="1452" y="754"/>
                  </a:lnTo>
                  <a:lnTo>
                    <a:pt x="1460" y="750"/>
                  </a:lnTo>
                  <a:lnTo>
                    <a:pt x="1471" y="746"/>
                  </a:lnTo>
                  <a:lnTo>
                    <a:pt x="1482" y="743"/>
                  </a:lnTo>
                  <a:lnTo>
                    <a:pt x="1490" y="740"/>
                  </a:lnTo>
                  <a:lnTo>
                    <a:pt x="1498" y="736"/>
                  </a:lnTo>
                  <a:lnTo>
                    <a:pt x="1499" y="735"/>
                  </a:lnTo>
                  <a:lnTo>
                    <a:pt x="1501" y="730"/>
                  </a:lnTo>
                  <a:lnTo>
                    <a:pt x="1499" y="730"/>
                  </a:lnTo>
                  <a:lnTo>
                    <a:pt x="1505" y="735"/>
                  </a:lnTo>
                  <a:lnTo>
                    <a:pt x="1509" y="736"/>
                  </a:lnTo>
                  <a:lnTo>
                    <a:pt x="1495" y="743"/>
                  </a:lnTo>
                  <a:lnTo>
                    <a:pt x="1486" y="747"/>
                  </a:lnTo>
                  <a:lnTo>
                    <a:pt x="1478" y="754"/>
                  </a:lnTo>
                  <a:lnTo>
                    <a:pt x="1473" y="762"/>
                  </a:lnTo>
                  <a:lnTo>
                    <a:pt x="1472" y="765"/>
                  </a:lnTo>
                  <a:lnTo>
                    <a:pt x="1473" y="768"/>
                  </a:lnTo>
                  <a:lnTo>
                    <a:pt x="1476" y="770"/>
                  </a:lnTo>
                  <a:lnTo>
                    <a:pt x="1479" y="770"/>
                  </a:lnTo>
                  <a:lnTo>
                    <a:pt x="1485" y="769"/>
                  </a:lnTo>
                  <a:lnTo>
                    <a:pt x="1488" y="768"/>
                  </a:lnTo>
                  <a:lnTo>
                    <a:pt x="1492" y="764"/>
                  </a:lnTo>
                  <a:lnTo>
                    <a:pt x="1498" y="761"/>
                  </a:lnTo>
                  <a:lnTo>
                    <a:pt x="1501" y="755"/>
                  </a:lnTo>
                  <a:lnTo>
                    <a:pt x="1504" y="754"/>
                  </a:lnTo>
                  <a:lnTo>
                    <a:pt x="1510" y="752"/>
                  </a:lnTo>
                  <a:lnTo>
                    <a:pt x="1514" y="752"/>
                  </a:lnTo>
                  <a:lnTo>
                    <a:pt x="1517" y="752"/>
                  </a:lnTo>
                  <a:lnTo>
                    <a:pt x="1521" y="751"/>
                  </a:lnTo>
                  <a:lnTo>
                    <a:pt x="1529" y="747"/>
                  </a:lnTo>
                  <a:lnTo>
                    <a:pt x="1534" y="744"/>
                  </a:lnTo>
                  <a:lnTo>
                    <a:pt x="1543" y="739"/>
                  </a:lnTo>
                  <a:lnTo>
                    <a:pt x="1547" y="735"/>
                  </a:lnTo>
                  <a:lnTo>
                    <a:pt x="1551" y="733"/>
                  </a:lnTo>
                  <a:lnTo>
                    <a:pt x="1556" y="726"/>
                  </a:lnTo>
                  <a:lnTo>
                    <a:pt x="1563" y="724"/>
                  </a:lnTo>
                  <a:lnTo>
                    <a:pt x="1571" y="722"/>
                  </a:lnTo>
                  <a:lnTo>
                    <a:pt x="1576" y="722"/>
                  </a:lnTo>
                  <a:lnTo>
                    <a:pt x="1584" y="722"/>
                  </a:lnTo>
                  <a:lnTo>
                    <a:pt x="1582" y="722"/>
                  </a:lnTo>
                  <a:lnTo>
                    <a:pt x="1578" y="720"/>
                  </a:lnTo>
                  <a:lnTo>
                    <a:pt x="1574" y="717"/>
                  </a:lnTo>
                  <a:lnTo>
                    <a:pt x="1571" y="711"/>
                  </a:lnTo>
                  <a:lnTo>
                    <a:pt x="1570" y="703"/>
                  </a:lnTo>
                  <a:lnTo>
                    <a:pt x="1571" y="696"/>
                  </a:lnTo>
                  <a:lnTo>
                    <a:pt x="1571" y="694"/>
                  </a:lnTo>
                  <a:lnTo>
                    <a:pt x="1570" y="695"/>
                  </a:lnTo>
                  <a:lnTo>
                    <a:pt x="1569" y="699"/>
                  </a:lnTo>
                  <a:lnTo>
                    <a:pt x="1564" y="703"/>
                  </a:lnTo>
                  <a:lnTo>
                    <a:pt x="1562" y="708"/>
                  </a:lnTo>
                  <a:lnTo>
                    <a:pt x="1556" y="713"/>
                  </a:lnTo>
                  <a:lnTo>
                    <a:pt x="1547" y="720"/>
                  </a:lnTo>
                  <a:lnTo>
                    <a:pt x="1540" y="722"/>
                  </a:lnTo>
                  <a:lnTo>
                    <a:pt x="1532" y="724"/>
                  </a:lnTo>
                  <a:lnTo>
                    <a:pt x="1529" y="724"/>
                  </a:lnTo>
                  <a:lnTo>
                    <a:pt x="1524" y="724"/>
                  </a:lnTo>
                  <a:lnTo>
                    <a:pt x="1517" y="720"/>
                  </a:lnTo>
                  <a:lnTo>
                    <a:pt x="1513" y="716"/>
                  </a:lnTo>
                  <a:lnTo>
                    <a:pt x="1510" y="713"/>
                  </a:lnTo>
                  <a:lnTo>
                    <a:pt x="1505" y="709"/>
                  </a:lnTo>
                  <a:lnTo>
                    <a:pt x="1502" y="705"/>
                  </a:lnTo>
                  <a:lnTo>
                    <a:pt x="1499" y="695"/>
                  </a:lnTo>
                  <a:lnTo>
                    <a:pt x="1499" y="691"/>
                  </a:lnTo>
                  <a:lnTo>
                    <a:pt x="1498" y="687"/>
                  </a:lnTo>
                  <a:lnTo>
                    <a:pt x="1498" y="683"/>
                  </a:lnTo>
                  <a:lnTo>
                    <a:pt x="1495" y="681"/>
                  </a:lnTo>
                  <a:lnTo>
                    <a:pt x="1492" y="678"/>
                  </a:lnTo>
                  <a:lnTo>
                    <a:pt x="1492" y="676"/>
                  </a:lnTo>
                  <a:lnTo>
                    <a:pt x="1495" y="671"/>
                  </a:lnTo>
                  <a:lnTo>
                    <a:pt x="1501" y="666"/>
                  </a:lnTo>
                  <a:lnTo>
                    <a:pt x="1509" y="665"/>
                  </a:lnTo>
                  <a:lnTo>
                    <a:pt x="1513" y="662"/>
                  </a:lnTo>
                  <a:lnTo>
                    <a:pt x="1514" y="659"/>
                  </a:lnTo>
                  <a:lnTo>
                    <a:pt x="1514" y="654"/>
                  </a:lnTo>
                  <a:lnTo>
                    <a:pt x="1511" y="650"/>
                  </a:lnTo>
                  <a:lnTo>
                    <a:pt x="1509" y="646"/>
                  </a:lnTo>
                  <a:lnTo>
                    <a:pt x="1502" y="644"/>
                  </a:lnTo>
                  <a:lnTo>
                    <a:pt x="1495" y="643"/>
                  </a:lnTo>
                  <a:lnTo>
                    <a:pt x="1487" y="644"/>
                  </a:lnTo>
                  <a:lnTo>
                    <a:pt x="1476" y="648"/>
                  </a:lnTo>
                  <a:lnTo>
                    <a:pt x="1464" y="651"/>
                  </a:lnTo>
                  <a:lnTo>
                    <a:pt x="1453" y="657"/>
                  </a:lnTo>
                  <a:lnTo>
                    <a:pt x="1441" y="665"/>
                  </a:lnTo>
                  <a:lnTo>
                    <a:pt x="1431" y="671"/>
                  </a:lnTo>
                  <a:lnTo>
                    <a:pt x="1419" y="680"/>
                  </a:lnTo>
                  <a:lnTo>
                    <a:pt x="1406" y="688"/>
                  </a:lnTo>
                  <a:lnTo>
                    <a:pt x="1392" y="700"/>
                  </a:lnTo>
                  <a:lnTo>
                    <a:pt x="1372" y="711"/>
                  </a:lnTo>
                  <a:lnTo>
                    <a:pt x="1353" y="724"/>
                  </a:lnTo>
                  <a:lnTo>
                    <a:pt x="1332" y="739"/>
                  </a:lnTo>
                  <a:lnTo>
                    <a:pt x="1310" y="755"/>
                  </a:lnTo>
                  <a:lnTo>
                    <a:pt x="1334" y="739"/>
                  </a:lnTo>
                  <a:lnTo>
                    <a:pt x="1354" y="724"/>
                  </a:lnTo>
                  <a:lnTo>
                    <a:pt x="1376" y="710"/>
                  </a:lnTo>
                  <a:lnTo>
                    <a:pt x="1394" y="696"/>
                  </a:lnTo>
                  <a:lnTo>
                    <a:pt x="1411" y="681"/>
                  </a:lnTo>
                  <a:lnTo>
                    <a:pt x="1425" y="669"/>
                  </a:lnTo>
                  <a:lnTo>
                    <a:pt x="1437" y="655"/>
                  </a:lnTo>
                  <a:lnTo>
                    <a:pt x="1450" y="643"/>
                  </a:lnTo>
                  <a:lnTo>
                    <a:pt x="1453" y="640"/>
                  </a:lnTo>
                  <a:lnTo>
                    <a:pt x="1458" y="637"/>
                  </a:lnTo>
                  <a:lnTo>
                    <a:pt x="1464" y="635"/>
                  </a:lnTo>
                  <a:lnTo>
                    <a:pt x="1472" y="632"/>
                  </a:lnTo>
                  <a:lnTo>
                    <a:pt x="1477" y="629"/>
                  </a:lnTo>
                  <a:lnTo>
                    <a:pt x="1484" y="624"/>
                  </a:lnTo>
                  <a:lnTo>
                    <a:pt x="1487" y="622"/>
                  </a:lnTo>
                  <a:lnTo>
                    <a:pt x="1496" y="620"/>
                  </a:lnTo>
                  <a:lnTo>
                    <a:pt x="1509" y="619"/>
                  </a:lnTo>
                  <a:lnTo>
                    <a:pt x="1524" y="618"/>
                  </a:lnTo>
                  <a:lnTo>
                    <a:pt x="1555" y="618"/>
                  </a:lnTo>
                  <a:lnTo>
                    <a:pt x="1570" y="617"/>
                  </a:lnTo>
                  <a:lnTo>
                    <a:pt x="1583" y="615"/>
                  </a:lnTo>
                  <a:lnTo>
                    <a:pt x="1589" y="615"/>
                  </a:lnTo>
                  <a:lnTo>
                    <a:pt x="1593" y="614"/>
                  </a:lnTo>
                  <a:lnTo>
                    <a:pt x="1597" y="609"/>
                  </a:lnTo>
                  <a:lnTo>
                    <a:pt x="1601" y="606"/>
                  </a:lnTo>
                  <a:lnTo>
                    <a:pt x="1602" y="601"/>
                  </a:lnTo>
                  <a:lnTo>
                    <a:pt x="1604" y="597"/>
                  </a:lnTo>
                  <a:lnTo>
                    <a:pt x="1608" y="593"/>
                  </a:lnTo>
                  <a:lnTo>
                    <a:pt x="1615" y="591"/>
                  </a:lnTo>
                  <a:lnTo>
                    <a:pt x="1620" y="590"/>
                  </a:lnTo>
                  <a:lnTo>
                    <a:pt x="1624" y="590"/>
                  </a:lnTo>
                  <a:lnTo>
                    <a:pt x="1638" y="589"/>
                  </a:lnTo>
                  <a:lnTo>
                    <a:pt x="1647" y="585"/>
                  </a:lnTo>
                  <a:lnTo>
                    <a:pt x="1651" y="580"/>
                  </a:lnTo>
                  <a:lnTo>
                    <a:pt x="1655" y="576"/>
                  </a:lnTo>
                  <a:lnTo>
                    <a:pt x="1657" y="567"/>
                  </a:lnTo>
                  <a:lnTo>
                    <a:pt x="1658" y="558"/>
                  </a:lnTo>
                  <a:lnTo>
                    <a:pt x="1660" y="553"/>
                  </a:lnTo>
                  <a:lnTo>
                    <a:pt x="1660" y="547"/>
                  </a:lnTo>
                  <a:lnTo>
                    <a:pt x="1658" y="544"/>
                  </a:lnTo>
                  <a:lnTo>
                    <a:pt x="1656" y="541"/>
                  </a:lnTo>
                  <a:lnTo>
                    <a:pt x="1654" y="541"/>
                  </a:lnTo>
                  <a:lnTo>
                    <a:pt x="1650" y="539"/>
                  </a:lnTo>
                  <a:lnTo>
                    <a:pt x="1646" y="537"/>
                  </a:lnTo>
                  <a:lnTo>
                    <a:pt x="1640" y="533"/>
                  </a:lnTo>
                  <a:lnTo>
                    <a:pt x="1637" y="526"/>
                  </a:lnTo>
                  <a:lnTo>
                    <a:pt x="1632" y="521"/>
                  </a:lnTo>
                  <a:lnTo>
                    <a:pt x="1628" y="517"/>
                  </a:lnTo>
                  <a:lnTo>
                    <a:pt x="1616" y="506"/>
                  </a:lnTo>
                  <a:lnTo>
                    <a:pt x="1605" y="498"/>
                  </a:lnTo>
                  <a:lnTo>
                    <a:pt x="1595" y="492"/>
                  </a:lnTo>
                  <a:lnTo>
                    <a:pt x="1586" y="487"/>
                  </a:lnTo>
                  <a:lnTo>
                    <a:pt x="1583" y="484"/>
                  </a:lnTo>
                  <a:lnTo>
                    <a:pt x="1582" y="479"/>
                  </a:lnTo>
                  <a:lnTo>
                    <a:pt x="1579" y="473"/>
                  </a:lnTo>
                  <a:lnTo>
                    <a:pt x="1578" y="464"/>
                  </a:lnTo>
                  <a:lnTo>
                    <a:pt x="1578" y="457"/>
                  </a:lnTo>
                  <a:lnTo>
                    <a:pt x="1573" y="444"/>
                  </a:lnTo>
                  <a:lnTo>
                    <a:pt x="1571" y="434"/>
                  </a:lnTo>
                  <a:lnTo>
                    <a:pt x="1564" y="418"/>
                  </a:lnTo>
                  <a:lnTo>
                    <a:pt x="1562" y="408"/>
                  </a:lnTo>
                  <a:lnTo>
                    <a:pt x="1557" y="399"/>
                  </a:lnTo>
                  <a:lnTo>
                    <a:pt x="1555" y="392"/>
                  </a:lnTo>
                  <a:lnTo>
                    <a:pt x="1552" y="384"/>
                  </a:lnTo>
                  <a:lnTo>
                    <a:pt x="1549" y="381"/>
                  </a:lnTo>
                  <a:lnTo>
                    <a:pt x="1547" y="376"/>
                  </a:lnTo>
                  <a:lnTo>
                    <a:pt x="1545" y="373"/>
                  </a:lnTo>
                  <a:lnTo>
                    <a:pt x="1544" y="371"/>
                  </a:lnTo>
                  <a:lnTo>
                    <a:pt x="1534" y="387"/>
                  </a:lnTo>
                  <a:lnTo>
                    <a:pt x="1524" y="403"/>
                  </a:lnTo>
                  <a:lnTo>
                    <a:pt x="1511" y="414"/>
                  </a:lnTo>
                  <a:lnTo>
                    <a:pt x="1499" y="426"/>
                  </a:lnTo>
                  <a:lnTo>
                    <a:pt x="1496" y="432"/>
                  </a:lnTo>
                  <a:lnTo>
                    <a:pt x="1492" y="434"/>
                  </a:lnTo>
                  <a:lnTo>
                    <a:pt x="1490" y="435"/>
                  </a:lnTo>
                  <a:lnTo>
                    <a:pt x="1488" y="436"/>
                  </a:lnTo>
                  <a:lnTo>
                    <a:pt x="1487" y="436"/>
                  </a:lnTo>
                  <a:lnTo>
                    <a:pt x="1485" y="435"/>
                  </a:lnTo>
                  <a:lnTo>
                    <a:pt x="1485" y="426"/>
                  </a:lnTo>
                  <a:lnTo>
                    <a:pt x="1482" y="423"/>
                  </a:lnTo>
                  <a:lnTo>
                    <a:pt x="1478" y="420"/>
                  </a:lnTo>
                  <a:lnTo>
                    <a:pt x="1471" y="416"/>
                  </a:lnTo>
                  <a:lnTo>
                    <a:pt x="1464" y="410"/>
                  </a:lnTo>
                  <a:lnTo>
                    <a:pt x="1464" y="406"/>
                  </a:lnTo>
                  <a:lnTo>
                    <a:pt x="1463" y="400"/>
                  </a:lnTo>
                  <a:lnTo>
                    <a:pt x="1463" y="392"/>
                  </a:lnTo>
                  <a:lnTo>
                    <a:pt x="1464" y="384"/>
                  </a:lnTo>
                  <a:lnTo>
                    <a:pt x="1467" y="377"/>
                  </a:lnTo>
                  <a:lnTo>
                    <a:pt x="1467" y="370"/>
                  </a:lnTo>
                  <a:lnTo>
                    <a:pt x="1467" y="365"/>
                  </a:lnTo>
                  <a:lnTo>
                    <a:pt x="1464" y="362"/>
                  </a:lnTo>
                  <a:lnTo>
                    <a:pt x="1463" y="361"/>
                  </a:lnTo>
                  <a:lnTo>
                    <a:pt x="1460" y="358"/>
                  </a:lnTo>
                  <a:lnTo>
                    <a:pt x="1455" y="357"/>
                  </a:lnTo>
                  <a:lnTo>
                    <a:pt x="1449" y="354"/>
                  </a:lnTo>
                  <a:lnTo>
                    <a:pt x="1443" y="351"/>
                  </a:lnTo>
                  <a:lnTo>
                    <a:pt x="1437" y="347"/>
                  </a:lnTo>
                  <a:lnTo>
                    <a:pt x="1433" y="342"/>
                  </a:lnTo>
                  <a:lnTo>
                    <a:pt x="1430" y="339"/>
                  </a:lnTo>
                  <a:lnTo>
                    <a:pt x="1422" y="335"/>
                  </a:lnTo>
                  <a:lnTo>
                    <a:pt x="1416" y="331"/>
                  </a:lnTo>
                  <a:lnTo>
                    <a:pt x="1405" y="329"/>
                  </a:lnTo>
                  <a:lnTo>
                    <a:pt x="1396" y="328"/>
                  </a:lnTo>
                  <a:lnTo>
                    <a:pt x="1389" y="327"/>
                  </a:lnTo>
                  <a:lnTo>
                    <a:pt x="1388" y="326"/>
                  </a:lnTo>
                  <a:lnTo>
                    <a:pt x="1346" y="325"/>
                  </a:lnTo>
                  <a:lnTo>
                    <a:pt x="1347" y="325"/>
                  </a:lnTo>
                  <a:lnTo>
                    <a:pt x="1350" y="340"/>
                  </a:lnTo>
                  <a:lnTo>
                    <a:pt x="1346" y="354"/>
                  </a:lnTo>
                  <a:lnTo>
                    <a:pt x="1338" y="382"/>
                  </a:lnTo>
                  <a:lnTo>
                    <a:pt x="1335" y="395"/>
                  </a:lnTo>
                  <a:lnTo>
                    <a:pt x="1332" y="410"/>
                  </a:lnTo>
                  <a:lnTo>
                    <a:pt x="1332" y="424"/>
                  </a:lnTo>
                  <a:lnTo>
                    <a:pt x="1334" y="442"/>
                  </a:lnTo>
                  <a:lnTo>
                    <a:pt x="1335" y="448"/>
                  </a:lnTo>
                  <a:lnTo>
                    <a:pt x="1337" y="455"/>
                  </a:lnTo>
                  <a:lnTo>
                    <a:pt x="1337" y="468"/>
                  </a:lnTo>
                  <a:lnTo>
                    <a:pt x="1337" y="475"/>
                  </a:lnTo>
                  <a:lnTo>
                    <a:pt x="1334" y="481"/>
                  </a:lnTo>
                  <a:lnTo>
                    <a:pt x="1329" y="488"/>
                  </a:lnTo>
                  <a:lnTo>
                    <a:pt x="1320" y="495"/>
                  </a:lnTo>
                  <a:lnTo>
                    <a:pt x="1311" y="500"/>
                  </a:lnTo>
                  <a:lnTo>
                    <a:pt x="1304" y="506"/>
                  </a:lnTo>
                  <a:lnTo>
                    <a:pt x="1300" y="510"/>
                  </a:lnTo>
                  <a:lnTo>
                    <a:pt x="1297" y="515"/>
                  </a:lnTo>
                  <a:lnTo>
                    <a:pt x="1296" y="521"/>
                  </a:lnTo>
                  <a:lnTo>
                    <a:pt x="1294" y="531"/>
                  </a:lnTo>
                  <a:lnTo>
                    <a:pt x="1294" y="544"/>
                  </a:lnTo>
                  <a:lnTo>
                    <a:pt x="1294" y="550"/>
                  </a:lnTo>
                  <a:lnTo>
                    <a:pt x="1294" y="576"/>
                  </a:lnTo>
                  <a:lnTo>
                    <a:pt x="1292" y="588"/>
                  </a:lnTo>
                  <a:lnTo>
                    <a:pt x="1290" y="596"/>
                  </a:lnTo>
                  <a:lnTo>
                    <a:pt x="1284" y="599"/>
                  </a:lnTo>
                  <a:lnTo>
                    <a:pt x="1280" y="601"/>
                  </a:lnTo>
                  <a:lnTo>
                    <a:pt x="1274" y="601"/>
                  </a:lnTo>
                  <a:lnTo>
                    <a:pt x="1269" y="599"/>
                  </a:lnTo>
                  <a:lnTo>
                    <a:pt x="1262" y="593"/>
                  </a:lnTo>
                  <a:lnTo>
                    <a:pt x="1257" y="587"/>
                  </a:lnTo>
                  <a:lnTo>
                    <a:pt x="1251" y="579"/>
                  </a:lnTo>
                  <a:lnTo>
                    <a:pt x="1245" y="572"/>
                  </a:lnTo>
                  <a:lnTo>
                    <a:pt x="1243" y="562"/>
                  </a:lnTo>
                  <a:lnTo>
                    <a:pt x="1240" y="553"/>
                  </a:lnTo>
                  <a:lnTo>
                    <a:pt x="1240" y="544"/>
                  </a:lnTo>
                  <a:lnTo>
                    <a:pt x="1240" y="536"/>
                  </a:lnTo>
                  <a:lnTo>
                    <a:pt x="1243" y="528"/>
                  </a:lnTo>
                  <a:lnTo>
                    <a:pt x="1245" y="522"/>
                  </a:lnTo>
                  <a:lnTo>
                    <a:pt x="1248" y="517"/>
                  </a:lnTo>
                  <a:lnTo>
                    <a:pt x="1248" y="515"/>
                  </a:lnTo>
                  <a:lnTo>
                    <a:pt x="1245" y="513"/>
                  </a:lnTo>
                  <a:lnTo>
                    <a:pt x="1244" y="510"/>
                  </a:lnTo>
                  <a:lnTo>
                    <a:pt x="1240" y="510"/>
                  </a:lnTo>
                  <a:lnTo>
                    <a:pt x="1231" y="507"/>
                  </a:lnTo>
                  <a:lnTo>
                    <a:pt x="1206" y="507"/>
                  </a:lnTo>
                  <a:lnTo>
                    <a:pt x="1196" y="506"/>
                  </a:lnTo>
                  <a:lnTo>
                    <a:pt x="1191" y="503"/>
                  </a:lnTo>
                  <a:lnTo>
                    <a:pt x="1187" y="500"/>
                  </a:lnTo>
                  <a:lnTo>
                    <a:pt x="1174" y="488"/>
                  </a:lnTo>
                  <a:lnTo>
                    <a:pt x="1162" y="476"/>
                  </a:lnTo>
                  <a:lnTo>
                    <a:pt x="1148" y="466"/>
                  </a:lnTo>
                  <a:lnTo>
                    <a:pt x="1140" y="463"/>
                  </a:lnTo>
                  <a:lnTo>
                    <a:pt x="1132" y="461"/>
                  </a:lnTo>
                  <a:lnTo>
                    <a:pt x="1122" y="458"/>
                  </a:lnTo>
                  <a:lnTo>
                    <a:pt x="1117" y="457"/>
                  </a:lnTo>
                  <a:lnTo>
                    <a:pt x="1112" y="454"/>
                  </a:lnTo>
                  <a:lnTo>
                    <a:pt x="1109" y="452"/>
                  </a:lnTo>
                  <a:lnTo>
                    <a:pt x="1106" y="448"/>
                  </a:lnTo>
                  <a:lnTo>
                    <a:pt x="1102" y="442"/>
                  </a:lnTo>
                  <a:lnTo>
                    <a:pt x="1097" y="434"/>
                  </a:lnTo>
                  <a:lnTo>
                    <a:pt x="1092" y="428"/>
                  </a:lnTo>
                  <a:lnTo>
                    <a:pt x="1087" y="421"/>
                  </a:lnTo>
                  <a:lnTo>
                    <a:pt x="1084" y="413"/>
                  </a:lnTo>
                  <a:lnTo>
                    <a:pt x="1082" y="406"/>
                  </a:lnTo>
                  <a:lnTo>
                    <a:pt x="1083" y="398"/>
                  </a:lnTo>
                  <a:lnTo>
                    <a:pt x="1085" y="388"/>
                  </a:lnTo>
                  <a:lnTo>
                    <a:pt x="1090" y="381"/>
                  </a:lnTo>
                  <a:lnTo>
                    <a:pt x="1093" y="370"/>
                  </a:lnTo>
                  <a:lnTo>
                    <a:pt x="1106" y="351"/>
                  </a:lnTo>
                  <a:lnTo>
                    <a:pt x="1122" y="332"/>
                  </a:lnTo>
                  <a:lnTo>
                    <a:pt x="1139" y="315"/>
                  </a:lnTo>
                  <a:lnTo>
                    <a:pt x="1152" y="299"/>
                  </a:lnTo>
                  <a:lnTo>
                    <a:pt x="1159" y="293"/>
                  </a:lnTo>
                  <a:lnTo>
                    <a:pt x="1165" y="289"/>
                  </a:lnTo>
                  <a:lnTo>
                    <a:pt x="1174" y="280"/>
                  </a:lnTo>
                  <a:lnTo>
                    <a:pt x="1185" y="273"/>
                  </a:lnTo>
                  <a:lnTo>
                    <a:pt x="1196" y="270"/>
                  </a:lnTo>
                  <a:lnTo>
                    <a:pt x="1204" y="266"/>
                  </a:lnTo>
                  <a:lnTo>
                    <a:pt x="1210" y="263"/>
                  </a:lnTo>
                  <a:lnTo>
                    <a:pt x="1212" y="259"/>
                  </a:lnTo>
                  <a:lnTo>
                    <a:pt x="1211" y="258"/>
                  </a:lnTo>
                  <a:lnTo>
                    <a:pt x="1209" y="258"/>
                  </a:lnTo>
                  <a:lnTo>
                    <a:pt x="1204" y="255"/>
                  </a:lnTo>
                  <a:lnTo>
                    <a:pt x="1201" y="253"/>
                  </a:lnTo>
                  <a:lnTo>
                    <a:pt x="1191" y="247"/>
                  </a:lnTo>
                  <a:lnTo>
                    <a:pt x="1185" y="246"/>
                  </a:lnTo>
                  <a:lnTo>
                    <a:pt x="1182" y="245"/>
                  </a:lnTo>
                  <a:lnTo>
                    <a:pt x="1185" y="244"/>
                  </a:lnTo>
                  <a:lnTo>
                    <a:pt x="1187" y="245"/>
                  </a:lnTo>
                  <a:lnTo>
                    <a:pt x="1199" y="245"/>
                  </a:lnTo>
                  <a:lnTo>
                    <a:pt x="1211" y="245"/>
                  </a:lnTo>
                  <a:lnTo>
                    <a:pt x="1225" y="243"/>
                  </a:lnTo>
                  <a:lnTo>
                    <a:pt x="1228" y="239"/>
                  </a:lnTo>
                  <a:lnTo>
                    <a:pt x="1232" y="236"/>
                  </a:lnTo>
                  <a:lnTo>
                    <a:pt x="1235" y="229"/>
                  </a:lnTo>
                  <a:lnTo>
                    <a:pt x="1234" y="222"/>
                  </a:lnTo>
                  <a:lnTo>
                    <a:pt x="1232" y="218"/>
                  </a:lnTo>
                  <a:lnTo>
                    <a:pt x="1232" y="217"/>
                  </a:lnTo>
                  <a:lnTo>
                    <a:pt x="1235" y="217"/>
                  </a:lnTo>
                  <a:lnTo>
                    <a:pt x="1240" y="217"/>
                  </a:lnTo>
                  <a:lnTo>
                    <a:pt x="1244" y="217"/>
                  </a:lnTo>
                  <a:lnTo>
                    <a:pt x="1253" y="218"/>
                  </a:lnTo>
                  <a:lnTo>
                    <a:pt x="1266" y="218"/>
                  </a:lnTo>
                  <a:lnTo>
                    <a:pt x="1278" y="217"/>
                  </a:lnTo>
                  <a:lnTo>
                    <a:pt x="1287" y="215"/>
                  </a:lnTo>
                  <a:lnTo>
                    <a:pt x="1294" y="211"/>
                  </a:lnTo>
                  <a:lnTo>
                    <a:pt x="1303" y="206"/>
                  </a:lnTo>
                  <a:lnTo>
                    <a:pt x="1311" y="199"/>
                  </a:lnTo>
                  <a:lnTo>
                    <a:pt x="1312" y="195"/>
                  </a:lnTo>
                  <a:lnTo>
                    <a:pt x="1316" y="194"/>
                  </a:lnTo>
                  <a:lnTo>
                    <a:pt x="1318" y="189"/>
                  </a:lnTo>
                  <a:lnTo>
                    <a:pt x="1318" y="185"/>
                  </a:lnTo>
                  <a:lnTo>
                    <a:pt x="1316" y="184"/>
                  </a:lnTo>
                  <a:lnTo>
                    <a:pt x="1311" y="181"/>
                  </a:lnTo>
                  <a:lnTo>
                    <a:pt x="1310" y="178"/>
                  </a:lnTo>
                  <a:lnTo>
                    <a:pt x="1310" y="174"/>
                  </a:lnTo>
                  <a:lnTo>
                    <a:pt x="1311" y="168"/>
                  </a:lnTo>
                  <a:lnTo>
                    <a:pt x="1320" y="155"/>
                  </a:lnTo>
                  <a:lnTo>
                    <a:pt x="1324" y="148"/>
                  </a:lnTo>
                  <a:lnTo>
                    <a:pt x="1324" y="144"/>
                  </a:lnTo>
                  <a:lnTo>
                    <a:pt x="1324" y="139"/>
                  </a:lnTo>
                  <a:lnTo>
                    <a:pt x="1318" y="136"/>
                  </a:lnTo>
                  <a:lnTo>
                    <a:pt x="1311" y="133"/>
                  </a:lnTo>
                  <a:lnTo>
                    <a:pt x="1300" y="132"/>
                  </a:lnTo>
                  <a:lnTo>
                    <a:pt x="1290" y="130"/>
                  </a:lnTo>
                  <a:lnTo>
                    <a:pt x="1283" y="132"/>
                  </a:lnTo>
                  <a:lnTo>
                    <a:pt x="1278" y="134"/>
                  </a:lnTo>
                  <a:lnTo>
                    <a:pt x="1274" y="136"/>
                  </a:lnTo>
                  <a:lnTo>
                    <a:pt x="1270" y="143"/>
                  </a:lnTo>
                  <a:lnTo>
                    <a:pt x="1269" y="146"/>
                  </a:lnTo>
                  <a:lnTo>
                    <a:pt x="1267" y="151"/>
                  </a:lnTo>
                  <a:lnTo>
                    <a:pt x="1262" y="159"/>
                  </a:lnTo>
                  <a:lnTo>
                    <a:pt x="1258" y="164"/>
                  </a:lnTo>
                  <a:lnTo>
                    <a:pt x="1255" y="170"/>
                  </a:lnTo>
                  <a:lnTo>
                    <a:pt x="1251" y="175"/>
                  </a:lnTo>
                  <a:lnTo>
                    <a:pt x="1245" y="180"/>
                  </a:lnTo>
                  <a:lnTo>
                    <a:pt x="1240" y="187"/>
                  </a:lnTo>
                  <a:lnTo>
                    <a:pt x="1234" y="191"/>
                  </a:lnTo>
                  <a:lnTo>
                    <a:pt x="1231" y="194"/>
                  </a:lnTo>
                  <a:lnTo>
                    <a:pt x="1227" y="192"/>
                  </a:lnTo>
                  <a:lnTo>
                    <a:pt x="1227" y="190"/>
                  </a:lnTo>
                  <a:lnTo>
                    <a:pt x="1225" y="187"/>
                  </a:lnTo>
                  <a:lnTo>
                    <a:pt x="1225" y="184"/>
                  </a:lnTo>
                  <a:lnTo>
                    <a:pt x="1225" y="170"/>
                  </a:lnTo>
                  <a:lnTo>
                    <a:pt x="1225" y="162"/>
                  </a:lnTo>
                  <a:lnTo>
                    <a:pt x="1225" y="151"/>
                  </a:lnTo>
                  <a:lnTo>
                    <a:pt x="1225" y="144"/>
                  </a:lnTo>
                  <a:lnTo>
                    <a:pt x="1223" y="140"/>
                  </a:lnTo>
                  <a:lnTo>
                    <a:pt x="1218" y="140"/>
                  </a:lnTo>
                  <a:lnTo>
                    <a:pt x="1213" y="143"/>
                  </a:lnTo>
                  <a:lnTo>
                    <a:pt x="1209" y="148"/>
                  </a:lnTo>
                  <a:lnTo>
                    <a:pt x="1201" y="158"/>
                  </a:lnTo>
                  <a:lnTo>
                    <a:pt x="1193" y="170"/>
                  </a:lnTo>
                  <a:lnTo>
                    <a:pt x="1187" y="154"/>
                  </a:lnTo>
                  <a:lnTo>
                    <a:pt x="1182" y="136"/>
                  </a:lnTo>
                  <a:lnTo>
                    <a:pt x="1178" y="121"/>
                  </a:lnTo>
                  <a:lnTo>
                    <a:pt x="1174" y="107"/>
                  </a:lnTo>
                  <a:lnTo>
                    <a:pt x="1174" y="98"/>
                  </a:lnTo>
                  <a:lnTo>
                    <a:pt x="1174" y="91"/>
                  </a:lnTo>
                  <a:lnTo>
                    <a:pt x="1174" y="81"/>
                  </a:lnTo>
                  <a:lnTo>
                    <a:pt x="1171" y="70"/>
                  </a:lnTo>
                  <a:lnTo>
                    <a:pt x="1170" y="65"/>
                  </a:lnTo>
                  <a:lnTo>
                    <a:pt x="1167" y="57"/>
                  </a:lnTo>
                  <a:lnTo>
                    <a:pt x="1166" y="51"/>
                  </a:lnTo>
                  <a:lnTo>
                    <a:pt x="1165" y="47"/>
                  </a:lnTo>
                  <a:lnTo>
                    <a:pt x="1165" y="40"/>
                  </a:lnTo>
                  <a:lnTo>
                    <a:pt x="1167" y="39"/>
                  </a:lnTo>
                  <a:lnTo>
                    <a:pt x="1171" y="39"/>
                  </a:lnTo>
                  <a:lnTo>
                    <a:pt x="1181" y="37"/>
                  </a:lnTo>
                  <a:lnTo>
                    <a:pt x="1190" y="36"/>
                  </a:lnTo>
                  <a:lnTo>
                    <a:pt x="1201" y="31"/>
                  </a:lnTo>
                  <a:lnTo>
                    <a:pt x="1206" y="28"/>
                  </a:lnTo>
                  <a:lnTo>
                    <a:pt x="1213" y="24"/>
                  </a:lnTo>
                  <a:lnTo>
                    <a:pt x="1216" y="20"/>
                  </a:lnTo>
                  <a:lnTo>
                    <a:pt x="1218" y="18"/>
                  </a:lnTo>
                  <a:lnTo>
                    <a:pt x="1219" y="10"/>
                  </a:lnTo>
                  <a:lnTo>
                    <a:pt x="1217" y="6"/>
                  </a:lnTo>
                  <a:lnTo>
                    <a:pt x="1211" y="2"/>
                  </a:lnTo>
                  <a:lnTo>
                    <a:pt x="1204" y="0"/>
                  </a:lnTo>
                  <a:lnTo>
                    <a:pt x="1199" y="0"/>
                  </a:lnTo>
                  <a:lnTo>
                    <a:pt x="1190" y="0"/>
                  </a:lnTo>
                  <a:lnTo>
                    <a:pt x="1185" y="1"/>
                  </a:lnTo>
                  <a:lnTo>
                    <a:pt x="1175" y="6"/>
                  </a:lnTo>
                  <a:lnTo>
                    <a:pt x="1167" y="10"/>
                  </a:lnTo>
                  <a:lnTo>
                    <a:pt x="1159" y="15"/>
                  </a:lnTo>
                  <a:lnTo>
                    <a:pt x="1151" y="19"/>
                  </a:lnTo>
                  <a:lnTo>
                    <a:pt x="1147" y="26"/>
                  </a:lnTo>
                  <a:lnTo>
                    <a:pt x="1144" y="31"/>
                  </a:lnTo>
                  <a:lnTo>
                    <a:pt x="1145" y="40"/>
                  </a:lnTo>
                  <a:lnTo>
                    <a:pt x="1146" y="44"/>
                  </a:lnTo>
                  <a:lnTo>
                    <a:pt x="1148" y="49"/>
                  </a:lnTo>
                  <a:lnTo>
                    <a:pt x="1151" y="57"/>
                  </a:lnTo>
                  <a:lnTo>
                    <a:pt x="1151" y="64"/>
                  </a:lnTo>
                  <a:lnTo>
                    <a:pt x="1151" y="69"/>
                  </a:lnTo>
                  <a:lnTo>
                    <a:pt x="1148" y="73"/>
                  </a:lnTo>
                  <a:lnTo>
                    <a:pt x="1145" y="78"/>
                  </a:lnTo>
                  <a:lnTo>
                    <a:pt x="1140" y="82"/>
                  </a:lnTo>
                  <a:lnTo>
                    <a:pt x="1135" y="89"/>
                  </a:lnTo>
                  <a:lnTo>
                    <a:pt x="1129" y="96"/>
                  </a:lnTo>
                  <a:lnTo>
                    <a:pt x="1125" y="103"/>
                  </a:lnTo>
                  <a:lnTo>
                    <a:pt x="1120" y="109"/>
                  </a:lnTo>
                  <a:lnTo>
                    <a:pt x="1118" y="113"/>
                  </a:lnTo>
                  <a:lnTo>
                    <a:pt x="1118" y="118"/>
                  </a:lnTo>
                  <a:lnTo>
                    <a:pt x="1118" y="121"/>
                  </a:lnTo>
                  <a:lnTo>
                    <a:pt x="1118" y="125"/>
                  </a:lnTo>
                  <a:lnTo>
                    <a:pt x="1120" y="129"/>
                  </a:lnTo>
                  <a:lnTo>
                    <a:pt x="1125" y="133"/>
                  </a:lnTo>
                  <a:lnTo>
                    <a:pt x="1132" y="135"/>
                  </a:lnTo>
                  <a:lnTo>
                    <a:pt x="1135" y="136"/>
                  </a:lnTo>
                  <a:lnTo>
                    <a:pt x="1141" y="136"/>
                  </a:lnTo>
                  <a:lnTo>
                    <a:pt x="1144" y="136"/>
                  </a:lnTo>
                  <a:lnTo>
                    <a:pt x="1141" y="140"/>
                  </a:lnTo>
                  <a:lnTo>
                    <a:pt x="1139" y="144"/>
                  </a:lnTo>
                  <a:lnTo>
                    <a:pt x="1137" y="148"/>
                  </a:lnTo>
                  <a:lnTo>
                    <a:pt x="1137" y="154"/>
                  </a:lnTo>
                  <a:lnTo>
                    <a:pt x="1139" y="159"/>
                  </a:lnTo>
                  <a:lnTo>
                    <a:pt x="1137" y="169"/>
                  </a:lnTo>
                  <a:lnTo>
                    <a:pt x="1136" y="174"/>
                  </a:lnTo>
                  <a:lnTo>
                    <a:pt x="1133" y="177"/>
                  </a:lnTo>
                  <a:lnTo>
                    <a:pt x="1128" y="181"/>
                  </a:lnTo>
                  <a:lnTo>
                    <a:pt x="1125" y="184"/>
                  </a:lnTo>
                  <a:lnTo>
                    <a:pt x="1119" y="185"/>
                  </a:lnTo>
                  <a:lnTo>
                    <a:pt x="1116" y="187"/>
                  </a:lnTo>
                  <a:lnTo>
                    <a:pt x="1111" y="190"/>
                  </a:lnTo>
                  <a:lnTo>
                    <a:pt x="1101" y="204"/>
                  </a:lnTo>
                  <a:lnTo>
                    <a:pt x="1099" y="206"/>
                  </a:lnTo>
                  <a:lnTo>
                    <a:pt x="1098" y="204"/>
                  </a:lnTo>
                  <a:lnTo>
                    <a:pt x="1098" y="199"/>
                  </a:lnTo>
                  <a:lnTo>
                    <a:pt x="1098" y="195"/>
                  </a:lnTo>
                  <a:lnTo>
                    <a:pt x="1099" y="190"/>
                  </a:lnTo>
                  <a:lnTo>
                    <a:pt x="1099" y="185"/>
                  </a:lnTo>
                  <a:lnTo>
                    <a:pt x="1101" y="181"/>
                  </a:lnTo>
                  <a:lnTo>
                    <a:pt x="1099" y="178"/>
                  </a:lnTo>
                  <a:lnTo>
                    <a:pt x="1098" y="176"/>
                  </a:lnTo>
                  <a:lnTo>
                    <a:pt x="1094" y="174"/>
                  </a:lnTo>
                  <a:lnTo>
                    <a:pt x="1090" y="174"/>
                  </a:lnTo>
                  <a:lnTo>
                    <a:pt x="1083" y="176"/>
                  </a:lnTo>
                  <a:lnTo>
                    <a:pt x="1076" y="180"/>
                  </a:lnTo>
                  <a:lnTo>
                    <a:pt x="1064" y="187"/>
                  </a:lnTo>
                  <a:lnTo>
                    <a:pt x="1056" y="189"/>
                  </a:lnTo>
                  <a:lnTo>
                    <a:pt x="1044" y="191"/>
                  </a:lnTo>
                  <a:lnTo>
                    <a:pt x="1034" y="190"/>
                  </a:lnTo>
                  <a:lnTo>
                    <a:pt x="1022" y="189"/>
                  </a:lnTo>
                  <a:lnTo>
                    <a:pt x="996" y="185"/>
                  </a:lnTo>
                  <a:lnTo>
                    <a:pt x="986" y="184"/>
                  </a:lnTo>
                  <a:lnTo>
                    <a:pt x="979" y="181"/>
                  </a:lnTo>
                  <a:lnTo>
                    <a:pt x="973" y="177"/>
                  </a:lnTo>
                  <a:lnTo>
                    <a:pt x="969" y="174"/>
                  </a:lnTo>
                  <a:lnTo>
                    <a:pt x="964" y="168"/>
                  </a:lnTo>
                  <a:lnTo>
                    <a:pt x="960" y="165"/>
                  </a:lnTo>
                  <a:lnTo>
                    <a:pt x="956" y="164"/>
                  </a:lnTo>
                  <a:lnTo>
                    <a:pt x="952" y="164"/>
                  </a:lnTo>
                  <a:lnTo>
                    <a:pt x="948" y="165"/>
                  </a:lnTo>
                  <a:lnTo>
                    <a:pt x="942" y="169"/>
                  </a:lnTo>
                  <a:lnTo>
                    <a:pt x="939" y="174"/>
                  </a:lnTo>
                  <a:lnTo>
                    <a:pt x="933" y="184"/>
                  </a:lnTo>
                  <a:lnTo>
                    <a:pt x="930" y="194"/>
                  </a:lnTo>
                  <a:lnTo>
                    <a:pt x="927" y="206"/>
                  </a:lnTo>
                  <a:lnTo>
                    <a:pt x="926" y="213"/>
                  </a:lnTo>
                  <a:lnTo>
                    <a:pt x="925" y="217"/>
                  </a:lnTo>
                  <a:lnTo>
                    <a:pt x="924" y="217"/>
                  </a:lnTo>
                  <a:lnTo>
                    <a:pt x="924" y="215"/>
                  </a:lnTo>
                  <a:lnTo>
                    <a:pt x="923" y="217"/>
                  </a:lnTo>
                  <a:lnTo>
                    <a:pt x="920" y="215"/>
                  </a:lnTo>
                  <a:lnTo>
                    <a:pt x="917" y="210"/>
                  </a:lnTo>
                  <a:lnTo>
                    <a:pt x="912" y="204"/>
                  </a:lnTo>
                  <a:lnTo>
                    <a:pt x="906" y="199"/>
                  </a:lnTo>
                  <a:lnTo>
                    <a:pt x="899" y="195"/>
                  </a:lnTo>
                  <a:lnTo>
                    <a:pt x="892" y="194"/>
                  </a:lnTo>
                  <a:lnTo>
                    <a:pt x="870" y="194"/>
                  </a:lnTo>
                  <a:lnTo>
                    <a:pt x="861" y="195"/>
                  </a:lnTo>
                  <a:lnTo>
                    <a:pt x="854" y="195"/>
                  </a:lnTo>
                  <a:lnTo>
                    <a:pt x="839" y="194"/>
                  </a:lnTo>
                  <a:lnTo>
                    <a:pt x="828" y="191"/>
                  </a:lnTo>
                  <a:lnTo>
                    <a:pt x="823" y="189"/>
                  </a:lnTo>
                  <a:lnTo>
                    <a:pt x="820" y="187"/>
                  </a:lnTo>
                  <a:lnTo>
                    <a:pt x="819" y="184"/>
                  </a:lnTo>
                  <a:lnTo>
                    <a:pt x="820" y="181"/>
                  </a:lnTo>
                  <a:lnTo>
                    <a:pt x="823" y="176"/>
                  </a:lnTo>
                  <a:lnTo>
                    <a:pt x="825" y="173"/>
                  </a:lnTo>
                  <a:lnTo>
                    <a:pt x="825" y="168"/>
                  </a:lnTo>
                  <a:lnTo>
                    <a:pt x="825" y="164"/>
                  </a:lnTo>
                  <a:lnTo>
                    <a:pt x="823" y="160"/>
                  </a:lnTo>
                  <a:lnTo>
                    <a:pt x="823" y="158"/>
                  </a:lnTo>
                  <a:lnTo>
                    <a:pt x="820" y="157"/>
                  </a:lnTo>
                  <a:lnTo>
                    <a:pt x="818" y="158"/>
                  </a:lnTo>
                  <a:lnTo>
                    <a:pt x="816" y="160"/>
                  </a:lnTo>
                  <a:lnTo>
                    <a:pt x="811" y="162"/>
                  </a:lnTo>
                  <a:lnTo>
                    <a:pt x="801" y="162"/>
                  </a:lnTo>
                  <a:lnTo>
                    <a:pt x="797" y="162"/>
                  </a:lnTo>
                  <a:lnTo>
                    <a:pt x="791" y="159"/>
                  </a:lnTo>
                  <a:lnTo>
                    <a:pt x="784" y="158"/>
                  </a:lnTo>
                  <a:lnTo>
                    <a:pt x="776" y="154"/>
                  </a:lnTo>
                  <a:lnTo>
                    <a:pt x="766" y="151"/>
                  </a:lnTo>
                  <a:lnTo>
                    <a:pt x="759" y="147"/>
                  </a:lnTo>
                  <a:lnTo>
                    <a:pt x="750" y="143"/>
                  </a:lnTo>
                  <a:lnTo>
                    <a:pt x="740" y="139"/>
                  </a:lnTo>
                  <a:lnTo>
                    <a:pt x="736" y="138"/>
                  </a:lnTo>
                  <a:lnTo>
                    <a:pt x="731" y="138"/>
                  </a:lnTo>
                  <a:lnTo>
                    <a:pt x="724" y="138"/>
                  </a:lnTo>
                  <a:lnTo>
                    <a:pt x="720" y="140"/>
                  </a:lnTo>
                  <a:lnTo>
                    <a:pt x="712" y="143"/>
                  </a:lnTo>
                  <a:lnTo>
                    <a:pt x="706" y="144"/>
                  </a:lnTo>
                  <a:lnTo>
                    <a:pt x="702" y="146"/>
                  </a:lnTo>
                  <a:lnTo>
                    <a:pt x="698" y="146"/>
                  </a:lnTo>
                  <a:lnTo>
                    <a:pt x="697" y="144"/>
                  </a:lnTo>
                  <a:lnTo>
                    <a:pt x="695" y="143"/>
                  </a:lnTo>
                  <a:lnTo>
                    <a:pt x="695" y="140"/>
                  </a:lnTo>
                  <a:lnTo>
                    <a:pt x="695" y="136"/>
                  </a:lnTo>
                  <a:lnTo>
                    <a:pt x="696" y="133"/>
                  </a:lnTo>
                  <a:lnTo>
                    <a:pt x="685" y="136"/>
                  </a:lnTo>
                  <a:lnTo>
                    <a:pt x="674" y="138"/>
                  </a:lnTo>
                  <a:lnTo>
                    <a:pt x="667" y="136"/>
                  </a:lnTo>
                  <a:lnTo>
                    <a:pt x="662" y="133"/>
                  </a:lnTo>
                  <a:lnTo>
                    <a:pt x="656" y="126"/>
                  </a:lnTo>
                  <a:lnTo>
                    <a:pt x="653" y="122"/>
                  </a:lnTo>
                  <a:lnTo>
                    <a:pt x="652" y="120"/>
                  </a:lnTo>
                  <a:lnTo>
                    <a:pt x="652" y="117"/>
                  </a:lnTo>
                  <a:lnTo>
                    <a:pt x="644" y="133"/>
                  </a:lnTo>
                  <a:lnTo>
                    <a:pt x="640" y="136"/>
                  </a:lnTo>
                  <a:lnTo>
                    <a:pt x="636" y="140"/>
                  </a:lnTo>
                  <a:lnTo>
                    <a:pt x="628" y="141"/>
                  </a:lnTo>
                  <a:lnTo>
                    <a:pt x="620" y="143"/>
                  </a:lnTo>
                  <a:lnTo>
                    <a:pt x="612" y="143"/>
                  </a:lnTo>
                  <a:lnTo>
                    <a:pt x="603" y="144"/>
                  </a:lnTo>
                  <a:lnTo>
                    <a:pt x="597" y="144"/>
                  </a:lnTo>
                  <a:lnTo>
                    <a:pt x="591" y="146"/>
                  </a:lnTo>
                  <a:lnTo>
                    <a:pt x="580" y="146"/>
                  </a:lnTo>
                  <a:lnTo>
                    <a:pt x="571" y="144"/>
                  </a:lnTo>
                  <a:lnTo>
                    <a:pt x="559" y="144"/>
                  </a:lnTo>
                  <a:lnTo>
                    <a:pt x="555" y="144"/>
                  </a:lnTo>
                  <a:lnTo>
                    <a:pt x="549" y="146"/>
                  </a:lnTo>
                  <a:lnTo>
                    <a:pt x="546" y="148"/>
                  </a:lnTo>
                  <a:lnTo>
                    <a:pt x="541" y="151"/>
                  </a:lnTo>
                  <a:lnTo>
                    <a:pt x="531" y="157"/>
                  </a:lnTo>
                  <a:lnTo>
                    <a:pt x="518" y="162"/>
                  </a:lnTo>
                  <a:lnTo>
                    <a:pt x="511" y="162"/>
                  </a:lnTo>
                  <a:lnTo>
                    <a:pt x="504" y="160"/>
                  </a:lnTo>
                  <a:lnTo>
                    <a:pt x="490" y="158"/>
                  </a:lnTo>
                  <a:lnTo>
                    <a:pt x="476" y="152"/>
                  </a:lnTo>
                  <a:lnTo>
                    <a:pt x="468" y="148"/>
                  </a:lnTo>
                  <a:lnTo>
                    <a:pt x="459" y="146"/>
                  </a:lnTo>
                  <a:lnTo>
                    <a:pt x="450" y="143"/>
                  </a:lnTo>
                  <a:lnTo>
                    <a:pt x="438" y="140"/>
                  </a:lnTo>
                  <a:lnTo>
                    <a:pt x="430" y="138"/>
                  </a:lnTo>
                  <a:lnTo>
                    <a:pt x="423" y="136"/>
                  </a:lnTo>
                  <a:lnTo>
                    <a:pt x="414" y="136"/>
                  </a:lnTo>
                  <a:lnTo>
                    <a:pt x="411" y="136"/>
                  </a:lnTo>
                  <a:lnTo>
                    <a:pt x="399" y="136"/>
                  </a:lnTo>
                  <a:lnTo>
                    <a:pt x="383" y="134"/>
                  </a:lnTo>
                  <a:lnTo>
                    <a:pt x="366" y="129"/>
                  </a:lnTo>
                  <a:lnTo>
                    <a:pt x="351" y="123"/>
                  </a:lnTo>
                  <a:lnTo>
                    <a:pt x="343" y="122"/>
                  </a:lnTo>
                  <a:lnTo>
                    <a:pt x="339" y="121"/>
                  </a:lnTo>
                  <a:lnTo>
                    <a:pt x="329" y="123"/>
                  </a:lnTo>
                  <a:lnTo>
                    <a:pt x="325" y="124"/>
                  </a:lnTo>
                  <a:lnTo>
                    <a:pt x="320" y="125"/>
                  </a:lnTo>
                  <a:lnTo>
                    <a:pt x="313" y="128"/>
                  </a:lnTo>
                  <a:lnTo>
                    <a:pt x="311" y="126"/>
                  </a:lnTo>
                  <a:lnTo>
                    <a:pt x="309" y="124"/>
                  </a:lnTo>
                  <a:lnTo>
                    <a:pt x="304" y="121"/>
                  </a:lnTo>
                  <a:lnTo>
                    <a:pt x="299" y="120"/>
                  </a:lnTo>
                  <a:lnTo>
                    <a:pt x="283" y="116"/>
                  </a:lnTo>
                  <a:lnTo>
                    <a:pt x="266" y="114"/>
                  </a:lnTo>
                  <a:lnTo>
                    <a:pt x="259" y="112"/>
                  </a:lnTo>
                  <a:lnTo>
                    <a:pt x="254" y="112"/>
                  </a:lnTo>
                  <a:lnTo>
                    <a:pt x="245" y="108"/>
                  </a:lnTo>
                  <a:lnTo>
                    <a:pt x="234" y="106"/>
                  </a:lnTo>
                  <a:lnTo>
                    <a:pt x="227" y="106"/>
                  </a:lnTo>
                  <a:lnTo>
                    <a:pt x="218" y="107"/>
                  </a:lnTo>
                  <a:lnTo>
                    <a:pt x="209" y="110"/>
                  </a:lnTo>
                  <a:lnTo>
                    <a:pt x="198" y="114"/>
                  </a:lnTo>
                  <a:lnTo>
                    <a:pt x="186" y="121"/>
                  </a:lnTo>
                  <a:lnTo>
                    <a:pt x="176" y="124"/>
                  </a:lnTo>
                  <a:lnTo>
                    <a:pt x="167" y="126"/>
                  </a:lnTo>
                  <a:lnTo>
                    <a:pt x="160" y="128"/>
                  </a:lnTo>
                  <a:lnTo>
                    <a:pt x="149" y="130"/>
                  </a:lnTo>
                  <a:lnTo>
                    <a:pt x="144" y="133"/>
                  </a:lnTo>
                  <a:lnTo>
                    <a:pt x="134" y="140"/>
                  </a:lnTo>
                  <a:lnTo>
                    <a:pt x="127" y="146"/>
                  </a:lnTo>
                  <a:lnTo>
                    <a:pt x="112" y="159"/>
                  </a:lnTo>
                  <a:lnTo>
                    <a:pt x="93" y="169"/>
                  </a:lnTo>
                  <a:lnTo>
                    <a:pt x="82" y="174"/>
                  </a:lnTo>
                  <a:lnTo>
                    <a:pt x="72" y="176"/>
                  </a:lnTo>
                  <a:lnTo>
                    <a:pt x="68" y="176"/>
                  </a:lnTo>
                  <a:lnTo>
                    <a:pt x="66" y="178"/>
                  </a:lnTo>
                  <a:lnTo>
                    <a:pt x="65" y="181"/>
                  </a:lnTo>
                  <a:lnTo>
                    <a:pt x="64" y="184"/>
                  </a:lnTo>
                  <a:lnTo>
                    <a:pt x="65" y="189"/>
                  </a:lnTo>
                  <a:lnTo>
                    <a:pt x="68" y="195"/>
                  </a:lnTo>
                  <a:lnTo>
                    <a:pt x="75" y="204"/>
                  </a:lnTo>
                  <a:lnTo>
                    <a:pt x="83" y="213"/>
                  </a:lnTo>
                  <a:lnTo>
                    <a:pt x="103" y="227"/>
                  </a:lnTo>
                  <a:lnTo>
                    <a:pt x="107" y="231"/>
                  </a:lnTo>
                  <a:lnTo>
                    <a:pt x="109" y="233"/>
                  </a:lnTo>
                  <a:lnTo>
                    <a:pt x="110" y="237"/>
                  </a:lnTo>
                  <a:lnTo>
                    <a:pt x="112" y="237"/>
                  </a:lnTo>
                  <a:lnTo>
                    <a:pt x="109" y="243"/>
                  </a:lnTo>
                  <a:lnTo>
                    <a:pt x="103" y="244"/>
                  </a:lnTo>
                  <a:lnTo>
                    <a:pt x="97" y="245"/>
                  </a:lnTo>
                  <a:lnTo>
                    <a:pt x="87" y="245"/>
                  </a:lnTo>
                  <a:lnTo>
                    <a:pt x="79" y="243"/>
                  </a:lnTo>
                  <a:lnTo>
                    <a:pt x="72" y="241"/>
                  </a:lnTo>
                  <a:lnTo>
                    <a:pt x="68" y="240"/>
                  </a:lnTo>
                  <a:lnTo>
                    <a:pt x="65" y="240"/>
                  </a:lnTo>
                  <a:lnTo>
                    <a:pt x="59" y="240"/>
                  </a:lnTo>
                  <a:lnTo>
                    <a:pt x="55" y="243"/>
                  </a:lnTo>
                  <a:lnTo>
                    <a:pt x="50" y="245"/>
                  </a:lnTo>
                  <a:lnTo>
                    <a:pt x="44" y="247"/>
                  </a:lnTo>
                  <a:lnTo>
                    <a:pt x="40" y="249"/>
                  </a:lnTo>
                  <a:lnTo>
                    <a:pt x="37" y="250"/>
                  </a:lnTo>
                  <a:lnTo>
                    <a:pt x="28" y="254"/>
                  </a:lnTo>
                  <a:lnTo>
                    <a:pt x="25" y="256"/>
                  </a:lnTo>
                  <a:lnTo>
                    <a:pt x="19" y="258"/>
                  </a:lnTo>
                  <a:lnTo>
                    <a:pt x="17" y="258"/>
                  </a:lnTo>
                  <a:lnTo>
                    <a:pt x="17" y="261"/>
                  </a:lnTo>
                  <a:lnTo>
                    <a:pt x="18" y="262"/>
                  </a:lnTo>
                  <a:lnTo>
                    <a:pt x="20" y="263"/>
                  </a:lnTo>
                  <a:lnTo>
                    <a:pt x="26" y="267"/>
                  </a:lnTo>
                  <a:lnTo>
                    <a:pt x="30" y="270"/>
                  </a:lnTo>
                  <a:lnTo>
                    <a:pt x="31" y="272"/>
                  </a:lnTo>
                  <a:lnTo>
                    <a:pt x="27" y="276"/>
                  </a:lnTo>
                  <a:lnTo>
                    <a:pt x="26" y="278"/>
                  </a:lnTo>
                  <a:lnTo>
                    <a:pt x="26" y="281"/>
                  </a:lnTo>
                  <a:lnTo>
                    <a:pt x="26" y="284"/>
                  </a:lnTo>
                  <a:lnTo>
                    <a:pt x="31" y="289"/>
                  </a:lnTo>
                  <a:lnTo>
                    <a:pt x="40" y="291"/>
                  </a:lnTo>
                  <a:lnTo>
                    <a:pt x="55" y="291"/>
                  </a:lnTo>
                  <a:lnTo>
                    <a:pt x="61" y="290"/>
                  </a:lnTo>
                  <a:lnTo>
                    <a:pt x="70" y="289"/>
                  </a:lnTo>
                  <a:lnTo>
                    <a:pt x="91" y="287"/>
                  </a:lnTo>
                  <a:lnTo>
                    <a:pt x="98" y="285"/>
                  </a:lnTo>
                  <a:lnTo>
                    <a:pt x="106" y="285"/>
                  </a:lnTo>
                  <a:lnTo>
                    <a:pt x="106" y="287"/>
                  </a:lnTo>
                  <a:lnTo>
                    <a:pt x="103" y="290"/>
                  </a:lnTo>
                  <a:lnTo>
                    <a:pt x="101" y="293"/>
                  </a:lnTo>
                  <a:lnTo>
                    <a:pt x="93" y="302"/>
                  </a:lnTo>
                  <a:lnTo>
                    <a:pt x="91" y="309"/>
                  </a:lnTo>
                  <a:lnTo>
                    <a:pt x="86" y="311"/>
                  </a:lnTo>
                  <a:lnTo>
                    <a:pt x="82" y="319"/>
                  </a:lnTo>
                  <a:lnTo>
                    <a:pt x="76" y="322"/>
                  </a:lnTo>
                  <a:lnTo>
                    <a:pt x="68" y="326"/>
                  </a:lnTo>
                  <a:lnTo>
                    <a:pt x="64" y="327"/>
                  </a:lnTo>
                  <a:lnTo>
                    <a:pt x="59" y="326"/>
                  </a:lnTo>
                  <a:lnTo>
                    <a:pt x="50" y="324"/>
                  </a:lnTo>
                  <a:lnTo>
                    <a:pt x="41" y="322"/>
                  </a:lnTo>
                  <a:lnTo>
                    <a:pt x="39" y="325"/>
                  </a:lnTo>
                  <a:lnTo>
                    <a:pt x="33" y="329"/>
                  </a:lnTo>
                  <a:lnTo>
                    <a:pt x="26" y="339"/>
                  </a:lnTo>
                  <a:lnTo>
                    <a:pt x="20" y="343"/>
                  </a:lnTo>
                  <a:lnTo>
                    <a:pt x="15" y="347"/>
                  </a:lnTo>
                  <a:lnTo>
                    <a:pt x="7" y="354"/>
                  </a:lnTo>
                  <a:lnTo>
                    <a:pt x="3" y="361"/>
                  </a:lnTo>
                  <a:lnTo>
                    <a:pt x="2" y="367"/>
                  </a:lnTo>
                  <a:lnTo>
                    <a:pt x="1" y="373"/>
                  </a:lnTo>
                  <a:lnTo>
                    <a:pt x="0" y="378"/>
                  </a:lnTo>
                  <a:lnTo>
                    <a:pt x="0" y="382"/>
                  </a:lnTo>
                  <a:lnTo>
                    <a:pt x="1" y="385"/>
                  </a:lnTo>
                  <a:lnTo>
                    <a:pt x="3" y="389"/>
                  </a:lnTo>
                  <a:lnTo>
                    <a:pt x="7" y="395"/>
                  </a:lnTo>
                  <a:lnTo>
                    <a:pt x="10" y="400"/>
                  </a:lnTo>
                  <a:lnTo>
                    <a:pt x="13" y="403"/>
                  </a:lnTo>
                  <a:lnTo>
                    <a:pt x="18" y="408"/>
                  </a:lnTo>
                  <a:lnTo>
                    <a:pt x="25" y="408"/>
                  </a:lnTo>
                  <a:lnTo>
                    <a:pt x="31" y="406"/>
                  </a:lnTo>
                  <a:lnTo>
                    <a:pt x="37" y="403"/>
                  </a:lnTo>
                  <a:lnTo>
                    <a:pt x="40" y="402"/>
                  </a:lnTo>
                  <a:lnTo>
                    <a:pt x="41" y="403"/>
                  </a:lnTo>
                  <a:lnTo>
                    <a:pt x="41" y="408"/>
                  </a:lnTo>
                  <a:lnTo>
                    <a:pt x="40" y="413"/>
                  </a:lnTo>
                  <a:lnTo>
                    <a:pt x="40" y="418"/>
                  </a:lnTo>
                  <a:lnTo>
                    <a:pt x="40" y="423"/>
                  </a:lnTo>
                  <a:lnTo>
                    <a:pt x="37" y="426"/>
                  </a:lnTo>
                  <a:lnTo>
                    <a:pt x="33" y="430"/>
                  </a:lnTo>
                  <a:lnTo>
                    <a:pt x="31" y="435"/>
                  </a:lnTo>
                  <a:lnTo>
                    <a:pt x="30" y="438"/>
                  </a:lnTo>
                  <a:lnTo>
                    <a:pt x="31" y="440"/>
                  </a:lnTo>
                  <a:lnTo>
                    <a:pt x="33" y="442"/>
                  </a:lnTo>
                  <a:lnTo>
                    <a:pt x="36" y="442"/>
                  </a:lnTo>
                  <a:lnTo>
                    <a:pt x="43" y="440"/>
                  </a:lnTo>
                  <a:lnTo>
                    <a:pt x="52" y="436"/>
                  </a:lnTo>
                  <a:lnTo>
                    <a:pt x="56" y="435"/>
                  </a:lnTo>
                  <a:lnTo>
                    <a:pt x="57" y="435"/>
                  </a:lnTo>
                  <a:lnTo>
                    <a:pt x="61" y="434"/>
                  </a:lnTo>
                  <a:lnTo>
                    <a:pt x="65" y="434"/>
                  </a:lnTo>
                  <a:lnTo>
                    <a:pt x="68" y="435"/>
                  </a:lnTo>
                  <a:lnTo>
                    <a:pt x="72" y="436"/>
                  </a:lnTo>
                  <a:lnTo>
                    <a:pt x="74" y="439"/>
                  </a:lnTo>
                  <a:lnTo>
                    <a:pt x="75" y="443"/>
                  </a:lnTo>
                  <a:lnTo>
                    <a:pt x="74" y="444"/>
                  </a:lnTo>
                  <a:lnTo>
                    <a:pt x="75" y="444"/>
                  </a:lnTo>
                  <a:lnTo>
                    <a:pt x="81" y="442"/>
                  </a:lnTo>
                  <a:lnTo>
                    <a:pt x="83" y="435"/>
                  </a:lnTo>
                  <a:lnTo>
                    <a:pt x="101" y="434"/>
                  </a:lnTo>
                  <a:lnTo>
                    <a:pt x="109" y="433"/>
                  </a:lnTo>
                  <a:lnTo>
                    <a:pt x="114" y="432"/>
                  </a:lnTo>
                  <a:lnTo>
                    <a:pt x="118" y="430"/>
                  </a:lnTo>
                  <a:lnTo>
                    <a:pt x="118" y="429"/>
                  </a:lnTo>
                  <a:lnTo>
                    <a:pt x="109" y="438"/>
                  </a:lnTo>
                  <a:lnTo>
                    <a:pt x="106" y="443"/>
                  </a:lnTo>
                  <a:lnTo>
                    <a:pt x="99" y="447"/>
                  </a:lnTo>
                  <a:lnTo>
                    <a:pt x="95" y="454"/>
                  </a:lnTo>
                  <a:lnTo>
                    <a:pt x="93" y="459"/>
                  </a:lnTo>
                  <a:lnTo>
                    <a:pt x="91" y="463"/>
                  </a:lnTo>
                  <a:lnTo>
                    <a:pt x="91" y="464"/>
                  </a:lnTo>
                  <a:lnTo>
                    <a:pt x="87" y="469"/>
                  </a:lnTo>
                  <a:lnTo>
                    <a:pt x="84" y="472"/>
                  </a:lnTo>
                  <a:lnTo>
                    <a:pt x="78" y="474"/>
                  </a:lnTo>
                  <a:lnTo>
                    <a:pt x="70" y="477"/>
                  </a:lnTo>
                  <a:lnTo>
                    <a:pt x="64" y="481"/>
                  </a:lnTo>
                  <a:lnTo>
                    <a:pt x="52" y="488"/>
                  </a:lnTo>
                  <a:lnTo>
                    <a:pt x="44" y="492"/>
                  </a:lnTo>
                  <a:lnTo>
                    <a:pt x="37" y="497"/>
                  </a:lnTo>
                  <a:lnTo>
                    <a:pt x="27" y="503"/>
                  </a:lnTo>
                  <a:lnTo>
                    <a:pt x="14" y="509"/>
                  </a:lnTo>
                  <a:lnTo>
                    <a:pt x="8" y="513"/>
                  </a:lnTo>
                  <a:lnTo>
                    <a:pt x="3" y="515"/>
                  </a:lnTo>
                  <a:lnTo>
                    <a:pt x="1" y="517"/>
                  </a:lnTo>
                  <a:lnTo>
                    <a:pt x="0" y="518"/>
                  </a:lnTo>
                  <a:lnTo>
                    <a:pt x="0" y="520"/>
                  </a:lnTo>
                  <a:lnTo>
                    <a:pt x="0" y="521"/>
                  </a:lnTo>
                  <a:lnTo>
                    <a:pt x="2" y="522"/>
                  </a:lnTo>
                  <a:lnTo>
                    <a:pt x="11" y="522"/>
                  </a:lnTo>
                  <a:lnTo>
                    <a:pt x="19" y="520"/>
                  </a:lnTo>
                  <a:lnTo>
                    <a:pt x="28" y="517"/>
                  </a:lnTo>
                  <a:lnTo>
                    <a:pt x="40" y="514"/>
                  </a:lnTo>
                  <a:lnTo>
                    <a:pt x="48" y="509"/>
                  </a:lnTo>
                  <a:lnTo>
                    <a:pt x="56" y="506"/>
                  </a:lnTo>
                  <a:lnTo>
                    <a:pt x="61" y="503"/>
                  </a:lnTo>
                  <a:lnTo>
                    <a:pt x="68" y="499"/>
                  </a:lnTo>
                  <a:lnTo>
                    <a:pt x="83" y="492"/>
                  </a:lnTo>
                  <a:lnTo>
                    <a:pt x="93" y="487"/>
                  </a:lnTo>
                  <a:lnTo>
                    <a:pt x="103" y="480"/>
                  </a:lnTo>
                  <a:lnTo>
                    <a:pt x="109" y="476"/>
                  </a:lnTo>
                  <a:lnTo>
                    <a:pt x="112" y="474"/>
                  </a:lnTo>
                  <a:lnTo>
                    <a:pt x="119" y="470"/>
                  </a:lnTo>
                  <a:lnTo>
                    <a:pt x="124" y="469"/>
                  </a:lnTo>
                  <a:lnTo>
                    <a:pt x="127" y="466"/>
                  </a:lnTo>
                  <a:lnTo>
                    <a:pt x="133" y="464"/>
                  </a:lnTo>
                  <a:lnTo>
                    <a:pt x="136" y="462"/>
                  </a:lnTo>
                  <a:lnTo>
                    <a:pt x="140" y="454"/>
                  </a:lnTo>
                  <a:lnTo>
                    <a:pt x="146" y="447"/>
                  </a:lnTo>
                  <a:lnTo>
                    <a:pt x="151" y="443"/>
                  </a:lnTo>
                  <a:lnTo>
                    <a:pt x="156" y="439"/>
                  </a:lnTo>
                  <a:lnTo>
                    <a:pt x="159" y="436"/>
                  </a:lnTo>
                  <a:lnTo>
                    <a:pt x="163" y="434"/>
                  </a:lnTo>
                  <a:lnTo>
                    <a:pt x="164" y="429"/>
                  </a:lnTo>
                  <a:lnTo>
                    <a:pt x="164" y="425"/>
                  </a:lnTo>
                  <a:lnTo>
                    <a:pt x="166" y="422"/>
                  </a:lnTo>
                  <a:lnTo>
                    <a:pt x="170" y="418"/>
                  </a:lnTo>
                  <a:lnTo>
                    <a:pt x="175" y="413"/>
                  </a:lnTo>
                  <a:lnTo>
                    <a:pt x="178" y="408"/>
                  </a:lnTo>
                  <a:lnTo>
                    <a:pt x="185" y="402"/>
                  </a:lnTo>
                  <a:lnTo>
                    <a:pt x="192" y="395"/>
                  </a:lnTo>
                  <a:lnTo>
                    <a:pt x="200" y="385"/>
                  </a:lnTo>
                  <a:lnTo>
                    <a:pt x="208" y="377"/>
                  </a:lnTo>
                  <a:lnTo>
                    <a:pt x="216" y="372"/>
                  </a:lnTo>
                  <a:lnTo>
                    <a:pt x="219" y="369"/>
                  </a:lnTo>
                  <a:lnTo>
                    <a:pt x="225" y="370"/>
                  </a:lnTo>
                  <a:lnTo>
                    <a:pt x="224" y="370"/>
                  </a:lnTo>
                  <a:lnTo>
                    <a:pt x="219" y="373"/>
                  </a:lnTo>
                  <a:lnTo>
                    <a:pt x="217" y="378"/>
                  </a:lnTo>
                  <a:lnTo>
                    <a:pt x="210" y="384"/>
                  </a:lnTo>
                  <a:lnTo>
                    <a:pt x="206" y="389"/>
                  </a:lnTo>
                  <a:lnTo>
                    <a:pt x="204" y="394"/>
                  </a:lnTo>
                  <a:lnTo>
                    <a:pt x="204" y="402"/>
                  </a:lnTo>
                  <a:lnTo>
                    <a:pt x="202" y="409"/>
                  </a:lnTo>
                  <a:lnTo>
                    <a:pt x="202" y="413"/>
                  </a:lnTo>
                  <a:lnTo>
                    <a:pt x="200" y="420"/>
                  </a:lnTo>
                  <a:lnTo>
                    <a:pt x="198" y="424"/>
                  </a:lnTo>
                  <a:lnTo>
                    <a:pt x="196" y="426"/>
                  </a:lnTo>
                  <a:lnTo>
                    <a:pt x="198" y="428"/>
                  </a:lnTo>
                  <a:lnTo>
                    <a:pt x="201" y="428"/>
                  </a:lnTo>
                  <a:lnTo>
                    <a:pt x="204" y="425"/>
                  </a:lnTo>
                  <a:lnTo>
                    <a:pt x="209" y="423"/>
                  </a:lnTo>
                  <a:lnTo>
                    <a:pt x="219" y="413"/>
                  </a:lnTo>
                  <a:lnTo>
                    <a:pt x="225" y="410"/>
                  </a:lnTo>
                  <a:lnTo>
                    <a:pt x="228" y="408"/>
                  </a:lnTo>
                  <a:lnTo>
                    <a:pt x="232" y="409"/>
                  </a:lnTo>
                  <a:lnTo>
                    <a:pt x="234" y="410"/>
                  </a:lnTo>
                  <a:lnTo>
                    <a:pt x="238" y="408"/>
                  </a:lnTo>
                  <a:lnTo>
                    <a:pt x="243" y="406"/>
                  </a:lnTo>
                  <a:lnTo>
                    <a:pt x="246" y="403"/>
                  </a:lnTo>
                  <a:lnTo>
                    <a:pt x="253" y="400"/>
                  </a:lnTo>
                  <a:lnTo>
                    <a:pt x="259" y="399"/>
                  </a:lnTo>
                  <a:lnTo>
                    <a:pt x="266" y="395"/>
                  </a:lnTo>
                  <a:lnTo>
                    <a:pt x="266" y="392"/>
                  </a:lnTo>
                  <a:lnTo>
                    <a:pt x="266" y="389"/>
                  </a:lnTo>
                  <a:lnTo>
                    <a:pt x="267" y="385"/>
                  </a:lnTo>
                  <a:lnTo>
                    <a:pt x="269" y="382"/>
                  </a:lnTo>
                  <a:lnTo>
                    <a:pt x="272" y="380"/>
                  </a:lnTo>
                  <a:lnTo>
                    <a:pt x="278" y="378"/>
                  </a:lnTo>
                  <a:lnTo>
                    <a:pt x="286" y="378"/>
                  </a:lnTo>
                  <a:lnTo>
                    <a:pt x="292" y="378"/>
                  </a:lnTo>
                  <a:lnTo>
                    <a:pt x="296" y="381"/>
                  </a:lnTo>
                  <a:lnTo>
                    <a:pt x="300" y="383"/>
                  </a:lnTo>
                  <a:lnTo>
                    <a:pt x="304" y="387"/>
                  </a:lnTo>
                  <a:lnTo>
                    <a:pt x="312" y="391"/>
                  </a:lnTo>
                  <a:lnTo>
                    <a:pt x="320" y="395"/>
                  </a:lnTo>
                  <a:lnTo>
                    <a:pt x="334" y="398"/>
                  </a:lnTo>
                  <a:lnTo>
                    <a:pt x="342" y="399"/>
                  </a:lnTo>
                  <a:lnTo>
                    <a:pt x="352" y="399"/>
                  </a:lnTo>
                  <a:lnTo>
                    <a:pt x="364" y="400"/>
                  </a:lnTo>
                  <a:lnTo>
                    <a:pt x="371" y="403"/>
                  </a:lnTo>
                  <a:lnTo>
                    <a:pt x="378" y="406"/>
                  </a:lnTo>
                  <a:lnTo>
                    <a:pt x="384" y="408"/>
                  </a:lnTo>
                  <a:lnTo>
                    <a:pt x="393" y="418"/>
                  </a:lnTo>
                  <a:lnTo>
                    <a:pt x="400" y="432"/>
                  </a:lnTo>
                  <a:lnTo>
                    <a:pt x="406" y="436"/>
                  </a:lnTo>
                  <a:lnTo>
                    <a:pt x="411" y="439"/>
                  </a:lnTo>
                  <a:lnTo>
                    <a:pt x="416" y="440"/>
                  </a:lnTo>
                  <a:lnTo>
                    <a:pt x="419" y="440"/>
                  </a:lnTo>
                  <a:lnTo>
                    <a:pt x="422" y="439"/>
                  </a:lnTo>
                  <a:lnTo>
                    <a:pt x="426" y="436"/>
                  </a:lnTo>
                  <a:lnTo>
                    <a:pt x="435" y="435"/>
                  </a:lnTo>
                  <a:lnTo>
                    <a:pt x="438" y="435"/>
                  </a:lnTo>
                  <a:lnTo>
                    <a:pt x="443" y="435"/>
                  </a:lnTo>
                  <a:lnTo>
                    <a:pt x="450" y="440"/>
                  </a:lnTo>
                  <a:lnTo>
                    <a:pt x="454" y="444"/>
                  </a:lnTo>
                  <a:lnTo>
                    <a:pt x="459" y="448"/>
                  </a:lnTo>
                  <a:lnTo>
                    <a:pt x="468" y="457"/>
                  </a:lnTo>
                  <a:lnTo>
                    <a:pt x="472" y="462"/>
                  </a:lnTo>
                  <a:lnTo>
                    <a:pt x="477" y="464"/>
                  </a:lnTo>
                  <a:lnTo>
                    <a:pt x="477" y="473"/>
                  </a:lnTo>
                  <a:lnTo>
                    <a:pt x="477" y="487"/>
                  </a:lnTo>
                  <a:lnTo>
                    <a:pt x="478" y="492"/>
                  </a:lnTo>
                  <a:lnTo>
                    <a:pt x="483" y="498"/>
                  </a:lnTo>
                  <a:lnTo>
                    <a:pt x="485" y="500"/>
                  </a:lnTo>
                  <a:lnTo>
                    <a:pt x="488" y="503"/>
                  </a:lnTo>
                  <a:lnTo>
                    <a:pt x="492" y="504"/>
                  </a:lnTo>
                  <a:lnTo>
                    <a:pt x="492" y="507"/>
                  </a:lnTo>
                  <a:lnTo>
                    <a:pt x="494" y="514"/>
                  </a:lnTo>
                  <a:lnTo>
                    <a:pt x="495" y="520"/>
                  </a:lnTo>
                  <a:lnTo>
                    <a:pt x="495" y="536"/>
                  </a:lnTo>
                  <a:lnTo>
                    <a:pt x="496" y="544"/>
                  </a:lnTo>
                  <a:lnTo>
                    <a:pt x="498" y="550"/>
                  </a:lnTo>
                  <a:lnTo>
                    <a:pt x="503" y="555"/>
                  </a:lnTo>
                  <a:lnTo>
                    <a:pt x="506" y="561"/>
                  </a:lnTo>
                  <a:lnTo>
                    <a:pt x="510" y="563"/>
                  </a:lnTo>
                  <a:lnTo>
                    <a:pt x="513" y="566"/>
                  </a:lnTo>
                  <a:lnTo>
                    <a:pt x="515" y="568"/>
                  </a:lnTo>
                  <a:lnTo>
                    <a:pt x="520" y="573"/>
                  </a:lnTo>
                  <a:lnTo>
                    <a:pt x="522" y="579"/>
                  </a:lnTo>
                  <a:lnTo>
                    <a:pt x="524" y="587"/>
                  </a:lnTo>
                  <a:lnTo>
                    <a:pt x="526" y="595"/>
                  </a:lnTo>
                  <a:lnTo>
                    <a:pt x="529" y="601"/>
                  </a:lnTo>
                  <a:lnTo>
                    <a:pt x="534" y="611"/>
                  </a:lnTo>
                  <a:lnTo>
                    <a:pt x="544" y="620"/>
                  </a:lnTo>
                  <a:lnTo>
                    <a:pt x="552" y="628"/>
                  </a:lnTo>
                  <a:lnTo>
                    <a:pt x="561" y="637"/>
                  </a:lnTo>
                  <a:lnTo>
                    <a:pt x="569" y="647"/>
                  </a:lnTo>
                  <a:lnTo>
                    <a:pt x="574" y="655"/>
                  </a:lnTo>
                  <a:lnTo>
                    <a:pt x="578" y="666"/>
                  </a:lnTo>
                  <a:lnTo>
                    <a:pt x="578" y="671"/>
                  </a:lnTo>
                  <a:lnTo>
                    <a:pt x="578" y="676"/>
                  </a:lnTo>
                  <a:lnTo>
                    <a:pt x="578" y="682"/>
                  </a:lnTo>
                  <a:lnTo>
                    <a:pt x="578" y="688"/>
                  </a:lnTo>
                  <a:lnTo>
                    <a:pt x="574" y="696"/>
                  </a:lnTo>
                  <a:lnTo>
                    <a:pt x="574" y="699"/>
                  </a:lnTo>
                  <a:lnTo>
                    <a:pt x="573" y="700"/>
                  </a:lnTo>
                  <a:lnTo>
                    <a:pt x="572" y="699"/>
                  </a:lnTo>
                  <a:lnTo>
                    <a:pt x="571" y="694"/>
                  </a:lnTo>
                  <a:lnTo>
                    <a:pt x="569" y="688"/>
                  </a:lnTo>
                  <a:lnTo>
                    <a:pt x="569" y="684"/>
                  </a:lnTo>
                  <a:lnTo>
                    <a:pt x="568" y="683"/>
                  </a:lnTo>
                  <a:lnTo>
                    <a:pt x="566" y="683"/>
                  </a:lnTo>
                  <a:lnTo>
                    <a:pt x="557" y="683"/>
                  </a:lnTo>
                  <a:lnTo>
                    <a:pt x="552" y="681"/>
                  </a:lnTo>
                  <a:lnTo>
                    <a:pt x="548" y="681"/>
                  </a:lnTo>
                  <a:lnTo>
                    <a:pt x="546" y="681"/>
                  </a:lnTo>
                  <a:lnTo>
                    <a:pt x="546" y="688"/>
                  </a:lnTo>
                  <a:lnTo>
                    <a:pt x="546" y="694"/>
                  </a:lnTo>
                  <a:lnTo>
                    <a:pt x="547" y="703"/>
                  </a:lnTo>
                  <a:lnTo>
                    <a:pt x="546" y="713"/>
                  </a:lnTo>
                  <a:lnTo>
                    <a:pt x="545" y="726"/>
                  </a:lnTo>
                  <a:lnTo>
                    <a:pt x="541" y="734"/>
                  </a:lnTo>
                  <a:lnTo>
                    <a:pt x="539" y="738"/>
                  </a:lnTo>
                  <a:lnTo>
                    <a:pt x="537" y="744"/>
                  </a:lnTo>
                  <a:lnTo>
                    <a:pt x="536" y="750"/>
                  </a:lnTo>
                  <a:lnTo>
                    <a:pt x="536" y="754"/>
                  </a:lnTo>
                  <a:lnTo>
                    <a:pt x="532" y="758"/>
                  </a:lnTo>
                  <a:lnTo>
                    <a:pt x="532" y="764"/>
                  </a:lnTo>
                  <a:lnTo>
                    <a:pt x="531" y="768"/>
                  </a:lnTo>
                  <a:lnTo>
                    <a:pt x="529" y="773"/>
                  </a:lnTo>
                  <a:lnTo>
                    <a:pt x="524" y="794"/>
                  </a:lnTo>
                  <a:lnTo>
                    <a:pt x="521" y="815"/>
                  </a:lnTo>
                  <a:lnTo>
                    <a:pt x="520" y="832"/>
                  </a:lnTo>
                  <a:lnTo>
                    <a:pt x="520" y="847"/>
                  </a:lnTo>
                  <a:lnTo>
                    <a:pt x="518" y="854"/>
                  </a:lnTo>
                  <a:lnTo>
                    <a:pt x="518" y="857"/>
                  </a:lnTo>
                  <a:lnTo>
                    <a:pt x="518" y="862"/>
                  </a:lnTo>
                  <a:lnTo>
                    <a:pt x="518" y="867"/>
                  </a:lnTo>
                  <a:lnTo>
                    <a:pt x="518" y="870"/>
                  </a:lnTo>
                  <a:lnTo>
                    <a:pt x="518" y="875"/>
                  </a:lnTo>
                  <a:lnTo>
                    <a:pt x="521" y="880"/>
                  </a:lnTo>
                  <a:lnTo>
                    <a:pt x="526" y="888"/>
                  </a:lnTo>
                  <a:lnTo>
                    <a:pt x="524" y="888"/>
                  </a:lnTo>
                  <a:lnTo>
                    <a:pt x="539" y="902"/>
                  </a:lnTo>
                  <a:lnTo>
                    <a:pt x="540" y="902"/>
                  </a:lnTo>
                  <a:lnTo>
                    <a:pt x="545" y="910"/>
                  </a:lnTo>
                  <a:lnTo>
                    <a:pt x="546" y="920"/>
                  </a:lnTo>
                  <a:lnTo>
                    <a:pt x="546" y="926"/>
                  </a:lnTo>
                  <a:lnTo>
                    <a:pt x="547" y="932"/>
                  </a:lnTo>
                  <a:lnTo>
                    <a:pt x="548" y="939"/>
                  </a:lnTo>
                  <a:lnTo>
                    <a:pt x="552" y="947"/>
                  </a:lnTo>
                  <a:lnTo>
                    <a:pt x="555" y="955"/>
                  </a:lnTo>
                  <a:lnTo>
                    <a:pt x="561" y="968"/>
                  </a:lnTo>
                  <a:lnTo>
                    <a:pt x="564" y="972"/>
                  </a:lnTo>
                  <a:lnTo>
                    <a:pt x="568" y="977"/>
                  </a:lnTo>
                  <a:lnTo>
                    <a:pt x="571" y="980"/>
                  </a:lnTo>
                  <a:lnTo>
                    <a:pt x="572" y="980"/>
                  </a:lnTo>
                  <a:lnTo>
                    <a:pt x="576" y="981"/>
                  </a:lnTo>
                  <a:lnTo>
                    <a:pt x="578" y="980"/>
                  </a:lnTo>
                  <a:lnTo>
                    <a:pt x="583" y="980"/>
                  </a:lnTo>
                  <a:lnTo>
                    <a:pt x="587" y="983"/>
                  </a:lnTo>
                  <a:lnTo>
                    <a:pt x="590" y="986"/>
                  </a:lnTo>
                  <a:lnTo>
                    <a:pt x="594" y="991"/>
                  </a:lnTo>
                  <a:lnTo>
                    <a:pt x="599" y="996"/>
                  </a:lnTo>
                  <a:lnTo>
                    <a:pt x="603" y="1005"/>
                  </a:lnTo>
                  <a:lnTo>
                    <a:pt x="606" y="1012"/>
                  </a:lnTo>
                  <a:lnTo>
                    <a:pt x="610" y="1020"/>
                  </a:lnTo>
                  <a:lnTo>
                    <a:pt x="611" y="1029"/>
                  </a:lnTo>
                  <a:lnTo>
                    <a:pt x="612" y="1034"/>
                  </a:lnTo>
                  <a:lnTo>
                    <a:pt x="612" y="1039"/>
                  </a:lnTo>
                  <a:lnTo>
                    <a:pt x="615" y="1047"/>
                  </a:lnTo>
                  <a:lnTo>
                    <a:pt x="620" y="1058"/>
                  </a:lnTo>
                  <a:lnTo>
                    <a:pt x="625" y="1069"/>
                  </a:lnTo>
                  <a:lnTo>
                    <a:pt x="631" y="1079"/>
                  </a:lnTo>
                  <a:lnTo>
                    <a:pt x="636" y="1085"/>
                  </a:lnTo>
                  <a:lnTo>
                    <a:pt x="638" y="1091"/>
                  </a:lnTo>
                  <a:lnTo>
                    <a:pt x="640" y="1095"/>
                  </a:lnTo>
                  <a:lnTo>
                    <a:pt x="641" y="1098"/>
                  </a:lnTo>
                  <a:lnTo>
                    <a:pt x="641" y="1102"/>
                  </a:lnTo>
                  <a:lnTo>
                    <a:pt x="638" y="1106"/>
                  </a:lnTo>
                  <a:lnTo>
                    <a:pt x="638" y="1113"/>
                  </a:lnTo>
                  <a:lnTo>
                    <a:pt x="640" y="1116"/>
                  </a:lnTo>
                  <a:lnTo>
                    <a:pt x="643" y="1120"/>
                  </a:lnTo>
                  <a:lnTo>
                    <a:pt x="646" y="1124"/>
                  </a:lnTo>
                  <a:lnTo>
                    <a:pt x="656" y="1133"/>
                  </a:lnTo>
                  <a:lnTo>
                    <a:pt x="663" y="1138"/>
                  </a:lnTo>
                  <a:lnTo>
                    <a:pt x="666" y="1141"/>
                  </a:lnTo>
                  <a:lnTo>
                    <a:pt x="670" y="1149"/>
                  </a:lnTo>
                  <a:lnTo>
                    <a:pt x="671" y="1154"/>
                  </a:lnTo>
                  <a:lnTo>
                    <a:pt x="673" y="1159"/>
                  </a:lnTo>
                  <a:lnTo>
                    <a:pt x="678" y="1167"/>
                  </a:lnTo>
                  <a:lnTo>
                    <a:pt x="682" y="1175"/>
                  </a:lnTo>
                  <a:lnTo>
                    <a:pt x="686" y="1183"/>
                  </a:lnTo>
                  <a:lnTo>
                    <a:pt x="691" y="1189"/>
                  </a:lnTo>
                  <a:lnTo>
                    <a:pt x="695" y="1191"/>
                  </a:lnTo>
                  <a:lnTo>
                    <a:pt x="698" y="1192"/>
                  </a:lnTo>
                  <a:lnTo>
                    <a:pt x="699" y="1191"/>
                  </a:lnTo>
                  <a:lnTo>
                    <a:pt x="700" y="1189"/>
                  </a:lnTo>
                  <a:lnTo>
                    <a:pt x="700" y="1185"/>
                  </a:lnTo>
                  <a:lnTo>
                    <a:pt x="698" y="1181"/>
                  </a:lnTo>
                  <a:lnTo>
                    <a:pt x="698" y="1172"/>
                  </a:lnTo>
                  <a:lnTo>
                    <a:pt x="698" y="1153"/>
                  </a:lnTo>
                  <a:lnTo>
                    <a:pt x="697" y="1149"/>
                  </a:lnTo>
                  <a:lnTo>
                    <a:pt x="695" y="1146"/>
                  </a:lnTo>
                  <a:lnTo>
                    <a:pt x="687" y="1138"/>
                  </a:lnTo>
                  <a:lnTo>
                    <a:pt x="682" y="1127"/>
                  </a:lnTo>
                  <a:lnTo>
                    <a:pt x="671" y="1109"/>
                  </a:lnTo>
                  <a:lnTo>
                    <a:pt x="669" y="1104"/>
                  </a:lnTo>
                  <a:lnTo>
                    <a:pt x="666" y="1099"/>
                  </a:lnTo>
                  <a:lnTo>
                    <a:pt x="665" y="1098"/>
                  </a:lnTo>
                  <a:lnTo>
                    <a:pt x="664" y="1095"/>
                  </a:lnTo>
                  <a:lnTo>
                    <a:pt x="662" y="1094"/>
                  </a:lnTo>
                  <a:lnTo>
                    <a:pt x="662" y="1089"/>
                  </a:lnTo>
                  <a:lnTo>
                    <a:pt x="662" y="1085"/>
                  </a:lnTo>
                  <a:lnTo>
                    <a:pt x="658" y="1080"/>
                  </a:lnTo>
                  <a:lnTo>
                    <a:pt x="656" y="1077"/>
                  </a:lnTo>
                  <a:lnTo>
                    <a:pt x="652" y="1076"/>
                  </a:lnTo>
                  <a:lnTo>
                    <a:pt x="650" y="1076"/>
                  </a:lnTo>
                  <a:lnTo>
                    <a:pt x="647" y="1074"/>
                  </a:lnTo>
                  <a:lnTo>
                    <a:pt x="645" y="1072"/>
                  </a:lnTo>
                  <a:lnTo>
                    <a:pt x="644" y="1066"/>
                  </a:lnTo>
                  <a:lnTo>
                    <a:pt x="643" y="1057"/>
                  </a:lnTo>
                  <a:lnTo>
                    <a:pt x="643" y="1043"/>
                  </a:lnTo>
                  <a:lnTo>
                    <a:pt x="644" y="1038"/>
                  </a:lnTo>
                  <a:lnTo>
                    <a:pt x="644" y="1035"/>
                  </a:lnTo>
                  <a:lnTo>
                    <a:pt x="646" y="1035"/>
                  </a:lnTo>
                  <a:lnTo>
                    <a:pt x="647" y="1035"/>
                  </a:lnTo>
                  <a:lnTo>
                    <a:pt x="652" y="1038"/>
                  </a:lnTo>
                  <a:lnTo>
                    <a:pt x="656" y="1043"/>
                  </a:lnTo>
                  <a:lnTo>
                    <a:pt x="662" y="1050"/>
                  </a:lnTo>
                  <a:lnTo>
                    <a:pt x="669" y="1059"/>
                  </a:lnTo>
                  <a:lnTo>
                    <a:pt x="679" y="1076"/>
                  </a:lnTo>
                  <a:lnTo>
                    <a:pt x="685" y="1084"/>
                  </a:lnTo>
                  <a:lnTo>
                    <a:pt x="689" y="1088"/>
                  </a:lnTo>
                  <a:lnTo>
                    <a:pt x="691" y="1089"/>
                  </a:lnTo>
                  <a:lnTo>
                    <a:pt x="694" y="1090"/>
                  </a:lnTo>
                  <a:lnTo>
                    <a:pt x="696" y="1090"/>
                  </a:lnTo>
                  <a:lnTo>
                    <a:pt x="697" y="1091"/>
                  </a:lnTo>
                  <a:lnTo>
                    <a:pt x="697" y="1095"/>
                  </a:lnTo>
                  <a:lnTo>
                    <a:pt x="700" y="1104"/>
                  </a:lnTo>
                  <a:lnTo>
                    <a:pt x="705" y="1110"/>
                  </a:lnTo>
                  <a:lnTo>
                    <a:pt x="710" y="1117"/>
                  </a:lnTo>
                  <a:lnTo>
                    <a:pt x="721" y="1127"/>
                  </a:lnTo>
                  <a:lnTo>
                    <a:pt x="724" y="1132"/>
                  </a:lnTo>
                  <a:lnTo>
                    <a:pt x="727" y="1137"/>
                  </a:lnTo>
                  <a:lnTo>
                    <a:pt x="727" y="1141"/>
                  </a:lnTo>
                  <a:lnTo>
                    <a:pt x="728" y="1144"/>
                  </a:lnTo>
                  <a:lnTo>
                    <a:pt x="732" y="1151"/>
                  </a:lnTo>
                  <a:lnTo>
                    <a:pt x="734" y="1157"/>
                  </a:lnTo>
                  <a:lnTo>
                    <a:pt x="738" y="1162"/>
                  </a:lnTo>
                  <a:lnTo>
                    <a:pt x="742" y="1168"/>
                  </a:lnTo>
                  <a:lnTo>
                    <a:pt x="748" y="1175"/>
                  </a:lnTo>
                  <a:lnTo>
                    <a:pt x="754" y="1183"/>
                  </a:lnTo>
                  <a:lnTo>
                    <a:pt x="759" y="1191"/>
                  </a:lnTo>
                  <a:lnTo>
                    <a:pt x="769" y="1203"/>
                  </a:lnTo>
                  <a:lnTo>
                    <a:pt x="776" y="1215"/>
                  </a:lnTo>
                  <a:lnTo>
                    <a:pt x="778" y="1225"/>
                  </a:lnTo>
                  <a:lnTo>
                    <a:pt x="778" y="1232"/>
                  </a:lnTo>
                  <a:lnTo>
                    <a:pt x="778" y="1240"/>
                  </a:lnTo>
                  <a:lnTo>
                    <a:pt x="778" y="1251"/>
                  </a:lnTo>
                  <a:lnTo>
                    <a:pt x="778" y="1258"/>
                  </a:lnTo>
                  <a:lnTo>
                    <a:pt x="780" y="1265"/>
                  </a:lnTo>
                  <a:lnTo>
                    <a:pt x="788" y="1273"/>
                  </a:lnTo>
                  <a:lnTo>
                    <a:pt x="797" y="1282"/>
                  </a:lnTo>
                  <a:lnTo>
                    <a:pt x="808" y="1291"/>
                  </a:lnTo>
                  <a:lnTo>
                    <a:pt x="823" y="1300"/>
                  </a:lnTo>
                  <a:lnTo>
                    <a:pt x="838" y="1309"/>
                  </a:lnTo>
                  <a:lnTo>
                    <a:pt x="857" y="1317"/>
                  </a:lnTo>
                  <a:lnTo>
                    <a:pt x="872" y="1325"/>
                  </a:lnTo>
                  <a:lnTo>
                    <a:pt x="885" y="1332"/>
                  </a:lnTo>
                  <a:lnTo>
                    <a:pt x="896" y="1335"/>
                  </a:lnTo>
                  <a:lnTo>
                    <a:pt x="905" y="1339"/>
                  </a:lnTo>
                  <a:lnTo>
                    <a:pt x="914" y="1340"/>
                  </a:lnTo>
                  <a:lnTo>
                    <a:pt x="922" y="1342"/>
                  </a:lnTo>
                  <a:lnTo>
                    <a:pt x="937" y="1340"/>
                  </a:lnTo>
                  <a:lnTo>
                    <a:pt x="942" y="1339"/>
                  </a:lnTo>
                  <a:lnTo>
                    <a:pt x="945" y="1338"/>
                  </a:lnTo>
                  <a:lnTo>
                    <a:pt x="948" y="1338"/>
                  </a:lnTo>
                  <a:lnTo>
                    <a:pt x="950" y="1338"/>
                  </a:lnTo>
                  <a:lnTo>
                    <a:pt x="962" y="1350"/>
                  </a:lnTo>
                  <a:lnTo>
                    <a:pt x="971" y="1358"/>
                  </a:lnTo>
                  <a:lnTo>
                    <a:pt x="976" y="1362"/>
                  </a:lnTo>
                  <a:lnTo>
                    <a:pt x="980" y="1364"/>
                  </a:lnTo>
                  <a:lnTo>
                    <a:pt x="985" y="1368"/>
                  </a:lnTo>
                  <a:lnTo>
                    <a:pt x="990" y="1369"/>
                  </a:lnTo>
                  <a:lnTo>
                    <a:pt x="992" y="1369"/>
                  </a:lnTo>
                  <a:lnTo>
                    <a:pt x="992" y="1368"/>
                  </a:lnTo>
                  <a:lnTo>
                    <a:pt x="995" y="1366"/>
                  </a:lnTo>
                  <a:lnTo>
                    <a:pt x="996" y="1366"/>
                  </a:lnTo>
                  <a:lnTo>
                    <a:pt x="999" y="1370"/>
                  </a:lnTo>
                  <a:lnTo>
                    <a:pt x="1010" y="1377"/>
                  </a:lnTo>
                  <a:lnTo>
                    <a:pt x="1017" y="1384"/>
                  </a:lnTo>
                  <a:lnTo>
                    <a:pt x="1023" y="1387"/>
                  </a:lnTo>
                  <a:lnTo>
                    <a:pt x="1026" y="1389"/>
                  </a:lnTo>
                  <a:lnTo>
                    <a:pt x="1037" y="1392"/>
                  </a:lnTo>
                  <a:lnTo>
                    <a:pt x="1045" y="1397"/>
                  </a:lnTo>
                  <a:lnTo>
                    <a:pt x="1051" y="1399"/>
                  </a:lnTo>
                  <a:lnTo>
                    <a:pt x="1056" y="1399"/>
                  </a:lnTo>
                  <a:lnTo>
                    <a:pt x="1060" y="1397"/>
                  </a:lnTo>
                  <a:lnTo>
                    <a:pt x="1064" y="1395"/>
                  </a:lnTo>
                  <a:lnTo>
                    <a:pt x="1066" y="1398"/>
                  </a:lnTo>
                  <a:lnTo>
                    <a:pt x="1068" y="1403"/>
                  </a:lnTo>
                  <a:lnTo>
                    <a:pt x="1076" y="1415"/>
                  </a:lnTo>
                  <a:lnTo>
                    <a:pt x="1085" y="1425"/>
                  </a:lnTo>
                  <a:lnTo>
                    <a:pt x="1092" y="1436"/>
                  </a:lnTo>
                  <a:lnTo>
                    <a:pt x="1093" y="1440"/>
                  </a:lnTo>
                  <a:lnTo>
                    <a:pt x="1093" y="1444"/>
                  </a:lnTo>
                  <a:lnTo>
                    <a:pt x="1094" y="1451"/>
                  </a:lnTo>
                  <a:lnTo>
                    <a:pt x="1098" y="1457"/>
                  </a:lnTo>
                  <a:lnTo>
                    <a:pt x="1101" y="1457"/>
                  </a:lnTo>
                  <a:lnTo>
                    <a:pt x="1106" y="1457"/>
                  </a:lnTo>
                  <a:lnTo>
                    <a:pt x="1112" y="1455"/>
                  </a:lnTo>
                  <a:lnTo>
                    <a:pt x="1119" y="1457"/>
                  </a:lnTo>
                  <a:lnTo>
                    <a:pt x="1122" y="1461"/>
                  </a:lnTo>
                  <a:lnTo>
                    <a:pt x="1125" y="1465"/>
                  </a:lnTo>
                  <a:lnTo>
                    <a:pt x="1129" y="1469"/>
                  </a:lnTo>
                  <a:lnTo>
                    <a:pt x="1133" y="1476"/>
                  </a:lnTo>
                  <a:lnTo>
                    <a:pt x="1135" y="1481"/>
                  </a:lnTo>
                  <a:lnTo>
                    <a:pt x="1139" y="1487"/>
                  </a:lnTo>
                  <a:lnTo>
                    <a:pt x="1147" y="1490"/>
                  </a:lnTo>
                  <a:lnTo>
                    <a:pt x="1151" y="1491"/>
                  </a:lnTo>
                  <a:lnTo>
                    <a:pt x="1154" y="1491"/>
                  </a:lnTo>
                  <a:lnTo>
                    <a:pt x="1161" y="1495"/>
                  </a:lnTo>
                  <a:lnTo>
                    <a:pt x="1167" y="1499"/>
                  </a:lnTo>
                  <a:lnTo>
                    <a:pt x="1174" y="1503"/>
                  </a:lnTo>
                  <a:lnTo>
                    <a:pt x="1177" y="1503"/>
                  </a:lnTo>
                  <a:lnTo>
                    <a:pt x="1178" y="1501"/>
                  </a:lnTo>
                  <a:lnTo>
                    <a:pt x="1181" y="1498"/>
                  </a:lnTo>
                  <a:lnTo>
                    <a:pt x="1183" y="1494"/>
                  </a:lnTo>
                  <a:lnTo>
                    <a:pt x="1183" y="1488"/>
                  </a:lnTo>
                  <a:lnTo>
                    <a:pt x="1185" y="1487"/>
                  </a:lnTo>
                  <a:lnTo>
                    <a:pt x="1187" y="1481"/>
                  </a:lnTo>
                  <a:lnTo>
                    <a:pt x="1194" y="1479"/>
                  </a:lnTo>
                  <a:lnTo>
                    <a:pt x="1204" y="1478"/>
                  </a:lnTo>
                  <a:lnTo>
                    <a:pt x="1213" y="1484"/>
                  </a:lnTo>
                  <a:lnTo>
                    <a:pt x="1218" y="1488"/>
                  </a:lnTo>
                  <a:lnTo>
                    <a:pt x="1225" y="1492"/>
                  </a:lnTo>
                  <a:lnTo>
                    <a:pt x="1228" y="1498"/>
                  </a:lnTo>
                  <a:lnTo>
                    <a:pt x="1231" y="1506"/>
                  </a:lnTo>
                  <a:lnTo>
                    <a:pt x="1231" y="1517"/>
                  </a:lnTo>
                  <a:lnTo>
                    <a:pt x="1231" y="1527"/>
                  </a:lnTo>
                  <a:lnTo>
                    <a:pt x="1232" y="1547"/>
                  </a:lnTo>
                  <a:lnTo>
                    <a:pt x="1232" y="1560"/>
                  </a:lnTo>
                  <a:lnTo>
                    <a:pt x="1232" y="1568"/>
                  </a:lnTo>
                  <a:lnTo>
                    <a:pt x="1234" y="1572"/>
                  </a:lnTo>
                  <a:lnTo>
                    <a:pt x="1234" y="1580"/>
                  </a:lnTo>
                  <a:lnTo>
                    <a:pt x="1231" y="1588"/>
                  </a:lnTo>
                  <a:lnTo>
                    <a:pt x="1228" y="1592"/>
                  </a:lnTo>
                  <a:lnTo>
                    <a:pt x="1225" y="1599"/>
                  </a:lnTo>
                  <a:lnTo>
                    <a:pt x="1220" y="1603"/>
                  </a:lnTo>
                  <a:lnTo>
                    <a:pt x="1218" y="1607"/>
                  </a:lnTo>
                  <a:lnTo>
                    <a:pt x="1210" y="1612"/>
                  </a:lnTo>
                  <a:lnTo>
                    <a:pt x="1201" y="1617"/>
                  </a:lnTo>
                  <a:lnTo>
                    <a:pt x="1196" y="1620"/>
                  </a:lnTo>
                  <a:lnTo>
                    <a:pt x="1190" y="1623"/>
                  </a:lnTo>
                  <a:lnTo>
                    <a:pt x="1185" y="1627"/>
                  </a:lnTo>
                  <a:lnTo>
                    <a:pt x="1181" y="1630"/>
                  </a:lnTo>
                  <a:lnTo>
                    <a:pt x="1178" y="1634"/>
                  </a:lnTo>
                  <a:lnTo>
                    <a:pt x="1177" y="1639"/>
                  </a:lnTo>
                  <a:lnTo>
                    <a:pt x="1177" y="1652"/>
                  </a:lnTo>
                  <a:lnTo>
                    <a:pt x="1177" y="1662"/>
                  </a:lnTo>
                  <a:lnTo>
                    <a:pt x="1174" y="1673"/>
                  </a:lnTo>
                  <a:lnTo>
                    <a:pt x="1174" y="1672"/>
                  </a:lnTo>
                  <a:lnTo>
                    <a:pt x="1170" y="1716"/>
                  </a:lnTo>
                  <a:lnTo>
                    <a:pt x="1170" y="1725"/>
                  </a:lnTo>
                  <a:lnTo>
                    <a:pt x="1167" y="1732"/>
                  </a:lnTo>
                  <a:lnTo>
                    <a:pt x="1167" y="1738"/>
                  </a:lnTo>
                  <a:lnTo>
                    <a:pt x="1166" y="1742"/>
                  </a:lnTo>
                  <a:lnTo>
                    <a:pt x="1166" y="1747"/>
                  </a:lnTo>
                  <a:lnTo>
                    <a:pt x="1167" y="1751"/>
                  </a:lnTo>
                  <a:lnTo>
                    <a:pt x="1171" y="1754"/>
                  </a:lnTo>
                  <a:lnTo>
                    <a:pt x="1185" y="1769"/>
                  </a:lnTo>
                  <a:lnTo>
                    <a:pt x="1199" y="1783"/>
                  </a:lnTo>
                  <a:lnTo>
                    <a:pt x="1209" y="1798"/>
                  </a:lnTo>
                  <a:lnTo>
                    <a:pt x="1213" y="1809"/>
                  </a:lnTo>
                  <a:lnTo>
                    <a:pt x="1218" y="1820"/>
                  </a:lnTo>
                  <a:lnTo>
                    <a:pt x="1224" y="1835"/>
                  </a:lnTo>
                  <a:lnTo>
                    <a:pt x="1225" y="1843"/>
                  </a:lnTo>
                  <a:lnTo>
                    <a:pt x="1228" y="1852"/>
                  </a:lnTo>
                  <a:lnTo>
                    <a:pt x="1235" y="1871"/>
                  </a:lnTo>
                  <a:lnTo>
                    <a:pt x="1243" y="1888"/>
                  </a:lnTo>
                  <a:lnTo>
                    <a:pt x="1253" y="1905"/>
                  </a:lnTo>
                  <a:lnTo>
                    <a:pt x="1266" y="1921"/>
                  </a:lnTo>
                  <a:lnTo>
                    <a:pt x="1280" y="1933"/>
                  </a:lnTo>
                  <a:lnTo>
                    <a:pt x="1288" y="1938"/>
                  </a:lnTo>
                  <a:lnTo>
                    <a:pt x="1298" y="1943"/>
                  </a:lnTo>
                  <a:lnTo>
                    <a:pt x="1310" y="1950"/>
                  </a:lnTo>
                  <a:lnTo>
                    <a:pt x="1320" y="1957"/>
                  </a:lnTo>
                  <a:lnTo>
                    <a:pt x="1332" y="1964"/>
                  </a:lnTo>
                  <a:lnTo>
                    <a:pt x="1338" y="1975"/>
                  </a:lnTo>
                  <a:lnTo>
                    <a:pt x="1346" y="1986"/>
                  </a:lnTo>
                  <a:lnTo>
                    <a:pt x="1352" y="1997"/>
                  </a:lnTo>
                  <a:lnTo>
                    <a:pt x="1358" y="2011"/>
                  </a:lnTo>
                  <a:lnTo>
                    <a:pt x="1362" y="2025"/>
                  </a:lnTo>
                  <a:lnTo>
                    <a:pt x="1358" y="2017"/>
                  </a:lnTo>
                </a:path>
              </a:pathLst>
            </a:custGeom>
            <a:solidFill>
              <a:srgbClr val="D4D8F2"/>
            </a:solidFill>
            <a:ln w="9525" cap="rnd">
              <a:noFill/>
              <a:round/>
              <a:headEnd type="none" w="sm" len="sm"/>
              <a:tailEnd type="none" w="sm" len="sm"/>
            </a:ln>
            <a:effectLst/>
          </p:spPr>
          <p:txBody>
            <a:bodyPr/>
            <a:lstStyle/>
            <a:p>
              <a:endParaRPr lang="en-US" sz="900"/>
            </a:p>
          </p:txBody>
        </p:sp>
        <p:sp>
          <p:nvSpPr>
            <p:cNvPr id="1313798" name="Freeform 6"/>
            <p:cNvSpPr>
              <a:spLocks/>
            </p:cNvSpPr>
            <p:nvPr/>
          </p:nvSpPr>
          <p:spPr bwMode="ltGray">
            <a:xfrm>
              <a:off x="1673" y="4049"/>
              <a:ext cx="93" cy="66"/>
            </a:xfrm>
            <a:custGeom>
              <a:avLst/>
              <a:gdLst>
                <a:gd name="T0" fmla="*/ 35 w 93"/>
                <a:gd name="T1" fmla="*/ 0 h 66"/>
                <a:gd name="T2" fmla="*/ 41 w 93"/>
                <a:gd name="T3" fmla="*/ 17 h 66"/>
                <a:gd name="T4" fmla="*/ 47 w 93"/>
                <a:gd name="T5" fmla="*/ 24 h 66"/>
                <a:gd name="T6" fmla="*/ 57 w 93"/>
                <a:gd name="T7" fmla="*/ 32 h 66"/>
                <a:gd name="T8" fmla="*/ 62 w 93"/>
                <a:gd name="T9" fmla="*/ 35 h 66"/>
                <a:gd name="T10" fmla="*/ 68 w 93"/>
                <a:gd name="T11" fmla="*/ 37 h 66"/>
                <a:gd name="T12" fmla="*/ 75 w 93"/>
                <a:gd name="T13" fmla="*/ 39 h 66"/>
                <a:gd name="T14" fmla="*/ 81 w 93"/>
                <a:gd name="T15" fmla="*/ 42 h 66"/>
                <a:gd name="T16" fmla="*/ 86 w 93"/>
                <a:gd name="T17" fmla="*/ 43 h 66"/>
                <a:gd name="T18" fmla="*/ 91 w 93"/>
                <a:gd name="T19" fmla="*/ 44 h 66"/>
                <a:gd name="T20" fmla="*/ 92 w 93"/>
                <a:gd name="T21" fmla="*/ 45 h 66"/>
                <a:gd name="T22" fmla="*/ 91 w 93"/>
                <a:gd name="T23" fmla="*/ 47 h 66"/>
                <a:gd name="T24" fmla="*/ 84 w 93"/>
                <a:gd name="T25" fmla="*/ 53 h 66"/>
                <a:gd name="T26" fmla="*/ 82 w 93"/>
                <a:gd name="T27" fmla="*/ 53 h 66"/>
                <a:gd name="T28" fmla="*/ 81 w 93"/>
                <a:gd name="T29" fmla="*/ 54 h 66"/>
                <a:gd name="T30" fmla="*/ 77 w 93"/>
                <a:gd name="T31" fmla="*/ 57 h 66"/>
                <a:gd name="T32" fmla="*/ 75 w 93"/>
                <a:gd name="T33" fmla="*/ 55 h 66"/>
                <a:gd name="T34" fmla="*/ 70 w 93"/>
                <a:gd name="T35" fmla="*/ 54 h 66"/>
                <a:gd name="T36" fmla="*/ 64 w 93"/>
                <a:gd name="T37" fmla="*/ 53 h 66"/>
                <a:gd name="T38" fmla="*/ 57 w 93"/>
                <a:gd name="T39" fmla="*/ 53 h 66"/>
                <a:gd name="T40" fmla="*/ 52 w 93"/>
                <a:gd name="T41" fmla="*/ 55 h 66"/>
                <a:gd name="T42" fmla="*/ 50 w 93"/>
                <a:gd name="T43" fmla="*/ 59 h 66"/>
                <a:gd name="T44" fmla="*/ 48 w 93"/>
                <a:gd name="T45" fmla="*/ 63 h 66"/>
                <a:gd name="T46" fmla="*/ 44 w 93"/>
                <a:gd name="T47" fmla="*/ 65 h 66"/>
                <a:gd name="T48" fmla="*/ 39 w 93"/>
                <a:gd name="T49" fmla="*/ 65 h 66"/>
                <a:gd name="T50" fmla="*/ 36 w 93"/>
                <a:gd name="T51" fmla="*/ 65 h 66"/>
                <a:gd name="T52" fmla="*/ 32 w 93"/>
                <a:gd name="T53" fmla="*/ 63 h 66"/>
                <a:gd name="T54" fmla="*/ 30 w 93"/>
                <a:gd name="T55" fmla="*/ 60 h 66"/>
                <a:gd name="T56" fmla="*/ 26 w 93"/>
                <a:gd name="T57" fmla="*/ 58 h 66"/>
                <a:gd name="T58" fmla="*/ 26 w 93"/>
                <a:gd name="T59" fmla="*/ 52 h 66"/>
                <a:gd name="T60" fmla="*/ 26 w 93"/>
                <a:gd name="T61" fmla="*/ 50 h 66"/>
                <a:gd name="T62" fmla="*/ 25 w 93"/>
                <a:gd name="T63" fmla="*/ 50 h 66"/>
                <a:gd name="T64" fmla="*/ 19 w 93"/>
                <a:gd name="T65" fmla="*/ 49 h 66"/>
                <a:gd name="T66" fmla="*/ 13 w 93"/>
                <a:gd name="T67" fmla="*/ 48 h 66"/>
                <a:gd name="T68" fmla="*/ 2 w 93"/>
                <a:gd name="T69" fmla="*/ 47 h 66"/>
                <a:gd name="T70" fmla="*/ 0 w 93"/>
                <a:gd name="T71" fmla="*/ 45 h 66"/>
                <a:gd name="T72" fmla="*/ 0 w 93"/>
                <a:gd name="T73" fmla="*/ 43 h 66"/>
                <a:gd name="T74" fmla="*/ 0 w 93"/>
                <a:gd name="T75" fmla="*/ 42 h 66"/>
                <a:gd name="T76" fmla="*/ 2 w 93"/>
                <a:gd name="T77" fmla="*/ 41 h 66"/>
                <a:gd name="T78" fmla="*/ 6 w 93"/>
                <a:gd name="T79" fmla="*/ 39 h 66"/>
                <a:gd name="T80" fmla="*/ 12 w 93"/>
                <a:gd name="T81" fmla="*/ 37 h 66"/>
                <a:gd name="T82" fmla="*/ 17 w 93"/>
                <a:gd name="T83" fmla="*/ 36 h 66"/>
                <a:gd name="T84" fmla="*/ 18 w 93"/>
                <a:gd name="T85" fmla="*/ 35 h 66"/>
                <a:gd name="T86" fmla="*/ 19 w 93"/>
                <a:gd name="T87" fmla="*/ 32 h 66"/>
                <a:gd name="T88" fmla="*/ 17 w 93"/>
                <a:gd name="T89" fmla="*/ 32 h 66"/>
                <a:gd name="T90" fmla="*/ 16 w 93"/>
                <a:gd name="T91" fmla="*/ 30 h 66"/>
                <a:gd name="T92" fmla="*/ 14 w 93"/>
                <a:gd name="T93" fmla="*/ 26 h 66"/>
                <a:gd name="T94" fmla="*/ 13 w 93"/>
                <a:gd name="T95" fmla="*/ 24 h 66"/>
                <a:gd name="T96" fmla="*/ 13 w 93"/>
                <a:gd name="T97" fmla="*/ 21 h 66"/>
                <a:gd name="T98" fmla="*/ 16 w 93"/>
                <a:gd name="T99" fmla="*/ 16 h 66"/>
                <a:gd name="T100" fmla="*/ 20 w 93"/>
                <a:gd name="T101" fmla="*/ 10 h 66"/>
                <a:gd name="T102" fmla="*/ 26 w 93"/>
                <a:gd name="T103" fmla="*/ 5 h 66"/>
                <a:gd name="T104" fmla="*/ 35 w 93"/>
                <a:gd name="T105" fmla="*/ 0 h 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3"/>
                <a:gd name="T160" fmla="*/ 0 h 66"/>
                <a:gd name="T161" fmla="*/ 93 w 93"/>
                <a:gd name="T162" fmla="*/ 66 h 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3" h="66">
                  <a:moveTo>
                    <a:pt x="35" y="0"/>
                  </a:moveTo>
                  <a:lnTo>
                    <a:pt x="41" y="17"/>
                  </a:lnTo>
                  <a:lnTo>
                    <a:pt x="47" y="24"/>
                  </a:lnTo>
                  <a:lnTo>
                    <a:pt x="57" y="32"/>
                  </a:lnTo>
                  <a:lnTo>
                    <a:pt x="62" y="35"/>
                  </a:lnTo>
                  <a:lnTo>
                    <a:pt x="68" y="37"/>
                  </a:lnTo>
                  <a:lnTo>
                    <a:pt x="75" y="39"/>
                  </a:lnTo>
                  <a:lnTo>
                    <a:pt x="81" y="42"/>
                  </a:lnTo>
                  <a:lnTo>
                    <a:pt x="86" y="43"/>
                  </a:lnTo>
                  <a:lnTo>
                    <a:pt x="91" y="44"/>
                  </a:lnTo>
                  <a:lnTo>
                    <a:pt x="92" y="45"/>
                  </a:lnTo>
                  <a:lnTo>
                    <a:pt x="91" y="47"/>
                  </a:lnTo>
                  <a:lnTo>
                    <a:pt x="84" y="53"/>
                  </a:lnTo>
                  <a:lnTo>
                    <a:pt x="82" y="53"/>
                  </a:lnTo>
                  <a:lnTo>
                    <a:pt x="81" y="54"/>
                  </a:lnTo>
                  <a:lnTo>
                    <a:pt x="77" y="57"/>
                  </a:lnTo>
                  <a:lnTo>
                    <a:pt x="75" y="55"/>
                  </a:lnTo>
                  <a:lnTo>
                    <a:pt x="70" y="54"/>
                  </a:lnTo>
                  <a:lnTo>
                    <a:pt x="64" y="53"/>
                  </a:lnTo>
                  <a:lnTo>
                    <a:pt x="57" y="53"/>
                  </a:lnTo>
                  <a:lnTo>
                    <a:pt x="52" y="55"/>
                  </a:lnTo>
                  <a:lnTo>
                    <a:pt x="50" y="59"/>
                  </a:lnTo>
                  <a:lnTo>
                    <a:pt x="48" y="63"/>
                  </a:lnTo>
                  <a:lnTo>
                    <a:pt x="44" y="65"/>
                  </a:lnTo>
                  <a:lnTo>
                    <a:pt x="39" y="65"/>
                  </a:lnTo>
                  <a:lnTo>
                    <a:pt x="36" y="65"/>
                  </a:lnTo>
                  <a:lnTo>
                    <a:pt x="32" y="63"/>
                  </a:lnTo>
                  <a:lnTo>
                    <a:pt x="30" y="60"/>
                  </a:lnTo>
                  <a:lnTo>
                    <a:pt x="26" y="58"/>
                  </a:lnTo>
                  <a:lnTo>
                    <a:pt x="26" y="52"/>
                  </a:lnTo>
                  <a:lnTo>
                    <a:pt x="26" y="50"/>
                  </a:lnTo>
                  <a:lnTo>
                    <a:pt x="25" y="50"/>
                  </a:lnTo>
                  <a:lnTo>
                    <a:pt x="19" y="49"/>
                  </a:lnTo>
                  <a:lnTo>
                    <a:pt x="13" y="48"/>
                  </a:lnTo>
                  <a:lnTo>
                    <a:pt x="2" y="47"/>
                  </a:lnTo>
                  <a:lnTo>
                    <a:pt x="0" y="45"/>
                  </a:lnTo>
                  <a:lnTo>
                    <a:pt x="0" y="43"/>
                  </a:lnTo>
                  <a:lnTo>
                    <a:pt x="0" y="42"/>
                  </a:lnTo>
                  <a:lnTo>
                    <a:pt x="2" y="41"/>
                  </a:lnTo>
                  <a:lnTo>
                    <a:pt x="6" y="39"/>
                  </a:lnTo>
                  <a:lnTo>
                    <a:pt x="12" y="37"/>
                  </a:lnTo>
                  <a:lnTo>
                    <a:pt x="17" y="36"/>
                  </a:lnTo>
                  <a:lnTo>
                    <a:pt x="18" y="35"/>
                  </a:lnTo>
                  <a:lnTo>
                    <a:pt x="19" y="32"/>
                  </a:lnTo>
                  <a:lnTo>
                    <a:pt x="17" y="32"/>
                  </a:lnTo>
                  <a:lnTo>
                    <a:pt x="16" y="30"/>
                  </a:lnTo>
                  <a:lnTo>
                    <a:pt x="14" y="26"/>
                  </a:lnTo>
                  <a:lnTo>
                    <a:pt x="13" y="24"/>
                  </a:lnTo>
                  <a:lnTo>
                    <a:pt x="13" y="21"/>
                  </a:lnTo>
                  <a:lnTo>
                    <a:pt x="16" y="16"/>
                  </a:lnTo>
                  <a:lnTo>
                    <a:pt x="20" y="10"/>
                  </a:lnTo>
                  <a:lnTo>
                    <a:pt x="26" y="5"/>
                  </a:lnTo>
                  <a:lnTo>
                    <a:pt x="35"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799" name="Freeform 7"/>
            <p:cNvSpPr>
              <a:spLocks/>
            </p:cNvSpPr>
            <p:nvPr/>
          </p:nvSpPr>
          <p:spPr bwMode="ltGray">
            <a:xfrm>
              <a:off x="1769" y="978"/>
              <a:ext cx="816" cy="694"/>
            </a:xfrm>
            <a:custGeom>
              <a:avLst/>
              <a:gdLst>
                <a:gd name="T0" fmla="*/ 365 w 817"/>
                <a:gd name="T1" fmla="*/ 649 h 684"/>
                <a:gd name="T2" fmla="*/ 326 w 817"/>
                <a:gd name="T3" fmla="*/ 672 h 684"/>
                <a:gd name="T4" fmla="*/ 286 w 817"/>
                <a:gd name="T5" fmla="*/ 656 h 684"/>
                <a:gd name="T6" fmla="*/ 246 w 817"/>
                <a:gd name="T7" fmla="*/ 589 h 684"/>
                <a:gd name="T8" fmla="*/ 216 w 817"/>
                <a:gd name="T9" fmla="*/ 528 h 684"/>
                <a:gd name="T10" fmla="*/ 220 w 817"/>
                <a:gd name="T11" fmla="*/ 484 h 684"/>
                <a:gd name="T12" fmla="*/ 255 w 817"/>
                <a:gd name="T13" fmla="*/ 452 h 684"/>
                <a:gd name="T14" fmla="*/ 267 w 817"/>
                <a:gd name="T15" fmla="*/ 404 h 684"/>
                <a:gd name="T16" fmla="*/ 225 w 817"/>
                <a:gd name="T17" fmla="*/ 373 h 684"/>
                <a:gd name="T18" fmla="*/ 209 w 817"/>
                <a:gd name="T19" fmla="*/ 355 h 684"/>
                <a:gd name="T20" fmla="*/ 170 w 817"/>
                <a:gd name="T21" fmla="*/ 252 h 684"/>
                <a:gd name="T22" fmla="*/ 74 w 817"/>
                <a:gd name="T23" fmla="*/ 238 h 684"/>
                <a:gd name="T24" fmla="*/ 17 w 817"/>
                <a:gd name="T25" fmla="*/ 223 h 684"/>
                <a:gd name="T26" fmla="*/ 32 w 817"/>
                <a:gd name="T27" fmla="*/ 210 h 684"/>
                <a:gd name="T28" fmla="*/ 68 w 817"/>
                <a:gd name="T29" fmla="*/ 196 h 684"/>
                <a:gd name="T30" fmla="*/ 1 w 817"/>
                <a:gd name="T31" fmla="*/ 175 h 684"/>
                <a:gd name="T32" fmla="*/ 95 w 817"/>
                <a:gd name="T33" fmla="*/ 140 h 684"/>
                <a:gd name="T34" fmla="*/ 112 w 817"/>
                <a:gd name="T35" fmla="*/ 116 h 684"/>
                <a:gd name="T36" fmla="*/ 77 w 817"/>
                <a:gd name="T37" fmla="*/ 120 h 684"/>
                <a:gd name="T38" fmla="*/ 175 w 817"/>
                <a:gd name="T39" fmla="*/ 63 h 684"/>
                <a:gd name="T40" fmla="*/ 239 w 817"/>
                <a:gd name="T41" fmla="*/ 51 h 684"/>
                <a:gd name="T42" fmla="*/ 275 w 817"/>
                <a:gd name="T43" fmla="*/ 69 h 684"/>
                <a:gd name="T44" fmla="*/ 295 w 817"/>
                <a:gd name="T45" fmla="*/ 49 h 684"/>
                <a:gd name="T46" fmla="*/ 313 w 817"/>
                <a:gd name="T47" fmla="*/ 61 h 684"/>
                <a:gd name="T48" fmla="*/ 341 w 817"/>
                <a:gd name="T49" fmla="*/ 38 h 684"/>
                <a:gd name="T50" fmla="*/ 396 w 817"/>
                <a:gd name="T51" fmla="*/ 62 h 684"/>
                <a:gd name="T52" fmla="*/ 380 w 817"/>
                <a:gd name="T53" fmla="*/ 25 h 684"/>
                <a:gd name="T54" fmla="*/ 496 w 817"/>
                <a:gd name="T55" fmla="*/ 10 h 684"/>
                <a:gd name="T56" fmla="*/ 613 w 817"/>
                <a:gd name="T57" fmla="*/ 7 h 684"/>
                <a:gd name="T58" fmla="*/ 579 w 817"/>
                <a:gd name="T59" fmla="*/ 19 h 684"/>
                <a:gd name="T60" fmla="*/ 558 w 817"/>
                <a:gd name="T61" fmla="*/ 20 h 684"/>
                <a:gd name="T62" fmla="*/ 680 w 817"/>
                <a:gd name="T63" fmla="*/ 33 h 684"/>
                <a:gd name="T64" fmla="*/ 698 w 817"/>
                <a:gd name="T65" fmla="*/ 49 h 684"/>
                <a:gd name="T66" fmla="*/ 581 w 817"/>
                <a:gd name="T67" fmla="*/ 55 h 684"/>
                <a:gd name="T68" fmla="*/ 590 w 817"/>
                <a:gd name="T69" fmla="*/ 59 h 684"/>
                <a:gd name="T70" fmla="*/ 638 w 817"/>
                <a:gd name="T71" fmla="*/ 67 h 684"/>
                <a:gd name="T72" fmla="*/ 682 w 817"/>
                <a:gd name="T73" fmla="*/ 63 h 684"/>
                <a:gd name="T74" fmla="*/ 672 w 817"/>
                <a:gd name="T75" fmla="*/ 99 h 684"/>
                <a:gd name="T76" fmla="*/ 717 w 817"/>
                <a:gd name="T77" fmla="*/ 81 h 684"/>
                <a:gd name="T78" fmla="*/ 788 w 817"/>
                <a:gd name="T79" fmla="*/ 64 h 684"/>
                <a:gd name="T80" fmla="*/ 813 w 817"/>
                <a:gd name="T81" fmla="*/ 85 h 684"/>
                <a:gd name="T82" fmla="*/ 756 w 817"/>
                <a:gd name="T83" fmla="*/ 132 h 684"/>
                <a:gd name="T84" fmla="*/ 707 w 817"/>
                <a:gd name="T85" fmla="*/ 192 h 684"/>
                <a:gd name="T86" fmla="*/ 729 w 817"/>
                <a:gd name="T87" fmla="*/ 217 h 684"/>
                <a:gd name="T88" fmla="*/ 725 w 817"/>
                <a:gd name="T89" fmla="*/ 246 h 684"/>
                <a:gd name="T90" fmla="*/ 708 w 817"/>
                <a:gd name="T91" fmla="*/ 278 h 684"/>
                <a:gd name="T92" fmla="*/ 718 w 817"/>
                <a:gd name="T93" fmla="*/ 303 h 684"/>
                <a:gd name="T94" fmla="*/ 704 w 817"/>
                <a:gd name="T95" fmla="*/ 328 h 684"/>
                <a:gd name="T96" fmla="*/ 690 w 817"/>
                <a:gd name="T97" fmla="*/ 350 h 684"/>
                <a:gd name="T98" fmla="*/ 664 w 817"/>
                <a:gd name="T99" fmla="*/ 362 h 684"/>
                <a:gd name="T100" fmla="*/ 691 w 817"/>
                <a:gd name="T101" fmla="*/ 403 h 684"/>
                <a:gd name="T102" fmla="*/ 613 w 817"/>
                <a:gd name="T103" fmla="*/ 413 h 684"/>
                <a:gd name="T104" fmla="*/ 687 w 817"/>
                <a:gd name="T105" fmla="*/ 422 h 684"/>
                <a:gd name="T106" fmla="*/ 649 w 817"/>
                <a:gd name="T107" fmla="*/ 440 h 684"/>
                <a:gd name="T108" fmla="*/ 544 w 817"/>
                <a:gd name="T109" fmla="*/ 475 h 684"/>
                <a:gd name="T110" fmla="*/ 447 w 817"/>
                <a:gd name="T111" fmla="*/ 537 h 684"/>
                <a:gd name="T112" fmla="*/ 401 w 817"/>
                <a:gd name="T113" fmla="*/ 558 h 684"/>
                <a:gd name="T114" fmla="*/ 385 w 817"/>
                <a:gd name="T115" fmla="*/ 604 h 6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17"/>
                <a:gd name="T175" fmla="*/ 0 h 684"/>
                <a:gd name="T176" fmla="*/ 817 w 817"/>
                <a:gd name="T177" fmla="*/ 684 h 68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17" h="684">
                  <a:moveTo>
                    <a:pt x="385" y="604"/>
                  </a:moveTo>
                  <a:lnTo>
                    <a:pt x="380" y="609"/>
                  </a:lnTo>
                  <a:lnTo>
                    <a:pt x="377" y="614"/>
                  </a:lnTo>
                  <a:lnTo>
                    <a:pt x="372" y="621"/>
                  </a:lnTo>
                  <a:lnTo>
                    <a:pt x="369" y="628"/>
                  </a:lnTo>
                  <a:lnTo>
                    <a:pt x="369" y="639"/>
                  </a:lnTo>
                  <a:lnTo>
                    <a:pt x="368" y="643"/>
                  </a:lnTo>
                  <a:lnTo>
                    <a:pt x="365" y="649"/>
                  </a:lnTo>
                  <a:lnTo>
                    <a:pt x="354" y="663"/>
                  </a:lnTo>
                  <a:lnTo>
                    <a:pt x="348" y="671"/>
                  </a:lnTo>
                  <a:lnTo>
                    <a:pt x="344" y="676"/>
                  </a:lnTo>
                  <a:lnTo>
                    <a:pt x="340" y="682"/>
                  </a:lnTo>
                  <a:lnTo>
                    <a:pt x="334" y="683"/>
                  </a:lnTo>
                  <a:lnTo>
                    <a:pt x="330" y="683"/>
                  </a:lnTo>
                  <a:lnTo>
                    <a:pt x="326" y="678"/>
                  </a:lnTo>
                  <a:lnTo>
                    <a:pt x="326" y="672"/>
                  </a:lnTo>
                  <a:lnTo>
                    <a:pt x="322" y="670"/>
                  </a:lnTo>
                  <a:lnTo>
                    <a:pt x="318" y="667"/>
                  </a:lnTo>
                  <a:lnTo>
                    <a:pt x="313" y="666"/>
                  </a:lnTo>
                  <a:lnTo>
                    <a:pt x="306" y="666"/>
                  </a:lnTo>
                  <a:lnTo>
                    <a:pt x="302" y="664"/>
                  </a:lnTo>
                  <a:lnTo>
                    <a:pt x="298" y="662"/>
                  </a:lnTo>
                  <a:lnTo>
                    <a:pt x="292" y="659"/>
                  </a:lnTo>
                  <a:lnTo>
                    <a:pt x="286" y="656"/>
                  </a:lnTo>
                  <a:lnTo>
                    <a:pt x="279" y="651"/>
                  </a:lnTo>
                  <a:lnTo>
                    <a:pt x="272" y="644"/>
                  </a:lnTo>
                  <a:lnTo>
                    <a:pt x="264" y="635"/>
                  </a:lnTo>
                  <a:lnTo>
                    <a:pt x="259" y="625"/>
                  </a:lnTo>
                  <a:lnTo>
                    <a:pt x="253" y="612"/>
                  </a:lnTo>
                  <a:lnTo>
                    <a:pt x="251" y="605"/>
                  </a:lnTo>
                  <a:lnTo>
                    <a:pt x="247" y="600"/>
                  </a:lnTo>
                  <a:lnTo>
                    <a:pt x="246" y="589"/>
                  </a:lnTo>
                  <a:lnTo>
                    <a:pt x="245" y="579"/>
                  </a:lnTo>
                  <a:lnTo>
                    <a:pt x="243" y="572"/>
                  </a:lnTo>
                  <a:lnTo>
                    <a:pt x="239" y="564"/>
                  </a:lnTo>
                  <a:lnTo>
                    <a:pt x="237" y="558"/>
                  </a:lnTo>
                  <a:lnTo>
                    <a:pt x="232" y="549"/>
                  </a:lnTo>
                  <a:lnTo>
                    <a:pt x="225" y="542"/>
                  </a:lnTo>
                  <a:lnTo>
                    <a:pt x="219" y="535"/>
                  </a:lnTo>
                  <a:lnTo>
                    <a:pt x="216" y="528"/>
                  </a:lnTo>
                  <a:lnTo>
                    <a:pt x="213" y="523"/>
                  </a:lnTo>
                  <a:lnTo>
                    <a:pt x="213" y="518"/>
                  </a:lnTo>
                  <a:lnTo>
                    <a:pt x="213" y="516"/>
                  </a:lnTo>
                  <a:lnTo>
                    <a:pt x="216" y="512"/>
                  </a:lnTo>
                  <a:lnTo>
                    <a:pt x="217" y="506"/>
                  </a:lnTo>
                  <a:lnTo>
                    <a:pt x="219" y="499"/>
                  </a:lnTo>
                  <a:lnTo>
                    <a:pt x="219" y="492"/>
                  </a:lnTo>
                  <a:lnTo>
                    <a:pt x="220" y="484"/>
                  </a:lnTo>
                  <a:lnTo>
                    <a:pt x="221" y="477"/>
                  </a:lnTo>
                  <a:lnTo>
                    <a:pt x="225" y="475"/>
                  </a:lnTo>
                  <a:lnTo>
                    <a:pt x="227" y="472"/>
                  </a:lnTo>
                  <a:lnTo>
                    <a:pt x="229" y="469"/>
                  </a:lnTo>
                  <a:lnTo>
                    <a:pt x="233" y="465"/>
                  </a:lnTo>
                  <a:lnTo>
                    <a:pt x="239" y="464"/>
                  </a:lnTo>
                  <a:lnTo>
                    <a:pt x="247" y="457"/>
                  </a:lnTo>
                  <a:lnTo>
                    <a:pt x="255" y="452"/>
                  </a:lnTo>
                  <a:lnTo>
                    <a:pt x="262" y="446"/>
                  </a:lnTo>
                  <a:lnTo>
                    <a:pt x="268" y="442"/>
                  </a:lnTo>
                  <a:lnTo>
                    <a:pt x="272" y="437"/>
                  </a:lnTo>
                  <a:lnTo>
                    <a:pt x="276" y="434"/>
                  </a:lnTo>
                  <a:lnTo>
                    <a:pt x="276" y="427"/>
                  </a:lnTo>
                  <a:lnTo>
                    <a:pt x="274" y="419"/>
                  </a:lnTo>
                  <a:lnTo>
                    <a:pt x="268" y="409"/>
                  </a:lnTo>
                  <a:lnTo>
                    <a:pt x="267" y="404"/>
                  </a:lnTo>
                  <a:lnTo>
                    <a:pt x="262" y="400"/>
                  </a:lnTo>
                  <a:lnTo>
                    <a:pt x="258" y="391"/>
                  </a:lnTo>
                  <a:lnTo>
                    <a:pt x="252" y="382"/>
                  </a:lnTo>
                  <a:lnTo>
                    <a:pt x="246" y="377"/>
                  </a:lnTo>
                  <a:lnTo>
                    <a:pt x="243" y="372"/>
                  </a:lnTo>
                  <a:lnTo>
                    <a:pt x="237" y="371"/>
                  </a:lnTo>
                  <a:lnTo>
                    <a:pt x="232" y="371"/>
                  </a:lnTo>
                  <a:lnTo>
                    <a:pt x="225" y="373"/>
                  </a:lnTo>
                  <a:lnTo>
                    <a:pt x="219" y="378"/>
                  </a:lnTo>
                  <a:lnTo>
                    <a:pt x="213" y="381"/>
                  </a:lnTo>
                  <a:lnTo>
                    <a:pt x="212" y="382"/>
                  </a:lnTo>
                  <a:lnTo>
                    <a:pt x="209" y="382"/>
                  </a:lnTo>
                  <a:lnTo>
                    <a:pt x="205" y="378"/>
                  </a:lnTo>
                  <a:lnTo>
                    <a:pt x="205" y="372"/>
                  </a:lnTo>
                  <a:lnTo>
                    <a:pt x="208" y="365"/>
                  </a:lnTo>
                  <a:lnTo>
                    <a:pt x="209" y="355"/>
                  </a:lnTo>
                  <a:lnTo>
                    <a:pt x="212" y="342"/>
                  </a:lnTo>
                  <a:lnTo>
                    <a:pt x="212" y="328"/>
                  </a:lnTo>
                  <a:lnTo>
                    <a:pt x="209" y="313"/>
                  </a:lnTo>
                  <a:lnTo>
                    <a:pt x="205" y="300"/>
                  </a:lnTo>
                  <a:lnTo>
                    <a:pt x="200" y="284"/>
                  </a:lnTo>
                  <a:lnTo>
                    <a:pt x="190" y="271"/>
                  </a:lnTo>
                  <a:lnTo>
                    <a:pt x="177" y="258"/>
                  </a:lnTo>
                  <a:lnTo>
                    <a:pt x="170" y="252"/>
                  </a:lnTo>
                  <a:lnTo>
                    <a:pt x="162" y="247"/>
                  </a:lnTo>
                  <a:lnTo>
                    <a:pt x="144" y="241"/>
                  </a:lnTo>
                  <a:lnTo>
                    <a:pt x="128" y="237"/>
                  </a:lnTo>
                  <a:lnTo>
                    <a:pt x="116" y="235"/>
                  </a:lnTo>
                  <a:lnTo>
                    <a:pt x="104" y="233"/>
                  </a:lnTo>
                  <a:lnTo>
                    <a:pt x="93" y="235"/>
                  </a:lnTo>
                  <a:lnTo>
                    <a:pt x="84" y="236"/>
                  </a:lnTo>
                  <a:lnTo>
                    <a:pt x="74" y="238"/>
                  </a:lnTo>
                  <a:lnTo>
                    <a:pt x="68" y="239"/>
                  </a:lnTo>
                  <a:lnTo>
                    <a:pt x="61" y="239"/>
                  </a:lnTo>
                  <a:lnTo>
                    <a:pt x="57" y="238"/>
                  </a:lnTo>
                  <a:lnTo>
                    <a:pt x="50" y="236"/>
                  </a:lnTo>
                  <a:lnTo>
                    <a:pt x="40" y="229"/>
                  </a:lnTo>
                  <a:lnTo>
                    <a:pt x="33" y="227"/>
                  </a:lnTo>
                  <a:lnTo>
                    <a:pt x="26" y="225"/>
                  </a:lnTo>
                  <a:lnTo>
                    <a:pt x="17" y="223"/>
                  </a:lnTo>
                  <a:lnTo>
                    <a:pt x="10" y="221"/>
                  </a:lnTo>
                  <a:lnTo>
                    <a:pt x="6" y="220"/>
                  </a:lnTo>
                  <a:lnTo>
                    <a:pt x="3" y="219"/>
                  </a:lnTo>
                  <a:lnTo>
                    <a:pt x="6" y="217"/>
                  </a:lnTo>
                  <a:lnTo>
                    <a:pt x="10" y="216"/>
                  </a:lnTo>
                  <a:lnTo>
                    <a:pt x="19" y="213"/>
                  </a:lnTo>
                  <a:lnTo>
                    <a:pt x="26" y="212"/>
                  </a:lnTo>
                  <a:lnTo>
                    <a:pt x="32" y="210"/>
                  </a:lnTo>
                  <a:lnTo>
                    <a:pt x="47" y="206"/>
                  </a:lnTo>
                  <a:lnTo>
                    <a:pt x="59" y="205"/>
                  </a:lnTo>
                  <a:lnTo>
                    <a:pt x="68" y="202"/>
                  </a:lnTo>
                  <a:lnTo>
                    <a:pt x="73" y="200"/>
                  </a:lnTo>
                  <a:lnTo>
                    <a:pt x="73" y="198"/>
                  </a:lnTo>
                  <a:lnTo>
                    <a:pt x="73" y="197"/>
                  </a:lnTo>
                  <a:lnTo>
                    <a:pt x="72" y="197"/>
                  </a:lnTo>
                  <a:lnTo>
                    <a:pt x="68" y="196"/>
                  </a:lnTo>
                  <a:lnTo>
                    <a:pt x="53" y="196"/>
                  </a:lnTo>
                  <a:lnTo>
                    <a:pt x="44" y="197"/>
                  </a:lnTo>
                  <a:lnTo>
                    <a:pt x="27" y="196"/>
                  </a:lnTo>
                  <a:lnTo>
                    <a:pt x="14" y="194"/>
                  </a:lnTo>
                  <a:lnTo>
                    <a:pt x="6" y="190"/>
                  </a:lnTo>
                  <a:lnTo>
                    <a:pt x="0" y="186"/>
                  </a:lnTo>
                  <a:lnTo>
                    <a:pt x="0" y="181"/>
                  </a:lnTo>
                  <a:lnTo>
                    <a:pt x="1" y="175"/>
                  </a:lnTo>
                  <a:lnTo>
                    <a:pt x="6" y="172"/>
                  </a:lnTo>
                  <a:lnTo>
                    <a:pt x="8" y="170"/>
                  </a:lnTo>
                  <a:lnTo>
                    <a:pt x="14" y="167"/>
                  </a:lnTo>
                  <a:lnTo>
                    <a:pt x="19" y="166"/>
                  </a:lnTo>
                  <a:lnTo>
                    <a:pt x="49" y="159"/>
                  </a:lnTo>
                  <a:lnTo>
                    <a:pt x="73" y="149"/>
                  </a:lnTo>
                  <a:lnTo>
                    <a:pt x="85" y="144"/>
                  </a:lnTo>
                  <a:lnTo>
                    <a:pt x="95" y="140"/>
                  </a:lnTo>
                  <a:lnTo>
                    <a:pt x="103" y="134"/>
                  </a:lnTo>
                  <a:lnTo>
                    <a:pt x="110" y="129"/>
                  </a:lnTo>
                  <a:lnTo>
                    <a:pt x="115" y="124"/>
                  </a:lnTo>
                  <a:lnTo>
                    <a:pt x="119" y="120"/>
                  </a:lnTo>
                  <a:lnTo>
                    <a:pt x="119" y="117"/>
                  </a:lnTo>
                  <a:lnTo>
                    <a:pt x="119" y="116"/>
                  </a:lnTo>
                  <a:lnTo>
                    <a:pt x="116" y="114"/>
                  </a:lnTo>
                  <a:lnTo>
                    <a:pt x="112" y="116"/>
                  </a:lnTo>
                  <a:lnTo>
                    <a:pt x="107" y="118"/>
                  </a:lnTo>
                  <a:lnTo>
                    <a:pt x="99" y="122"/>
                  </a:lnTo>
                  <a:lnTo>
                    <a:pt x="93" y="124"/>
                  </a:lnTo>
                  <a:lnTo>
                    <a:pt x="86" y="126"/>
                  </a:lnTo>
                  <a:lnTo>
                    <a:pt x="81" y="126"/>
                  </a:lnTo>
                  <a:lnTo>
                    <a:pt x="78" y="125"/>
                  </a:lnTo>
                  <a:lnTo>
                    <a:pt x="77" y="123"/>
                  </a:lnTo>
                  <a:lnTo>
                    <a:pt x="77" y="120"/>
                  </a:lnTo>
                  <a:lnTo>
                    <a:pt x="81" y="116"/>
                  </a:lnTo>
                  <a:lnTo>
                    <a:pt x="90" y="110"/>
                  </a:lnTo>
                  <a:lnTo>
                    <a:pt x="112" y="102"/>
                  </a:lnTo>
                  <a:lnTo>
                    <a:pt x="134" y="92"/>
                  </a:lnTo>
                  <a:lnTo>
                    <a:pt x="153" y="82"/>
                  </a:lnTo>
                  <a:lnTo>
                    <a:pt x="162" y="76"/>
                  </a:lnTo>
                  <a:lnTo>
                    <a:pt x="169" y="69"/>
                  </a:lnTo>
                  <a:lnTo>
                    <a:pt x="175" y="63"/>
                  </a:lnTo>
                  <a:lnTo>
                    <a:pt x="181" y="59"/>
                  </a:lnTo>
                  <a:lnTo>
                    <a:pt x="186" y="56"/>
                  </a:lnTo>
                  <a:lnTo>
                    <a:pt x="193" y="55"/>
                  </a:lnTo>
                  <a:lnTo>
                    <a:pt x="199" y="53"/>
                  </a:lnTo>
                  <a:lnTo>
                    <a:pt x="205" y="53"/>
                  </a:lnTo>
                  <a:lnTo>
                    <a:pt x="217" y="53"/>
                  </a:lnTo>
                  <a:lnTo>
                    <a:pt x="229" y="52"/>
                  </a:lnTo>
                  <a:lnTo>
                    <a:pt x="239" y="51"/>
                  </a:lnTo>
                  <a:lnTo>
                    <a:pt x="251" y="50"/>
                  </a:lnTo>
                  <a:lnTo>
                    <a:pt x="259" y="50"/>
                  </a:lnTo>
                  <a:lnTo>
                    <a:pt x="264" y="51"/>
                  </a:lnTo>
                  <a:lnTo>
                    <a:pt x="270" y="52"/>
                  </a:lnTo>
                  <a:lnTo>
                    <a:pt x="272" y="54"/>
                  </a:lnTo>
                  <a:lnTo>
                    <a:pt x="274" y="59"/>
                  </a:lnTo>
                  <a:lnTo>
                    <a:pt x="274" y="64"/>
                  </a:lnTo>
                  <a:lnTo>
                    <a:pt x="275" y="69"/>
                  </a:lnTo>
                  <a:lnTo>
                    <a:pt x="276" y="72"/>
                  </a:lnTo>
                  <a:lnTo>
                    <a:pt x="278" y="72"/>
                  </a:lnTo>
                  <a:lnTo>
                    <a:pt x="280" y="72"/>
                  </a:lnTo>
                  <a:lnTo>
                    <a:pt x="283" y="68"/>
                  </a:lnTo>
                  <a:lnTo>
                    <a:pt x="286" y="63"/>
                  </a:lnTo>
                  <a:lnTo>
                    <a:pt x="291" y="53"/>
                  </a:lnTo>
                  <a:lnTo>
                    <a:pt x="293" y="50"/>
                  </a:lnTo>
                  <a:lnTo>
                    <a:pt x="295" y="49"/>
                  </a:lnTo>
                  <a:lnTo>
                    <a:pt x="298" y="49"/>
                  </a:lnTo>
                  <a:lnTo>
                    <a:pt x="300" y="51"/>
                  </a:lnTo>
                  <a:lnTo>
                    <a:pt x="306" y="57"/>
                  </a:lnTo>
                  <a:lnTo>
                    <a:pt x="310" y="64"/>
                  </a:lnTo>
                  <a:lnTo>
                    <a:pt x="311" y="65"/>
                  </a:lnTo>
                  <a:lnTo>
                    <a:pt x="313" y="65"/>
                  </a:lnTo>
                  <a:lnTo>
                    <a:pt x="313" y="63"/>
                  </a:lnTo>
                  <a:lnTo>
                    <a:pt x="313" y="61"/>
                  </a:lnTo>
                  <a:lnTo>
                    <a:pt x="314" y="53"/>
                  </a:lnTo>
                  <a:lnTo>
                    <a:pt x="314" y="49"/>
                  </a:lnTo>
                  <a:lnTo>
                    <a:pt x="313" y="44"/>
                  </a:lnTo>
                  <a:lnTo>
                    <a:pt x="313" y="40"/>
                  </a:lnTo>
                  <a:lnTo>
                    <a:pt x="318" y="38"/>
                  </a:lnTo>
                  <a:lnTo>
                    <a:pt x="326" y="37"/>
                  </a:lnTo>
                  <a:lnTo>
                    <a:pt x="334" y="37"/>
                  </a:lnTo>
                  <a:lnTo>
                    <a:pt x="341" y="38"/>
                  </a:lnTo>
                  <a:lnTo>
                    <a:pt x="352" y="40"/>
                  </a:lnTo>
                  <a:lnTo>
                    <a:pt x="360" y="44"/>
                  </a:lnTo>
                  <a:lnTo>
                    <a:pt x="367" y="49"/>
                  </a:lnTo>
                  <a:lnTo>
                    <a:pt x="375" y="54"/>
                  </a:lnTo>
                  <a:lnTo>
                    <a:pt x="381" y="59"/>
                  </a:lnTo>
                  <a:lnTo>
                    <a:pt x="387" y="61"/>
                  </a:lnTo>
                  <a:lnTo>
                    <a:pt x="394" y="63"/>
                  </a:lnTo>
                  <a:lnTo>
                    <a:pt x="396" y="62"/>
                  </a:lnTo>
                  <a:lnTo>
                    <a:pt x="398" y="61"/>
                  </a:lnTo>
                  <a:lnTo>
                    <a:pt x="398" y="56"/>
                  </a:lnTo>
                  <a:lnTo>
                    <a:pt x="394" y="52"/>
                  </a:lnTo>
                  <a:lnTo>
                    <a:pt x="385" y="40"/>
                  </a:lnTo>
                  <a:lnTo>
                    <a:pt x="381" y="33"/>
                  </a:lnTo>
                  <a:lnTo>
                    <a:pt x="380" y="30"/>
                  </a:lnTo>
                  <a:lnTo>
                    <a:pt x="380" y="27"/>
                  </a:lnTo>
                  <a:lnTo>
                    <a:pt x="380" y="25"/>
                  </a:lnTo>
                  <a:lnTo>
                    <a:pt x="385" y="23"/>
                  </a:lnTo>
                  <a:lnTo>
                    <a:pt x="393" y="22"/>
                  </a:lnTo>
                  <a:lnTo>
                    <a:pt x="403" y="22"/>
                  </a:lnTo>
                  <a:lnTo>
                    <a:pt x="414" y="21"/>
                  </a:lnTo>
                  <a:lnTo>
                    <a:pt x="443" y="20"/>
                  </a:lnTo>
                  <a:lnTo>
                    <a:pt x="473" y="17"/>
                  </a:lnTo>
                  <a:lnTo>
                    <a:pt x="486" y="13"/>
                  </a:lnTo>
                  <a:lnTo>
                    <a:pt x="496" y="10"/>
                  </a:lnTo>
                  <a:lnTo>
                    <a:pt x="507" y="6"/>
                  </a:lnTo>
                  <a:lnTo>
                    <a:pt x="520" y="3"/>
                  </a:lnTo>
                  <a:lnTo>
                    <a:pt x="546" y="0"/>
                  </a:lnTo>
                  <a:lnTo>
                    <a:pt x="571" y="0"/>
                  </a:lnTo>
                  <a:lnTo>
                    <a:pt x="583" y="0"/>
                  </a:lnTo>
                  <a:lnTo>
                    <a:pt x="594" y="2"/>
                  </a:lnTo>
                  <a:lnTo>
                    <a:pt x="608" y="6"/>
                  </a:lnTo>
                  <a:lnTo>
                    <a:pt x="613" y="7"/>
                  </a:lnTo>
                  <a:lnTo>
                    <a:pt x="615" y="9"/>
                  </a:lnTo>
                  <a:lnTo>
                    <a:pt x="613" y="10"/>
                  </a:lnTo>
                  <a:lnTo>
                    <a:pt x="611" y="13"/>
                  </a:lnTo>
                  <a:lnTo>
                    <a:pt x="608" y="13"/>
                  </a:lnTo>
                  <a:lnTo>
                    <a:pt x="602" y="15"/>
                  </a:lnTo>
                  <a:lnTo>
                    <a:pt x="597" y="17"/>
                  </a:lnTo>
                  <a:lnTo>
                    <a:pt x="589" y="18"/>
                  </a:lnTo>
                  <a:lnTo>
                    <a:pt x="579" y="19"/>
                  </a:lnTo>
                  <a:lnTo>
                    <a:pt x="570" y="21"/>
                  </a:lnTo>
                  <a:lnTo>
                    <a:pt x="562" y="22"/>
                  </a:lnTo>
                  <a:lnTo>
                    <a:pt x="556" y="23"/>
                  </a:lnTo>
                  <a:lnTo>
                    <a:pt x="552" y="23"/>
                  </a:lnTo>
                  <a:lnTo>
                    <a:pt x="552" y="22"/>
                  </a:lnTo>
                  <a:lnTo>
                    <a:pt x="552" y="21"/>
                  </a:lnTo>
                  <a:lnTo>
                    <a:pt x="555" y="21"/>
                  </a:lnTo>
                  <a:lnTo>
                    <a:pt x="558" y="20"/>
                  </a:lnTo>
                  <a:lnTo>
                    <a:pt x="565" y="19"/>
                  </a:lnTo>
                  <a:lnTo>
                    <a:pt x="571" y="19"/>
                  </a:lnTo>
                  <a:lnTo>
                    <a:pt x="579" y="18"/>
                  </a:lnTo>
                  <a:lnTo>
                    <a:pt x="598" y="18"/>
                  </a:lnTo>
                  <a:lnTo>
                    <a:pt x="620" y="19"/>
                  </a:lnTo>
                  <a:lnTo>
                    <a:pt x="640" y="23"/>
                  </a:lnTo>
                  <a:lnTo>
                    <a:pt x="663" y="28"/>
                  </a:lnTo>
                  <a:lnTo>
                    <a:pt x="680" y="33"/>
                  </a:lnTo>
                  <a:lnTo>
                    <a:pt x="687" y="36"/>
                  </a:lnTo>
                  <a:lnTo>
                    <a:pt x="694" y="38"/>
                  </a:lnTo>
                  <a:lnTo>
                    <a:pt x="698" y="41"/>
                  </a:lnTo>
                  <a:lnTo>
                    <a:pt x="701" y="44"/>
                  </a:lnTo>
                  <a:lnTo>
                    <a:pt x="702" y="46"/>
                  </a:lnTo>
                  <a:lnTo>
                    <a:pt x="704" y="48"/>
                  </a:lnTo>
                  <a:lnTo>
                    <a:pt x="701" y="49"/>
                  </a:lnTo>
                  <a:lnTo>
                    <a:pt x="698" y="49"/>
                  </a:lnTo>
                  <a:lnTo>
                    <a:pt x="692" y="50"/>
                  </a:lnTo>
                  <a:lnTo>
                    <a:pt x="683" y="49"/>
                  </a:lnTo>
                  <a:lnTo>
                    <a:pt x="660" y="46"/>
                  </a:lnTo>
                  <a:lnTo>
                    <a:pt x="639" y="46"/>
                  </a:lnTo>
                  <a:lnTo>
                    <a:pt x="621" y="46"/>
                  </a:lnTo>
                  <a:lnTo>
                    <a:pt x="605" y="49"/>
                  </a:lnTo>
                  <a:lnTo>
                    <a:pt x="592" y="51"/>
                  </a:lnTo>
                  <a:lnTo>
                    <a:pt x="581" y="55"/>
                  </a:lnTo>
                  <a:lnTo>
                    <a:pt x="570" y="61"/>
                  </a:lnTo>
                  <a:lnTo>
                    <a:pt x="563" y="68"/>
                  </a:lnTo>
                  <a:lnTo>
                    <a:pt x="565" y="65"/>
                  </a:lnTo>
                  <a:lnTo>
                    <a:pt x="567" y="63"/>
                  </a:lnTo>
                  <a:lnTo>
                    <a:pt x="571" y="61"/>
                  </a:lnTo>
                  <a:lnTo>
                    <a:pt x="577" y="60"/>
                  </a:lnTo>
                  <a:lnTo>
                    <a:pt x="582" y="59"/>
                  </a:lnTo>
                  <a:lnTo>
                    <a:pt x="590" y="59"/>
                  </a:lnTo>
                  <a:lnTo>
                    <a:pt x="599" y="59"/>
                  </a:lnTo>
                  <a:lnTo>
                    <a:pt x="608" y="59"/>
                  </a:lnTo>
                  <a:lnTo>
                    <a:pt x="617" y="60"/>
                  </a:lnTo>
                  <a:lnTo>
                    <a:pt x="626" y="61"/>
                  </a:lnTo>
                  <a:lnTo>
                    <a:pt x="632" y="62"/>
                  </a:lnTo>
                  <a:lnTo>
                    <a:pt x="635" y="63"/>
                  </a:lnTo>
                  <a:lnTo>
                    <a:pt x="638" y="65"/>
                  </a:lnTo>
                  <a:lnTo>
                    <a:pt x="638" y="67"/>
                  </a:lnTo>
                  <a:lnTo>
                    <a:pt x="637" y="69"/>
                  </a:lnTo>
                  <a:lnTo>
                    <a:pt x="633" y="72"/>
                  </a:lnTo>
                  <a:lnTo>
                    <a:pt x="637" y="72"/>
                  </a:lnTo>
                  <a:lnTo>
                    <a:pt x="642" y="72"/>
                  </a:lnTo>
                  <a:lnTo>
                    <a:pt x="652" y="71"/>
                  </a:lnTo>
                  <a:lnTo>
                    <a:pt x="665" y="68"/>
                  </a:lnTo>
                  <a:lnTo>
                    <a:pt x="674" y="65"/>
                  </a:lnTo>
                  <a:lnTo>
                    <a:pt x="682" y="63"/>
                  </a:lnTo>
                  <a:lnTo>
                    <a:pt x="688" y="63"/>
                  </a:lnTo>
                  <a:lnTo>
                    <a:pt x="694" y="65"/>
                  </a:lnTo>
                  <a:lnTo>
                    <a:pt x="695" y="68"/>
                  </a:lnTo>
                  <a:lnTo>
                    <a:pt x="695" y="72"/>
                  </a:lnTo>
                  <a:lnTo>
                    <a:pt x="691" y="76"/>
                  </a:lnTo>
                  <a:lnTo>
                    <a:pt x="685" y="82"/>
                  </a:lnTo>
                  <a:lnTo>
                    <a:pt x="679" y="92"/>
                  </a:lnTo>
                  <a:lnTo>
                    <a:pt x="672" y="99"/>
                  </a:lnTo>
                  <a:lnTo>
                    <a:pt x="667" y="105"/>
                  </a:lnTo>
                  <a:lnTo>
                    <a:pt x="665" y="109"/>
                  </a:lnTo>
                  <a:lnTo>
                    <a:pt x="667" y="109"/>
                  </a:lnTo>
                  <a:lnTo>
                    <a:pt x="675" y="106"/>
                  </a:lnTo>
                  <a:lnTo>
                    <a:pt x="685" y="99"/>
                  </a:lnTo>
                  <a:lnTo>
                    <a:pt x="697" y="91"/>
                  </a:lnTo>
                  <a:lnTo>
                    <a:pt x="707" y="83"/>
                  </a:lnTo>
                  <a:lnTo>
                    <a:pt x="717" y="81"/>
                  </a:lnTo>
                  <a:lnTo>
                    <a:pt x="725" y="79"/>
                  </a:lnTo>
                  <a:lnTo>
                    <a:pt x="735" y="79"/>
                  </a:lnTo>
                  <a:lnTo>
                    <a:pt x="742" y="79"/>
                  </a:lnTo>
                  <a:lnTo>
                    <a:pt x="749" y="79"/>
                  </a:lnTo>
                  <a:lnTo>
                    <a:pt x="758" y="79"/>
                  </a:lnTo>
                  <a:lnTo>
                    <a:pt x="764" y="76"/>
                  </a:lnTo>
                  <a:lnTo>
                    <a:pt x="776" y="72"/>
                  </a:lnTo>
                  <a:lnTo>
                    <a:pt x="788" y="64"/>
                  </a:lnTo>
                  <a:lnTo>
                    <a:pt x="792" y="62"/>
                  </a:lnTo>
                  <a:lnTo>
                    <a:pt x="799" y="62"/>
                  </a:lnTo>
                  <a:lnTo>
                    <a:pt x="804" y="64"/>
                  </a:lnTo>
                  <a:lnTo>
                    <a:pt x="810" y="69"/>
                  </a:lnTo>
                  <a:lnTo>
                    <a:pt x="815" y="75"/>
                  </a:lnTo>
                  <a:lnTo>
                    <a:pt x="816" y="80"/>
                  </a:lnTo>
                  <a:lnTo>
                    <a:pt x="816" y="82"/>
                  </a:lnTo>
                  <a:lnTo>
                    <a:pt x="813" y="85"/>
                  </a:lnTo>
                  <a:lnTo>
                    <a:pt x="808" y="88"/>
                  </a:lnTo>
                  <a:lnTo>
                    <a:pt x="803" y="91"/>
                  </a:lnTo>
                  <a:lnTo>
                    <a:pt x="796" y="94"/>
                  </a:lnTo>
                  <a:lnTo>
                    <a:pt x="789" y="99"/>
                  </a:lnTo>
                  <a:lnTo>
                    <a:pt x="780" y="103"/>
                  </a:lnTo>
                  <a:lnTo>
                    <a:pt x="774" y="109"/>
                  </a:lnTo>
                  <a:lnTo>
                    <a:pt x="765" y="120"/>
                  </a:lnTo>
                  <a:lnTo>
                    <a:pt x="756" y="132"/>
                  </a:lnTo>
                  <a:lnTo>
                    <a:pt x="749" y="137"/>
                  </a:lnTo>
                  <a:lnTo>
                    <a:pt x="742" y="144"/>
                  </a:lnTo>
                  <a:lnTo>
                    <a:pt x="725" y="160"/>
                  </a:lnTo>
                  <a:lnTo>
                    <a:pt x="717" y="166"/>
                  </a:lnTo>
                  <a:lnTo>
                    <a:pt x="710" y="175"/>
                  </a:lnTo>
                  <a:lnTo>
                    <a:pt x="707" y="182"/>
                  </a:lnTo>
                  <a:lnTo>
                    <a:pt x="706" y="187"/>
                  </a:lnTo>
                  <a:lnTo>
                    <a:pt x="707" y="192"/>
                  </a:lnTo>
                  <a:lnTo>
                    <a:pt x="708" y="193"/>
                  </a:lnTo>
                  <a:lnTo>
                    <a:pt x="710" y="194"/>
                  </a:lnTo>
                  <a:lnTo>
                    <a:pt x="724" y="197"/>
                  </a:lnTo>
                  <a:lnTo>
                    <a:pt x="727" y="200"/>
                  </a:lnTo>
                  <a:lnTo>
                    <a:pt x="731" y="204"/>
                  </a:lnTo>
                  <a:lnTo>
                    <a:pt x="733" y="206"/>
                  </a:lnTo>
                  <a:lnTo>
                    <a:pt x="733" y="210"/>
                  </a:lnTo>
                  <a:lnTo>
                    <a:pt x="729" y="217"/>
                  </a:lnTo>
                  <a:lnTo>
                    <a:pt x="724" y="221"/>
                  </a:lnTo>
                  <a:lnTo>
                    <a:pt x="718" y="227"/>
                  </a:lnTo>
                  <a:lnTo>
                    <a:pt x="715" y="232"/>
                  </a:lnTo>
                  <a:lnTo>
                    <a:pt x="715" y="236"/>
                  </a:lnTo>
                  <a:lnTo>
                    <a:pt x="717" y="238"/>
                  </a:lnTo>
                  <a:lnTo>
                    <a:pt x="719" y="240"/>
                  </a:lnTo>
                  <a:lnTo>
                    <a:pt x="722" y="243"/>
                  </a:lnTo>
                  <a:lnTo>
                    <a:pt x="725" y="246"/>
                  </a:lnTo>
                  <a:lnTo>
                    <a:pt x="727" y="251"/>
                  </a:lnTo>
                  <a:lnTo>
                    <a:pt x="726" y="258"/>
                  </a:lnTo>
                  <a:lnTo>
                    <a:pt x="722" y="261"/>
                  </a:lnTo>
                  <a:lnTo>
                    <a:pt x="718" y="266"/>
                  </a:lnTo>
                  <a:lnTo>
                    <a:pt x="713" y="268"/>
                  </a:lnTo>
                  <a:lnTo>
                    <a:pt x="708" y="271"/>
                  </a:lnTo>
                  <a:lnTo>
                    <a:pt x="707" y="274"/>
                  </a:lnTo>
                  <a:lnTo>
                    <a:pt x="708" y="278"/>
                  </a:lnTo>
                  <a:lnTo>
                    <a:pt x="709" y="280"/>
                  </a:lnTo>
                  <a:lnTo>
                    <a:pt x="713" y="282"/>
                  </a:lnTo>
                  <a:lnTo>
                    <a:pt x="719" y="288"/>
                  </a:lnTo>
                  <a:lnTo>
                    <a:pt x="724" y="290"/>
                  </a:lnTo>
                  <a:lnTo>
                    <a:pt x="725" y="296"/>
                  </a:lnTo>
                  <a:lnTo>
                    <a:pt x="724" y="298"/>
                  </a:lnTo>
                  <a:lnTo>
                    <a:pt x="721" y="300"/>
                  </a:lnTo>
                  <a:lnTo>
                    <a:pt x="718" y="303"/>
                  </a:lnTo>
                  <a:lnTo>
                    <a:pt x="714" y="305"/>
                  </a:lnTo>
                  <a:lnTo>
                    <a:pt x="708" y="309"/>
                  </a:lnTo>
                  <a:lnTo>
                    <a:pt x="704" y="311"/>
                  </a:lnTo>
                  <a:lnTo>
                    <a:pt x="704" y="315"/>
                  </a:lnTo>
                  <a:lnTo>
                    <a:pt x="707" y="322"/>
                  </a:lnTo>
                  <a:lnTo>
                    <a:pt x="708" y="324"/>
                  </a:lnTo>
                  <a:lnTo>
                    <a:pt x="708" y="327"/>
                  </a:lnTo>
                  <a:lnTo>
                    <a:pt x="704" y="328"/>
                  </a:lnTo>
                  <a:lnTo>
                    <a:pt x="701" y="328"/>
                  </a:lnTo>
                  <a:lnTo>
                    <a:pt x="697" y="328"/>
                  </a:lnTo>
                  <a:lnTo>
                    <a:pt x="692" y="330"/>
                  </a:lnTo>
                  <a:lnTo>
                    <a:pt x="688" y="330"/>
                  </a:lnTo>
                  <a:lnTo>
                    <a:pt x="687" y="334"/>
                  </a:lnTo>
                  <a:lnTo>
                    <a:pt x="685" y="338"/>
                  </a:lnTo>
                  <a:lnTo>
                    <a:pt x="687" y="341"/>
                  </a:lnTo>
                  <a:lnTo>
                    <a:pt x="690" y="350"/>
                  </a:lnTo>
                  <a:lnTo>
                    <a:pt x="688" y="351"/>
                  </a:lnTo>
                  <a:lnTo>
                    <a:pt x="685" y="351"/>
                  </a:lnTo>
                  <a:lnTo>
                    <a:pt x="674" y="351"/>
                  </a:lnTo>
                  <a:lnTo>
                    <a:pt x="667" y="353"/>
                  </a:lnTo>
                  <a:lnTo>
                    <a:pt x="663" y="354"/>
                  </a:lnTo>
                  <a:lnTo>
                    <a:pt x="660" y="356"/>
                  </a:lnTo>
                  <a:lnTo>
                    <a:pt x="662" y="359"/>
                  </a:lnTo>
                  <a:lnTo>
                    <a:pt x="664" y="362"/>
                  </a:lnTo>
                  <a:lnTo>
                    <a:pt x="671" y="370"/>
                  </a:lnTo>
                  <a:lnTo>
                    <a:pt x="675" y="373"/>
                  </a:lnTo>
                  <a:lnTo>
                    <a:pt x="687" y="382"/>
                  </a:lnTo>
                  <a:lnTo>
                    <a:pt x="694" y="388"/>
                  </a:lnTo>
                  <a:lnTo>
                    <a:pt x="697" y="393"/>
                  </a:lnTo>
                  <a:lnTo>
                    <a:pt x="698" y="397"/>
                  </a:lnTo>
                  <a:lnTo>
                    <a:pt x="695" y="400"/>
                  </a:lnTo>
                  <a:lnTo>
                    <a:pt x="691" y="403"/>
                  </a:lnTo>
                  <a:lnTo>
                    <a:pt x="685" y="403"/>
                  </a:lnTo>
                  <a:lnTo>
                    <a:pt x="679" y="403"/>
                  </a:lnTo>
                  <a:lnTo>
                    <a:pt x="665" y="403"/>
                  </a:lnTo>
                  <a:lnTo>
                    <a:pt x="649" y="403"/>
                  </a:lnTo>
                  <a:lnTo>
                    <a:pt x="631" y="407"/>
                  </a:lnTo>
                  <a:lnTo>
                    <a:pt x="608" y="412"/>
                  </a:lnTo>
                  <a:lnTo>
                    <a:pt x="609" y="412"/>
                  </a:lnTo>
                  <a:lnTo>
                    <a:pt x="613" y="413"/>
                  </a:lnTo>
                  <a:lnTo>
                    <a:pt x="620" y="414"/>
                  </a:lnTo>
                  <a:lnTo>
                    <a:pt x="626" y="414"/>
                  </a:lnTo>
                  <a:lnTo>
                    <a:pt x="634" y="415"/>
                  </a:lnTo>
                  <a:lnTo>
                    <a:pt x="643" y="417"/>
                  </a:lnTo>
                  <a:lnTo>
                    <a:pt x="658" y="419"/>
                  </a:lnTo>
                  <a:lnTo>
                    <a:pt x="671" y="419"/>
                  </a:lnTo>
                  <a:lnTo>
                    <a:pt x="680" y="420"/>
                  </a:lnTo>
                  <a:lnTo>
                    <a:pt x="687" y="422"/>
                  </a:lnTo>
                  <a:lnTo>
                    <a:pt x="688" y="422"/>
                  </a:lnTo>
                  <a:lnTo>
                    <a:pt x="688" y="423"/>
                  </a:lnTo>
                  <a:lnTo>
                    <a:pt x="685" y="425"/>
                  </a:lnTo>
                  <a:lnTo>
                    <a:pt x="682" y="426"/>
                  </a:lnTo>
                  <a:lnTo>
                    <a:pt x="679" y="429"/>
                  </a:lnTo>
                  <a:lnTo>
                    <a:pt x="672" y="432"/>
                  </a:lnTo>
                  <a:lnTo>
                    <a:pt x="665" y="434"/>
                  </a:lnTo>
                  <a:lnTo>
                    <a:pt x="649" y="440"/>
                  </a:lnTo>
                  <a:lnTo>
                    <a:pt x="637" y="446"/>
                  </a:lnTo>
                  <a:lnTo>
                    <a:pt x="625" y="453"/>
                  </a:lnTo>
                  <a:lnTo>
                    <a:pt x="614" y="457"/>
                  </a:lnTo>
                  <a:lnTo>
                    <a:pt x="594" y="465"/>
                  </a:lnTo>
                  <a:lnTo>
                    <a:pt x="581" y="467"/>
                  </a:lnTo>
                  <a:lnTo>
                    <a:pt x="567" y="469"/>
                  </a:lnTo>
                  <a:lnTo>
                    <a:pt x="554" y="472"/>
                  </a:lnTo>
                  <a:lnTo>
                    <a:pt x="544" y="475"/>
                  </a:lnTo>
                  <a:lnTo>
                    <a:pt x="532" y="480"/>
                  </a:lnTo>
                  <a:lnTo>
                    <a:pt x="524" y="486"/>
                  </a:lnTo>
                  <a:lnTo>
                    <a:pt x="507" y="500"/>
                  </a:lnTo>
                  <a:lnTo>
                    <a:pt x="474" y="533"/>
                  </a:lnTo>
                  <a:lnTo>
                    <a:pt x="470" y="535"/>
                  </a:lnTo>
                  <a:lnTo>
                    <a:pt x="466" y="537"/>
                  </a:lnTo>
                  <a:lnTo>
                    <a:pt x="462" y="537"/>
                  </a:lnTo>
                  <a:lnTo>
                    <a:pt x="447" y="537"/>
                  </a:lnTo>
                  <a:lnTo>
                    <a:pt x="440" y="537"/>
                  </a:lnTo>
                  <a:lnTo>
                    <a:pt x="435" y="538"/>
                  </a:lnTo>
                  <a:lnTo>
                    <a:pt x="421" y="542"/>
                  </a:lnTo>
                  <a:lnTo>
                    <a:pt x="411" y="545"/>
                  </a:lnTo>
                  <a:lnTo>
                    <a:pt x="407" y="547"/>
                  </a:lnTo>
                  <a:lnTo>
                    <a:pt x="403" y="548"/>
                  </a:lnTo>
                  <a:lnTo>
                    <a:pt x="401" y="553"/>
                  </a:lnTo>
                  <a:lnTo>
                    <a:pt x="401" y="558"/>
                  </a:lnTo>
                  <a:lnTo>
                    <a:pt x="402" y="564"/>
                  </a:lnTo>
                  <a:lnTo>
                    <a:pt x="403" y="573"/>
                  </a:lnTo>
                  <a:lnTo>
                    <a:pt x="403" y="584"/>
                  </a:lnTo>
                  <a:lnTo>
                    <a:pt x="400" y="595"/>
                  </a:lnTo>
                  <a:lnTo>
                    <a:pt x="394" y="601"/>
                  </a:lnTo>
                  <a:lnTo>
                    <a:pt x="385" y="604"/>
                  </a:lnTo>
                  <a:lnTo>
                    <a:pt x="383" y="604"/>
                  </a:lnTo>
                  <a:lnTo>
                    <a:pt x="385" y="604"/>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0" name="Freeform 8"/>
            <p:cNvSpPr>
              <a:spLocks/>
            </p:cNvSpPr>
            <p:nvPr/>
          </p:nvSpPr>
          <p:spPr bwMode="ltGray">
            <a:xfrm>
              <a:off x="2422" y="1509"/>
              <a:ext cx="148" cy="78"/>
            </a:xfrm>
            <a:custGeom>
              <a:avLst/>
              <a:gdLst>
                <a:gd name="T0" fmla="*/ 49 w 149"/>
                <a:gd name="T1" fmla="*/ 74 h 77"/>
                <a:gd name="T2" fmla="*/ 34 w 149"/>
                <a:gd name="T3" fmla="*/ 72 h 77"/>
                <a:gd name="T4" fmla="*/ 25 w 149"/>
                <a:gd name="T5" fmla="*/ 68 h 77"/>
                <a:gd name="T6" fmla="*/ 21 w 149"/>
                <a:gd name="T7" fmla="*/ 56 h 77"/>
                <a:gd name="T8" fmla="*/ 22 w 149"/>
                <a:gd name="T9" fmla="*/ 44 h 77"/>
                <a:gd name="T10" fmla="*/ 26 w 149"/>
                <a:gd name="T11" fmla="*/ 34 h 77"/>
                <a:gd name="T12" fmla="*/ 30 w 149"/>
                <a:gd name="T13" fmla="*/ 29 h 77"/>
                <a:gd name="T14" fmla="*/ 22 w 149"/>
                <a:gd name="T15" fmla="*/ 30 h 77"/>
                <a:gd name="T16" fmla="*/ 9 w 149"/>
                <a:gd name="T17" fmla="*/ 31 h 77"/>
                <a:gd name="T18" fmla="*/ 0 w 149"/>
                <a:gd name="T19" fmla="*/ 25 h 77"/>
                <a:gd name="T20" fmla="*/ 0 w 149"/>
                <a:gd name="T21" fmla="*/ 19 h 77"/>
                <a:gd name="T22" fmla="*/ 12 w 149"/>
                <a:gd name="T23" fmla="*/ 13 h 77"/>
                <a:gd name="T24" fmla="*/ 26 w 149"/>
                <a:gd name="T25" fmla="*/ 10 h 77"/>
                <a:gd name="T26" fmla="*/ 39 w 149"/>
                <a:gd name="T27" fmla="*/ 10 h 77"/>
                <a:gd name="T28" fmla="*/ 46 w 149"/>
                <a:gd name="T29" fmla="*/ 14 h 77"/>
                <a:gd name="T30" fmla="*/ 48 w 149"/>
                <a:gd name="T31" fmla="*/ 20 h 77"/>
                <a:gd name="T32" fmla="*/ 49 w 149"/>
                <a:gd name="T33" fmla="*/ 25 h 77"/>
                <a:gd name="T34" fmla="*/ 52 w 149"/>
                <a:gd name="T35" fmla="*/ 24 h 77"/>
                <a:gd name="T36" fmla="*/ 62 w 149"/>
                <a:gd name="T37" fmla="*/ 13 h 77"/>
                <a:gd name="T38" fmla="*/ 74 w 149"/>
                <a:gd name="T39" fmla="*/ 8 h 77"/>
                <a:gd name="T40" fmla="*/ 84 w 149"/>
                <a:gd name="T41" fmla="*/ 13 h 77"/>
                <a:gd name="T42" fmla="*/ 89 w 149"/>
                <a:gd name="T43" fmla="*/ 18 h 77"/>
                <a:gd name="T44" fmla="*/ 100 w 149"/>
                <a:gd name="T45" fmla="*/ 12 h 77"/>
                <a:gd name="T46" fmla="*/ 116 w 149"/>
                <a:gd name="T47" fmla="*/ 0 h 77"/>
                <a:gd name="T48" fmla="*/ 124 w 149"/>
                <a:gd name="T49" fmla="*/ 0 h 77"/>
                <a:gd name="T50" fmla="*/ 130 w 149"/>
                <a:gd name="T51" fmla="*/ 5 h 77"/>
                <a:gd name="T52" fmla="*/ 143 w 149"/>
                <a:gd name="T53" fmla="*/ 26 h 77"/>
                <a:gd name="T54" fmla="*/ 148 w 149"/>
                <a:gd name="T55" fmla="*/ 36 h 77"/>
                <a:gd name="T56" fmla="*/ 141 w 149"/>
                <a:gd name="T57" fmla="*/ 43 h 77"/>
                <a:gd name="T58" fmla="*/ 124 w 149"/>
                <a:gd name="T59" fmla="*/ 51 h 77"/>
                <a:gd name="T60" fmla="*/ 108 w 149"/>
                <a:gd name="T61" fmla="*/ 60 h 77"/>
                <a:gd name="T62" fmla="*/ 99 w 149"/>
                <a:gd name="T63" fmla="*/ 71 h 77"/>
                <a:gd name="T64" fmla="*/ 80 w 149"/>
                <a:gd name="T65" fmla="*/ 76 h 77"/>
                <a:gd name="T66" fmla="*/ 66 w 149"/>
                <a:gd name="T67" fmla="*/ 74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9"/>
                <a:gd name="T103" fmla="*/ 0 h 77"/>
                <a:gd name="T104" fmla="*/ 149 w 149"/>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9" h="77">
                  <a:moveTo>
                    <a:pt x="69" y="74"/>
                  </a:moveTo>
                  <a:lnTo>
                    <a:pt x="49" y="74"/>
                  </a:lnTo>
                  <a:lnTo>
                    <a:pt x="39" y="74"/>
                  </a:lnTo>
                  <a:lnTo>
                    <a:pt x="34" y="72"/>
                  </a:lnTo>
                  <a:lnTo>
                    <a:pt x="30" y="71"/>
                  </a:lnTo>
                  <a:lnTo>
                    <a:pt x="25" y="68"/>
                  </a:lnTo>
                  <a:lnTo>
                    <a:pt x="23" y="64"/>
                  </a:lnTo>
                  <a:lnTo>
                    <a:pt x="21" y="56"/>
                  </a:lnTo>
                  <a:lnTo>
                    <a:pt x="19" y="51"/>
                  </a:lnTo>
                  <a:lnTo>
                    <a:pt x="22" y="44"/>
                  </a:lnTo>
                  <a:lnTo>
                    <a:pt x="24" y="39"/>
                  </a:lnTo>
                  <a:lnTo>
                    <a:pt x="26" y="34"/>
                  </a:lnTo>
                  <a:lnTo>
                    <a:pt x="30" y="31"/>
                  </a:lnTo>
                  <a:lnTo>
                    <a:pt x="30" y="29"/>
                  </a:lnTo>
                  <a:lnTo>
                    <a:pt x="25" y="29"/>
                  </a:lnTo>
                  <a:lnTo>
                    <a:pt x="22" y="30"/>
                  </a:lnTo>
                  <a:lnTo>
                    <a:pt x="15" y="31"/>
                  </a:lnTo>
                  <a:lnTo>
                    <a:pt x="9" y="31"/>
                  </a:lnTo>
                  <a:lnTo>
                    <a:pt x="4" y="29"/>
                  </a:lnTo>
                  <a:lnTo>
                    <a:pt x="0" y="25"/>
                  </a:lnTo>
                  <a:lnTo>
                    <a:pt x="0" y="23"/>
                  </a:lnTo>
                  <a:lnTo>
                    <a:pt x="0" y="19"/>
                  </a:lnTo>
                  <a:lnTo>
                    <a:pt x="5" y="15"/>
                  </a:lnTo>
                  <a:lnTo>
                    <a:pt x="12" y="13"/>
                  </a:lnTo>
                  <a:lnTo>
                    <a:pt x="21" y="12"/>
                  </a:lnTo>
                  <a:lnTo>
                    <a:pt x="26" y="10"/>
                  </a:lnTo>
                  <a:lnTo>
                    <a:pt x="34" y="10"/>
                  </a:lnTo>
                  <a:lnTo>
                    <a:pt x="39" y="10"/>
                  </a:lnTo>
                  <a:lnTo>
                    <a:pt x="42" y="12"/>
                  </a:lnTo>
                  <a:lnTo>
                    <a:pt x="46" y="14"/>
                  </a:lnTo>
                  <a:lnTo>
                    <a:pt x="47" y="16"/>
                  </a:lnTo>
                  <a:lnTo>
                    <a:pt x="48" y="20"/>
                  </a:lnTo>
                  <a:lnTo>
                    <a:pt x="49" y="24"/>
                  </a:lnTo>
                  <a:lnTo>
                    <a:pt x="49" y="25"/>
                  </a:lnTo>
                  <a:lnTo>
                    <a:pt x="51" y="25"/>
                  </a:lnTo>
                  <a:lnTo>
                    <a:pt x="52" y="24"/>
                  </a:lnTo>
                  <a:lnTo>
                    <a:pt x="59" y="19"/>
                  </a:lnTo>
                  <a:lnTo>
                    <a:pt x="62" y="13"/>
                  </a:lnTo>
                  <a:lnTo>
                    <a:pt x="67" y="9"/>
                  </a:lnTo>
                  <a:lnTo>
                    <a:pt x="74" y="8"/>
                  </a:lnTo>
                  <a:lnTo>
                    <a:pt x="80" y="9"/>
                  </a:lnTo>
                  <a:lnTo>
                    <a:pt x="84" y="13"/>
                  </a:lnTo>
                  <a:lnTo>
                    <a:pt x="86" y="16"/>
                  </a:lnTo>
                  <a:lnTo>
                    <a:pt x="89" y="18"/>
                  </a:lnTo>
                  <a:lnTo>
                    <a:pt x="93" y="15"/>
                  </a:lnTo>
                  <a:lnTo>
                    <a:pt x="100" y="12"/>
                  </a:lnTo>
                  <a:lnTo>
                    <a:pt x="108" y="5"/>
                  </a:lnTo>
                  <a:lnTo>
                    <a:pt x="116" y="0"/>
                  </a:lnTo>
                  <a:lnTo>
                    <a:pt x="121" y="0"/>
                  </a:lnTo>
                  <a:lnTo>
                    <a:pt x="124" y="0"/>
                  </a:lnTo>
                  <a:lnTo>
                    <a:pt x="126" y="0"/>
                  </a:lnTo>
                  <a:lnTo>
                    <a:pt x="130" y="5"/>
                  </a:lnTo>
                  <a:lnTo>
                    <a:pt x="137" y="16"/>
                  </a:lnTo>
                  <a:lnTo>
                    <a:pt x="143" y="26"/>
                  </a:lnTo>
                  <a:lnTo>
                    <a:pt x="147" y="31"/>
                  </a:lnTo>
                  <a:lnTo>
                    <a:pt x="148" y="36"/>
                  </a:lnTo>
                  <a:lnTo>
                    <a:pt x="147" y="40"/>
                  </a:lnTo>
                  <a:lnTo>
                    <a:pt x="141" y="43"/>
                  </a:lnTo>
                  <a:lnTo>
                    <a:pt x="133" y="48"/>
                  </a:lnTo>
                  <a:lnTo>
                    <a:pt x="124" y="51"/>
                  </a:lnTo>
                  <a:lnTo>
                    <a:pt x="112" y="56"/>
                  </a:lnTo>
                  <a:lnTo>
                    <a:pt x="108" y="60"/>
                  </a:lnTo>
                  <a:lnTo>
                    <a:pt x="104" y="64"/>
                  </a:lnTo>
                  <a:lnTo>
                    <a:pt x="99" y="71"/>
                  </a:lnTo>
                  <a:lnTo>
                    <a:pt x="89" y="75"/>
                  </a:lnTo>
                  <a:lnTo>
                    <a:pt x="80" y="76"/>
                  </a:lnTo>
                  <a:lnTo>
                    <a:pt x="69" y="74"/>
                  </a:lnTo>
                  <a:lnTo>
                    <a:pt x="66" y="74"/>
                  </a:lnTo>
                  <a:lnTo>
                    <a:pt x="69" y="74"/>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1" name="Freeform 9"/>
            <p:cNvSpPr>
              <a:spLocks/>
            </p:cNvSpPr>
            <p:nvPr/>
          </p:nvSpPr>
          <p:spPr bwMode="ltGray">
            <a:xfrm>
              <a:off x="1478" y="1302"/>
              <a:ext cx="367" cy="317"/>
            </a:xfrm>
            <a:custGeom>
              <a:avLst/>
              <a:gdLst>
                <a:gd name="T0" fmla="*/ 245 w 368"/>
                <a:gd name="T1" fmla="*/ 300 h 313"/>
                <a:gd name="T2" fmla="*/ 212 w 368"/>
                <a:gd name="T3" fmla="*/ 278 h 313"/>
                <a:gd name="T4" fmla="*/ 187 w 368"/>
                <a:gd name="T5" fmla="*/ 253 h 313"/>
                <a:gd name="T6" fmla="*/ 136 w 368"/>
                <a:gd name="T7" fmla="*/ 244 h 313"/>
                <a:gd name="T8" fmla="*/ 134 w 368"/>
                <a:gd name="T9" fmla="*/ 240 h 313"/>
                <a:gd name="T10" fmla="*/ 163 w 368"/>
                <a:gd name="T11" fmla="*/ 227 h 313"/>
                <a:gd name="T12" fmla="*/ 185 w 368"/>
                <a:gd name="T13" fmla="*/ 210 h 313"/>
                <a:gd name="T14" fmla="*/ 212 w 368"/>
                <a:gd name="T15" fmla="*/ 182 h 313"/>
                <a:gd name="T16" fmla="*/ 211 w 368"/>
                <a:gd name="T17" fmla="*/ 156 h 313"/>
                <a:gd name="T18" fmla="*/ 182 w 368"/>
                <a:gd name="T19" fmla="*/ 121 h 313"/>
                <a:gd name="T20" fmla="*/ 156 w 368"/>
                <a:gd name="T21" fmla="*/ 104 h 313"/>
                <a:gd name="T22" fmla="*/ 90 w 368"/>
                <a:gd name="T23" fmla="*/ 104 h 313"/>
                <a:gd name="T24" fmla="*/ 26 w 368"/>
                <a:gd name="T25" fmla="*/ 100 h 313"/>
                <a:gd name="T26" fmla="*/ 1 w 368"/>
                <a:gd name="T27" fmla="*/ 88 h 313"/>
                <a:gd name="T28" fmla="*/ 13 w 368"/>
                <a:gd name="T29" fmla="*/ 78 h 313"/>
                <a:gd name="T30" fmla="*/ 8 w 368"/>
                <a:gd name="T31" fmla="*/ 68 h 313"/>
                <a:gd name="T32" fmla="*/ 0 w 368"/>
                <a:gd name="T33" fmla="*/ 39 h 313"/>
                <a:gd name="T34" fmla="*/ 21 w 368"/>
                <a:gd name="T35" fmla="*/ 11 h 313"/>
                <a:gd name="T36" fmla="*/ 40 w 368"/>
                <a:gd name="T37" fmla="*/ 11 h 313"/>
                <a:gd name="T38" fmla="*/ 40 w 368"/>
                <a:gd name="T39" fmla="*/ 46 h 313"/>
                <a:gd name="T40" fmla="*/ 40 w 368"/>
                <a:gd name="T41" fmla="*/ 70 h 313"/>
                <a:gd name="T42" fmla="*/ 53 w 368"/>
                <a:gd name="T43" fmla="*/ 50 h 313"/>
                <a:gd name="T44" fmla="*/ 64 w 368"/>
                <a:gd name="T45" fmla="*/ 21 h 313"/>
                <a:gd name="T46" fmla="*/ 107 w 368"/>
                <a:gd name="T47" fmla="*/ 0 h 313"/>
                <a:gd name="T48" fmla="*/ 125 w 368"/>
                <a:gd name="T49" fmla="*/ 3 h 313"/>
                <a:gd name="T50" fmla="*/ 130 w 368"/>
                <a:gd name="T51" fmla="*/ 30 h 313"/>
                <a:gd name="T52" fmla="*/ 150 w 368"/>
                <a:gd name="T53" fmla="*/ 43 h 313"/>
                <a:gd name="T54" fmla="*/ 187 w 368"/>
                <a:gd name="T55" fmla="*/ 28 h 313"/>
                <a:gd name="T56" fmla="*/ 211 w 368"/>
                <a:gd name="T57" fmla="*/ 40 h 313"/>
                <a:gd name="T58" fmla="*/ 229 w 368"/>
                <a:gd name="T59" fmla="*/ 58 h 313"/>
                <a:gd name="T60" fmla="*/ 256 w 368"/>
                <a:gd name="T61" fmla="*/ 58 h 313"/>
                <a:gd name="T62" fmla="*/ 278 w 368"/>
                <a:gd name="T63" fmla="*/ 76 h 313"/>
                <a:gd name="T64" fmla="*/ 295 w 368"/>
                <a:gd name="T65" fmla="*/ 107 h 313"/>
                <a:gd name="T66" fmla="*/ 286 w 368"/>
                <a:gd name="T67" fmla="*/ 134 h 313"/>
                <a:gd name="T68" fmla="*/ 295 w 368"/>
                <a:gd name="T69" fmla="*/ 148 h 313"/>
                <a:gd name="T70" fmla="*/ 333 w 368"/>
                <a:gd name="T71" fmla="*/ 170 h 313"/>
                <a:gd name="T72" fmla="*/ 358 w 368"/>
                <a:gd name="T73" fmla="*/ 180 h 313"/>
                <a:gd name="T74" fmla="*/ 363 w 368"/>
                <a:gd name="T75" fmla="*/ 195 h 313"/>
                <a:gd name="T76" fmla="*/ 353 w 368"/>
                <a:gd name="T77" fmla="*/ 219 h 313"/>
                <a:gd name="T78" fmla="*/ 340 w 368"/>
                <a:gd name="T79" fmla="*/ 239 h 313"/>
                <a:gd name="T80" fmla="*/ 333 w 368"/>
                <a:gd name="T81" fmla="*/ 235 h 313"/>
                <a:gd name="T82" fmla="*/ 310 w 368"/>
                <a:gd name="T83" fmla="*/ 208 h 313"/>
                <a:gd name="T84" fmla="*/ 291 w 368"/>
                <a:gd name="T85" fmla="*/ 202 h 313"/>
                <a:gd name="T86" fmla="*/ 287 w 368"/>
                <a:gd name="T87" fmla="*/ 218 h 313"/>
                <a:gd name="T88" fmla="*/ 318 w 368"/>
                <a:gd name="T89" fmla="*/ 260 h 313"/>
                <a:gd name="T90" fmla="*/ 323 w 368"/>
                <a:gd name="T91" fmla="*/ 279 h 313"/>
                <a:gd name="T92" fmla="*/ 295 w 368"/>
                <a:gd name="T93" fmla="*/ 285 h 313"/>
                <a:gd name="T94" fmla="*/ 271 w 368"/>
                <a:gd name="T95" fmla="*/ 270 h 313"/>
                <a:gd name="T96" fmla="*/ 264 w 368"/>
                <a:gd name="T97" fmla="*/ 275 h 313"/>
                <a:gd name="T98" fmla="*/ 282 w 368"/>
                <a:gd name="T99" fmla="*/ 299 h 313"/>
                <a:gd name="T100" fmla="*/ 287 w 368"/>
                <a:gd name="T101" fmla="*/ 311 h 31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8"/>
                <a:gd name="T154" fmla="*/ 0 h 313"/>
                <a:gd name="T155" fmla="*/ 368 w 368"/>
                <a:gd name="T156" fmla="*/ 313 h 31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8" h="313">
                  <a:moveTo>
                    <a:pt x="285" y="312"/>
                  </a:moveTo>
                  <a:lnTo>
                    <a:pt x="270" y="308"/>
                  </a:lnTo>
                  <a:lnTo>
                    <a:pt x="257" y="304"/>
                  </a:lnTo>
                  <a:lnTo>
                    <a:pt x="245" y="300"/>
                  </a:lnTo>
                  <a:lnTo>
                    <a:pt x="235" y="296"/>
                  </a:lnTo>
                  <a:lnTo>
                    <a:pt x="226" y="290"/>
                  </a:lnTo>
                  <a:lnTo>
                    <a:pt x="218" y="285"/>
                  </a:lnTo>
                  <a:lnTo>
                    <a:pt x="212" y="278"/>
                  </a:lnTo>
                  <a:lnTo>
                    <a:pt x="207" y="270"/>
                  </a:lnTo>
                  <a:lnTo>
                    <a:pt x="202" y="263"/>
                  </a:lnTo>
                  <a:lnTo>
                    <a:pt x="194" y="258"/>
                  </a:lnTo>
                  <a:lnTo>
                    <a:pt x="187" y="253"/>
                  </a:lnTo>
                  <a:lnTo>
                    <a:pt x="178" y="250"/>
                  </a:lnTo>
                  <a:lnTo>
                    <a:pt x="162" y="246"/>
                  </a:lnTo>
                  <a:lnTo>
                    <a:pt x="148" y="244"/>
                  </a:lnTo>
                  <a:lnTo>
                    <a:pt x="136" y="244"/>
                  </a:lnTo>
                  <a:lnTo>
                    <a:pt x="130" y="244"/>
                  </a:lnTo>
                  <a:lnTo>
                    <a:pt x="128" y="243"/>
                  </a:lnTo>
                  <a:lnTo>
                    <a:pt x="130" y="242"/>
                  </a:lnTo>
                  <a:lnTo>
                    <a:pt x="134" y="240"/>
                  </a:lnTo>
                  <a:lnTo>
                    <a:pt x="141" y="236"/>
                  </a:lnTo>
                  <a:lnTo>
                    <a:pt x="149" y="234"/>
                  </a:lnTo>
                  <a:lnTo>
                    <a:pt x="155" y="232"/>
                  </a:lnTo>
                  <a:lnTo>
                    <a:pt x="163" y="227"/>
                  </a:lnTo>
                  <a:lnTo>
                    <a:pt x="170" y="222"/>
                  </a:lnTo>
                  <a:lnTo>
                    <a:pt x="176" y="218"/>
                  </a:lnTo>
                  <a:lnTo>
                    <a:pt x="180" y="214"/>
                  </a:lnTo>
                  <a:lnTo>
                    <a:pt x="185" y="210"/>
                  </a:lnTo>
                  <a:lnTo>
                    <a:pt x="190" y="203"/>
                  </a:lnTo>
                  <a:lnTo>
                    <a:pt x="199" y="196"/>
                  </a:lnTo>
                  <a:lnTo>
                    <a:pt x="207" y="188"/>
                  </a:lnTo>
                  <a:lnTo>
                    <a:pt x="212" y="182"/>
                  </a:lnTo>
                  <a:lnTo>
                    <a:pt x="217" y="176"/>
                  </a:lnTo>
                  <a:lnTo>
                    <a:pt x="218" y="170"/>
                  </a:lnTo>
                  <a:lnTo>
                    <a:pt x="216" y="163"/>
                  </a:lnTo>
                  <a:lnTo>
                    <a:pt x="211" y="156"/>
                  </a:lnTo>
                  <a:lnTo>
                    <a:pt x="204" y="150"/>
                  </a:lnTo>
                  <a:lnTo>
                    <a:pt x="195" y="139"/>
                  </a:lnTo>
                  <a:lnTo>
                    <a:pt x="187" y="129"/>
                  </a:lnTo>
                  <a:lnTo>
                    <a:pt x="182" y="121"/>
                  </a:lnTo>
                  <a:lnTo>
                    <a:pt x="176" y="114"/>
                  </a:lnTo>
                  <a:lnTo>
                    <a:pt x="170" y="110"/>
                  </a:lnTo>
                  <a:lnTo>
                    <a:pt x="163" y="104"/>
                  </a:lnTo>
                  <a:lnTo>
                    <a:pt x="156" y="104"/>
                  </a:lnTo>
                  <a:lnTo>
                    <a:pt x="144" y="102"/>
                  </a:lnTo>
                  <a:lnTo>
                    <a:pt x="136" y="102"/>
                  </a:lnTo>
                  <a:lnTo>
                    <a:pt x="128" y="103"/>
                  </a:lnTo>
                  <a:lnTo>
                    <a:pt x="90" y="104"/>
                  </a:lnTo>
                  <a:lnTo>
                    <a:pt x="72" y="104"/>
                  </a:lnTo>
                  <a:lnTo>
                    <a:pt x="55" y="104"/>
                  </a:lnTo>
                  <a:lnTo>
                    <a:pt x="40" y="102"/>
                  </a:lnTo>
                  <a:lnTo>
                    <a:pt x="26" y="100"/>
                  </a:lnTo>
                  <a:lnTo>
                    <a:pt x="14" y="96"/>
                  </a:lnTo>
                  <a:lnTo>
                    <a:pt x="5" y="91"/>
                  </a:lnTo>
                  <a:lnTo>
                    <a:pt x="2" y="88"/>
                  </a:lnTo>
                  <a:lnTo>
                    <a:pt x="1" y="88"/>
                  </a:lnTo>
                  <a:lnTo>
                    <a:pt x="1" y="84"/>
                  </a:lnTo>
                  <a:lnTo>
                    <a:pt x="2" y="82"/>
                  </a:lnTo>
                  <a:lnTo>
                    <a:pt x="7" y="80"/>
                  </a:lnTo>
                  <a:lnTo>
                    <a:pt x="13" y="78"/>
                  </a:lnTo>
                  <a:lnTo>
                    <a:pt x="14" y="77"/>
                  </a:lnTo>
                  <a:lnTo>
                    <a:pt x="14" y="74"/>
                  </a:lnTo>
                  <a:lnTo>
                    <a:pt x="13" y="71"/>
                  </a:lnTo>
                  <a:lnTo>
                    <a:pt x="8" y="68"/>
                  </a:lnTo>
                  <a:lnTo>
                    <a:pt x="1" y="63"/>
                  </a:lnTo>
                  <a:lnTo>
                    <a:pt x="0" y="54"/>
                  </a:lnTo>
                  <a:lnTo>
                    <a:pt x="0" y="47"/>
                  </a:lnTo>
                  <a:lnTo>
                    <a:pt x="0" y="39"/>
                  </a:lnTo>
                  <a:lnTo>
                    <a:pt x="4" y="30"/>
                  </a:lnTo>
                  <a:lnTo>
                    <a:pt x="10" y="22"/>
                  </a:lnTo>
                  <a:lnTo>
                    <a:pt x="14" y="16"/>
                  </a:lnTo>
                  <a:lnTo>
                    <a:pt x="21" y="11"/>
                  </a:lnTo>
                  <a:lnTo>
                    <a:pt x="27" y="10"/>
                  </a:lnTo>
                  <a:lnTo>
                    <a:pt x="33" y="10"/>
                  </a:lnTo>
                  <a:lnTo>
                    <a:pt x="36" y="10"/>
                  </a:lnTo>
                  <a:lnTo>
                    <a:pt x="40" y="11"/>
                  </a:lnTo>
                  <a:lnTo>
                    <a:pt x="40" y="16"/>
                  </a:lnTo>
                  <a:lnTo>
                    <a:pt x="40" y="23"/>
                  </a:lnTo>
                  <a:lnTo>
                    <a:pt x="40" y="33"/>
                  </a:lnTo>
                  <a:lnTo>
                    <a:pt x="40" y="46"/>
                  </a:lnTo>
                  <a:lnTo>
                    <a:pt x="40" y="52"/>
                  </a:lnTo>
                  <a:lnTo>
                    <a:pt x="40" y="62"/>
                  </a:lnTo>
                  <a:lnTo>
                    <a:pt x="40" y="66"/>
                  </a:lnTo>
                  <a:lnTo>
                    <a:pt x="40" y="70"/>
                  </a:lnTo>
                  <a:lnTo>
                    <a:pt x="44" y="68"/>
                  </a:lnTo>
                  <a:lnTo>
                    <a:pt x="48" y="66"/>
                  </a:lnTo>
                  <a:lnTo>
                    <a:pt x="51" y="58"/>
                  </a:lnTo>
                  <a:lnTo>
                    <a:pt x="53" y="50"/>
                  </a:lnTo>
                  <a:lnTo>
                    <a:pt x="55" y="38"/>
                  </a:lnTo>
                  <a:lnTo>
                    <a:pt x="56" y="32"/>
                  </a:lnTo>
                  <a:lnTo>
                    <a:pt x="60" y="26"/>
                  </a:lnTo>
                  <a:lnTo>
                    <a:pt x="64" y="21"/>
                  </a:lnTo>
                  <a:lnTo>
                    <a:pt x="68" y="16"/>
                  </a:lnTo>
                  <a:lnTo>
                    <a:pt x="81" y="7"/>
                  </a:lnTo>
                  <a:lnTo>
                    <a:pt x="94" y="1"/>
                  </a:lnTo>
                  <a:lnTo>
                    <a:pt x="107" y="0"/>
                  </a:lnTo>
                  <a:lnTo>
                    <a:pt x="113" y="0"/>
                  </a:lnTo>
                  <a:lnTo>
                    <a:pt x="118" y="0"/>
                  </a:lnTo>
                  <a:lnTo>
                    <a:pt x="122" y="1"/>
                  </a:lnTo>
                  <a:lnTo>
                    <a:pt x="125" y="3"/>
                  </a:lnTo>
                  <a:lnTo>
                    <a:pt x="128" y="7"/>
                  </a:lnTo>
                  <a:lnTo>
                    <a:pt x="128" y="11"/>
                  </a:lnTo>
                  <a:lnTo>
                    <a:pt x="128" y="22"/>
                  </a:lnTo>
                  <a:lnTo>
                    <a:pt x="130" y="30"/>
                  </a:lnTo>
                  <a:lnTo>
                    <a:pt x="134" y="36"/>
                  </a:lnTo>
                  <a:lnTo>
                    <a:pt x="138" y="42"/>
                  </a:lnTo>
                  <a:lnTo>
                    <a:pt x="144" y="44"/>
                  </a:lnTo>
                  <a:lnTo>
                    <a:pt x="150" y="43"/>
                  </a:lnTo>
                  <a:lnTo>
                    <a:pt x="161" y="40"/>
                  </a:lnTo>
                  <a:lnTo>
                    <a:pt x="169" y="34"/>
                  </a:lnTo>
                  <a:lnTo>
                    <a:pt x="178" y="30"/>
                  </a:lnTo>
                  <a:lnTo>
                    <a:pt x="187" y="28"/>
                  </a:lnTo>
                  <a:lnTo>
                    <a:pt x="194" y="28"/>
                  </a:lnTo>
                  <a:lnTo>
                    <a:pt x="202" y="31"/>
                  </a:lnTo>
                  <a:lnTo>
                    <a:pt x="207" y="34"/>
                  </a:lnTo>
                  <a:lnTo>
                    <a:pt x="211" y="40"/>
                  </a:lnTo>
                  <a:lnTo>
                    <a:pt x="219" y="54"/>
                  </a:lnTo>
                  <a:lnTo>
                    <a:pt x="223" y="55"/>
                  </a:lnTo>
                  <a:lnTo>
                    <a:pt x="224" y="57"/>
                  </a:lnTo>
                  <a:lnTo>
                    <a:pt x="229" y="58"/>
                  </a:lnTo>
                  <a:lnTo>
                    <a:pt x="235" y="57"/>
                  </a:lnTo>
                  <a:lnTo>
                    <a:pt x="243" y="57"/>
                  </a:lnTo>
                  <a:lnTo>
                    <a:pt x="250" y="57"/>
                  </a:lnTo>
                  <a:lnTo>
                    <a:pt x="256" y="58"/>
                  </a:lnTo>
                  <a:lnTo>
                    <a:pt x="260" y="60"/>
                  </a:lnTo>
                  <a:lnTo>
                    <a:pt x="265" y="64"/>
                  </a:lnTo>
                  <a:lnTo>
                    <a:pt x="271" y="68"/>
                  </a:lnTo>
                  <a:lnTo>
                    <a:pt x="278" y="76"/>
                  </a:lnTo>
                  <a:lnTo>
                    <a:pt x="285" y="84"/>
                  </a:lnTo>
                  <a:lnTo>
                    <a:pt x="290" y="92"/>
                  </a:lnTo>
                  <a:lnTo>
                    <a:pt x="293" y="102"/>
                  </a:lnTo>
                  <a:lnTo>
                    <a:pt x="295" y="107"/>
                  </a:lnTo>
                  <a:lnTo>
                    <a:pt x="295" y="112"/>
                  </a:lnTo>
                  <a:lnTo>
                    <a:pt x="292" y="122"/>
                  </a:lnTo>
                  <a:lnTo>
                    <a:pt x="289" y="129"/>
                  </a:lnTo>
                  <a:lnTo>
                    <a:pt x="286" y="134"/>
                  </a:lnTo>
                  <a:lnTo>
                    <a:pt x="286" y="136"/>
                  </a:lnTo>
                  <a:lnTo>
                    <a:pt x="287" y="142"/>
                  </a:lnTo>
                  <a:lnTo>
                    <a:pt x="291" y="144"/>
                  </a:lnTo>
                  <a:lnTo>
                    <a:pt x="295" y="148"/>
                  </a:lnTo>
                  <a:lnTo>
                    <a:pt x="303" y="155"/>
                  </a:lnTo>
                  <a:lnTo>
                    <a:pt x="312" y="159"/>
                  </a:lnTo>
                  <a:lnTo>
                    <a:pt x="323" y="166"/>
                  </a:lnTo>
                  <a:lnTo>
                    <a:pt x="333" y="170"/>
                  </a:lnTo>
                  <a:lnTo>
                    <a:pt x="341" y="174"/>
                  </a:lnTo>
                  <a:lnTo>
                    <a:pt x="349" y="177"/>
                  </a:lnTo>
                  <a:lnTo>
                    <a:pt x="353" y="179"/>
                  </a:lnTo>
                  <a:lnTo>
                    <a:pt x="358" y="180"/>
                  </a:lnTo>
                  <a:lnTo>
                    <a:pt x="363" y="184"/>
                  </a:lnTo>
                  <a:lnTo>
                    <a:pt x="367" y="189"/>
                  </a:lnTo>
                  <a:lnTo>
                    <a:pt x="367" y="191"/>
                  </a:lnTo>
                  <a:lnTo>
                    <a:pt x="363" y="195"/>
                  </a:lnTo>
                  <a:lnTo>
                    <a:pt x="362" y="200"/>
                  </a:lnTo>
                  <a:lnTo>
                    <a:pt x="359" y="206"/>
                  </a:lnTo>
                  <a:lnTo>
                    <a:pt x="354" y="210"/>
                  </a:lnTo>
                  <a:lnTo>
                    <a:pt x="353" y="219"/>
                  </a:lnTo>
                  <a:lnTo>
                    <a:pt x="349" y="227"/>
                  </a:lnTo>
                  <a:lnTo>
                    <a:pt x="344" y="233"/>
                  </a:lnTo>
                  <a:lnTo>
                    <a:pt x="342" y="236"/>
                  </a:lnTo>
                  <a:lnTo>
                    <a:pt x="340" y="239"/>
                  </a:lnTo>
                  <a:lnTo>
                    <a:pt x="338" y="240"/>
                  </a:lnTo>
                  <a:lnTo>
                    <a:pt x="337" y="240"/>
                  </a:lnTo>
                  <a:lnTo>
                    <a:pt x="334" y="239"/>
                  </a:lnTo>
                  <a:lnTo>
                    <a:pt x="333" y="235"/>
                  </a:lnTo>
                  <a:lnTo>
                    <a:pt x="331" y="233"/>
                  </a:lnTo>
                  <a:lnTo>
                    <a:pt x="327" y="224"/>
                  </a:lnTo>
                  <a:lnTo>
                    <a:pt x="320" y="216"/>
                  </a:lnTo>
                  <a:lnTo>
                    <a:pt x="310" y="208"/>
                  </a:lnTo>
                  <a:lnTo>
                    <a:pt x="304" y="206"/>
                  </a:lnTo>
                  <a:lnTo>
                    <a:pt x="299" y="203"/>
                  </a:lnTo>
                  <a:lnTo>
                    <a:pt x="295" y="202"/>
                  </a:lnTo>
                  <a:lnTo>
                    <a:pt x="291" y="202"/>
                  </a:lnTo>
                  <a:lnTo>
                    <a:pt x="289" y="203"/>
                  </a:lnTo>
                  <a:lnTo>
                    <a:pt x="287" y="204"/>
                  </a:lnTo>
                  <a:lnTo>
                    <a:pt x="286" y="210"/>
                  </a:lnTo>
                  <a:lnTo>
                    <a:pt x="287" y="218"/>
                  </a:lnTo>
                  <a:lnTo>
                    <a:pt x="292" y="228"/>
                  </a:lnTo>
                  <a:lnTo>
                    <a:pt x="301" y="240"/>
                  </a:lnTo>
                  <a:lnTo>
                    <a:pt x="312" y="255"/>
                  </a:lnTo>
                  <a:lnTo>
                    <a:pt x="318" y="260"/>
                  </a:lnTo>
                  <a:lnTo>
                    <a:pt x="321" y="266"/>
                  </a:lnTo>
                  <a:lnTo>
                    <a:pt x="323" y="272"/>
                  </a:lnTo>
                  <a:lnTo>
                    <a:pt x="325" y="276"/>
                  </a:lnTo>
                  <a:lnTo>
                    <a:pt x="323" y="279"/>
                  </a:lnTo>
                  <a:lnTo>
                    <a:pt x="320" y="283"/>
                  </a:lnTo>
                  <a:lnTo>
                    <a:pt x="314" y="285"/>
                  </a:lnTo>
                  <a:lnTo>
                    <a:pt x="304" y="286"/>
                  </a:lnTo>
                  <a:lnTo>
                    <a:pt x="295" y="285"/>
                  </a:lnTo>
                  <a:lnTo>
                    <a:pt x="286" y="282"/>
                  </a:lnTo>
                  <a:lnTo>
                    <a:pt x="281" y="277"/>
                  </a:lnTo>
                  <a:lnTo>
                    <a:pt x="276" y="274"/>
                  </a:lnTo>
                  <a:lnTo>
                    <a:pt x="271" y="270"/>
                  </a:lnTo>
                  <a:lnTo>
                    <a:pt x="268" y="270"/>
                  </a:lnTo>
                  <a:lnTo>
                    <a:pt x="265" y="270"/>
                  </a:lnTo>
                  <a:lnTo>
                    <a:pt x="264" y="271"/>
                  </a:lnTo>
                  <a:lnTo>
                    <a:pt x="264" y="275"/>
                  </a:lnTo>
                  <a:lnTo>
                    <a:pt x="267" y="280"/>
                  </a:lnTo>
                  <a:lnTo>
                    <a:pt x="273" y="288"/>
                  </a:lnTo>
                  <a:lnTo>
                    <a:pt x="278" y="292"/>
                  </a:lnTo>
                  <a:lnTo>
                    <a:pt x="282" y="299"/>
                  </a:lnTo>
                  <a:lnTo>
                    <a:pt x="285" y="302"/>
                  </a:lnTo>
                  <a:lnTo>
                    <a:pt x="286" y="306"/>
                  </a:lnTo>
                  <a:lnTo>
                    <a:pt x="287" y="308"/>
                  </a:lnTo>
                  <a:lnTo>
                    <a:pt x="287" y="311"/>
                  </a:lnTo>
                  <a:lnTo>
                    <a:pt x="286" y="312"/>
                  </a:lnTo>
                  <a:lnTo>
                    <a:pt x="282" y="312"/>
                  </a:lnTo>
                  <a:lnTo>
                    <a:pt x="285" y="312"/>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2" name="Freeform 10"/>
            <p:cNvSpPr>
              <a:spLocks/>
            </p:cNvSpPr>
            <p:nvPr/>
          </p:nvSpPr>
          <p:spPr bwMode="ltGray">
            <a:xfrm>
              <a:off x="1294" y="1302"/>
              <a:ext cx="83" cy="58"/>
            </a:xfrm>
            <a:custGeom>
              <a:avLst/>
              <a:gdLst>
                <a:gd name="T0" fmla="*/ 23 w 82"/>
                <a:gd name="T1" fmla="*/ 42 h 57"/>
                <a:gd name="T2" fmla="*/ 30 w 82"/>
                <a:gd name="T3" fmla="*/ 49 h 57"/>
                <a:gd name="T4" fmla="*/ 35 w 82"/>
                <a:gd name="T5" fmla="*/ 53 h 57"/>
                <a:gd name="T6" fmla="*/ 40 w 82"/>
                <a:gd name="T7" fmla="*/ 55 h 57"/>
                <a:gd name="T8" fmla="*/ 46 w 82"/>
                <a:gd name="T9" fmla="*/ 56 h 57"/>
                <a:gd name="T10" fmla="*/ 58 w 82"/>
                <a:gd name="T11" fmla="*/ 54 h 57"/>
                <a:gd name="T12" fmla="*/ 71 w 82"/>
                <a:gd name="T13" fmla="*/ 49 h 57"/>
                <a:gd name="T14" fmla="*/ 75 w 82"/>
                <a:gd name="T15" fmla="*/ 47 h 57"/>
                <a:gd name="T16" fmla="*/ 80 w 82"/>
                <a:gd name="T17" fmla="*/ 46 h 57"/>
                <a:gd name="T18" fmla="*/ 81 w 82"/>
                <a:gd name="T19" fmla="*/ 45 h 57"/>
                <a:gd name="T20" fmla="*/ 81 w 82"/>
                <a:gd name="T21" fmla="*/ 43 h 57"/>
                <a:gd name="T22" fmla="*/ 81 w 82"/>
                <a:gd name="T23" fmla="*/ 41 h 57"/>
                <a:gd name="T24" fmla="*/ 80 w 82"/>
                <a:gd name="T25" fmla="*/ 40 h 57"/>
                <a:gd name="T26" fmla="*/ 76 w 82"/>
                <a:gd name="T27" fmla="*/ 37 h 57"/>
                <a:gd name="T28" fmla="*/ 74 w 82"/>
                <a:gd name="T29" fmla="*/ 31 h 57"/>
                <a:gd name="T30" fmla="*/ 72 w 82"/>
                <a:gd name="T31" fmla="*/ 25 h 57"/>
                <a:gd name="T32" fmla="*/ 71 w 82"/>
                <a:gd name="T33" fmla="*/ 18 h 57"/>
                <a:gd name="T34" fmla="*/ 70 w 82"/>
                <a:gd name="T35" fmla="*/ 12 h 57"/>
                <a:gd name="T36" fmla="*/ 70 w 82"/>
                <a:gd name="T37" fmla="*/ 7 h 57"/>
                <a:gd name="T38" fmla="*/ 69 w 82"/>
                <a:gd name="T39" fmla="*/ 5 h 57"/>
                <a:gd name="T40" fmla="*/ 68 w 82"/>
                <a:gd name="T41" fmla="*/ 3 h 57"/>
                <a:gd name="T42" fmla="*/ 66 w 82"/>
                <a:gd name="T43" fmla="*/ 3 h 57"/>
                <a:gd name="T44" fmla="*/ 63 w 82"/>
                <a:gd name="T45" fmla="*/ 3 h 57"/>
                <a:gd name="T46" fmla="*/ 58 w 82"/>
                <a:gd name="T47" fmla="*/ 6 h 57"/>
                <a:gd name="T48" fmla="*/ 51 w 82"/>
                <a:gd name="T49" fmla="*/ 8 h 57"/>
                <a:gd name="T50" fmla="*/ 48 w 82"/>
                <a:gd name="T51" fmla="*/ 7 h 57"/>
                <a:gd name="T52" fmla="*/ 40 w 82"/>
                <a:gd name="T53" fmla="*/ 3 h 57"/>
                <a:gd name="T54" fmla="*/ 35 w 82"/>
                <a:gd name="T55" fmla="*/ 0 h 57"/>
                <a:gd name="T56" fmla="*/ 34 w 82"/>
                <a:gd name="T57" fmla="*/ 0 h 57"/>
                <a:gd name="T58" fmla="*/ 32 w 82"/>
                <a:gd name="T59" fmla="*/ 0 h 57"/>
                <a:gd name="T60" fmla="*/ 32 w 82"/>
                <a:gd name="T61" fmla="*/ 3 h 57"/>
                <a:gd name="T62" fmla="*/ 32 w 82"/>
                <a:gd name="T63" fmla="*/ 6 h 57"/>
                <a:gd name="T64" fmla="*/ 30 w 82"/>
                <a:gd name="T65" fmla="*/ 12 h 57"/>
                <a:gd name="T66" fmla="*/ 29 w 82"/>
                <a:gd name="T67" fmla="*/ 18 h 57"/>
                <a:gd name="T68" fmla="*/ 26 w 82"/>
                <a:gd name="T69" fmla="*/ 21 h 57"/>
                <a:gd name="T70" fmla="*/ 24 w 82"/>
                <a:gd name="T71" fmla="*/ 23 h 57"/>
                <a:gd name="T72" fmla="*/ 19 w 82"/>
                <a:gd name="T73" fmla="*/ 27 h 57"/>
                <a:gd name="T74" fmla="*/ 13 w 82"/>
                <a:gd name="T75" fmla="*/ 27 h 57"/>
                <a:gd name="T76" fmla="*/ 5 w 82"/>
                <a:gd name="T77" fmla="*/ 27 h 57"/>
                <a:gd name="T78" fmla="*/ 0 w 82"/>
                <a:gd name="T79" fmla="*/ 28 h 57"/>
                <a:gd name="T80" fmla="*/ 0 w 82"/>
                <a:gd name="T81" fmla="*/ 31 h 57"/>
                <a:gd name="T82" fmla="*/ 0 w 82"/>
                <a:gd name="T83" fmla="*/ 35 h 57"/>
                <a:gd name="T84" fmla="*/ 0 w 82"/>
                <a:gd name="T85" fmla="*/ 37 h 57"/>
                <a:gd name="T86" fmla="*/ 0 w 82"/>
                <a:gd name="T87" fmla="*/ 38 h 57"/>
                <a:gd name="T88" fmla="*/ 4 w 82"/>
                <a:gd name="T89" fmla="*/ 38 h 57"/>
                <a:gd name="T90" fmla="*/ 8 w 82"/>
                <a:gd name="T91" fmla="*/ 41 h 57"/>
                <a:gd name="T92" fmla="*/ 11 w 82"/>
                <a:gd name="T93" fmla="*/ 41 h 57"/>
                <a:gd name="T94" fmla="*/ 18 w 82"/>
                <a:gd name="T95" fmla="*/ 42 h 57"/>
                <a:gd name="T96" fmla="*/ 23 w 82"/>
                <a:gd name="T97" fmla="*/ 42 h 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
                <a:gd name="T148" fmla="*/ 0 h 57"/>
                <a:gd name="T149" fmla="*/ 82 w 82"/>
                <a:gd name="T150" fmla="*/ 57 h 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 h="57">
                  <a:moveTo>
                    <a:pt x="23" y="42"/>
                  </a:moveTo>
                  <a:lnTo>
                    <a:pt x="30" y="49"/>
                  </a:lnTo>
                  <a:lnTo>
                    <a:pt x="35" y="53"/>
                  </a:lnTo>
                  <a:lnTo>
                    <a:pt x="40" y="55"/>
                  </a:lnTo>
                  <a:lnTo>
                    <a:pt x="46" y="56"/>
                  </a:lnTo>
                  <a:lnTo>
                    <a:pt x="58" y="54"/>
                  </a:lnTo>
                  <a:lnTo>
                    <a:pt x="71" y="49"/>
                  </a:lnTo>
                  <a:lnTo>
                    <a:pt x="75" y="47"/>
                  </a:lnTo>
                  <a:lnTo>
                    <a:pt x="80" y="46"/>
                  </a:lnTo>
                  <a:lnTo>
                    <a:pt x="81" y="45"/>
                  </a:lnTo>
                  <a:lnTo>
                    <a:pt x="81" y="43"/>
                  </a:lnTo>
                  <a:lnTo>
                    <a:pt x="81" y="41"/>
                  </a:lnTo>
                  <a:lnTo>
                    <a:pt x="80" y="40"/>
                  </a:lnTo>
                  <a:lnTo>
                    <a:pt x="76" y="37"/>
                  </a:lnTo>
                  <a:lnTo>
                    <a:pt x="74" y="31"/>
                  </a:lnTo>
                  <a:lnTo>
                    <a:pt x="72" y="25"/>
                  </a:lnTo>
                  <a:lnTo>
                    <a:pt x="71" y="18"/>
                  </a:lnTo>
                  <a:lnTo>
                    <a:pt x="70" y="12"/>
                  </a:lnTo>
                  <a:lnTo>
                    <a:pt x="70" y="7"/>
                  </a:lnTo>
                  <a:lnTo>
                    <a:pt x="69" y="5"/>
                  </a:lnTo>
                  <a:lnTo>
                    <a:pt x="68" y="3"/>
                  </a:lnTo>
                  <a:lnTo>
                    <a:pt x="66" y="3"/>
                  </a:lnTo>
                  <a:lnTo>
                    <a:pt x="63" y="3"/>
                  </a:lnTo>
                  <a:lnTo>
                    <a:pt x="58" y="6"/>
                  </a:lnTo>
                  <a:lnTo>
                    <a:pt x="51" y="8"/>
                  </a:lnTo>
                  <a:lnTo>
                    <a:pt x="48" y="7"/>
                  </a:lnTo>
                  <a:lnTo>
                    <a:pt x="40" y="3"/>
                  </a:lnTo>
                  <a:lnTo>
                    <a:pt x="35" y="0"/>
                  </a:lnTo>
                  <a:lnTo>
                    <a:pt x="34" y="0"/>
                  </a:lnTo>
                  <a:lnTo>
                    <a:pt x="32" y="0"/>
                  </a:lnTo>
                  <a:lnTo>
                    <a:pt x="32" y="3"/>
                  </a:lnTo>
                  <a:lnTo>
                    <a:pt x="32" y="6"/>
                  </a:lnTo>
                  <a:lnTo>
                    <a:pt x="30" y="12"/>
                  </a:lnTo>
                  <a:lnTo>
                    <a:pt x="29" y="18"/>
                  </a:lnTo>
                  <a:lnTo>
                    <a:pt x="26" y="21"/>
                  </a:lnTo>
                  <a:lnTo>
                    <a:pt x="24" y="23"/>
                  </a:lnTo>
                  <a:lnTo>
                    <a:pt x="19" y="27"/>
                  </a:lnTo>
                  <a:lnTo>
                    <a:pt x="13" y="27"/>
                  </a:lnTo>
                  <a:lnTo>
                    <a:pt x="5" y="27"/>
                  </a:lnTo>
                  <a:lnTo>
                    <a:pt x="0" y="28"/>
                  </a:lnTo>
                  <a:lnTo>
                    <a:pt x="0" y="31"/>
                  </a:lnTo>
                  <a:lnTo>
                    <a:pt x="0" y="35"/>
                  </a:lnTo>
                  <a:lnTo>
                    <a:pt x="0" y="37"/>
                  </a:lnTo>
                  <a:lnTo>
                    <a:pt x="0" y="38"/>
                  </a:lnTo>
                  <a:lnTo>
                    <a:pt x="4" y="38"/>
                  </a:lnTo>
                  <a:lnTo>
                    <a:pt x="8" y="41"/>
                  </a:lnTo>
                  <a:lnTo>
                    <a:pt x="11" y="41"/>
                  </a:lnTo>
                  <a:lnTo>
                    <a:pt x="18" y="42"/>
                  </a:lnTo>
                  <a:lnTo>
                    <a:pt x="23" y="42"/>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3" name="Freeform 11"/>
            <p:cNvSpPr>
              <a:spLocks/>
            </p:cNvSpPr>
            <p:nvPr/>
          </p:nvSpPr>
          <p:spPr bwMode="ltGray">
            <a:xfrm>
              <a:off x="1047" y="1307"/>
              <a:ext cx="233" cy="140"/>
            </a:xfrm>
            <a:custGeom>
              <a:avLst/>
              <a:gdLst>
                <a:gd name="T0" fmla="*/ 198 w 233"/>
                <a:gd name="T1" fmla="*/ 56 h 138"/>
                <a:gd name="T2" fmla="*/ 211 w 233"/>
                <a:gd name="T3" fmla="*/ 87 h 138"/>
                <a:gd name="T4" fmla="*/ 231 w 233"/>
                <a:gd name="T5" fmla="*/ 106 h 138"/>
                <a:gd name="T6" fmla="*/ 228 w 233"/>
                <a:gd name="T7" fmla="*/ 109 h 138"/>
                <a:gd name="T8" fmla="*/ 213 w 233"/>
                <a:gd name="T9" fmla="*/ 104 h 138"/>
                <a:gd name="T10" fmla="*/ 202 w 233"/>
                <a:gd name="T11" fmla="*/ 101 h 138"/>
                <a:gd name="T12" fmla="*/ 205 w 233"/>
                <a:gd name="T13" fmla="*/ 110 h 138"/>
                <a:gd name="T14" fmla="*/ 210 w 233"/>
                <a:gd name="T15" fmla="*/ 125 h 138"/>
                <a:gd name="T16" fmla="*/ 191 w 233"/>
                <a:gd name="T17" fmla="*/ 134 h 138"/>
                <a:gd name="T18" fmla="*/ 166 w 233"/>
                <a:gd name="T19" fmla="*/ 129 h 138"/>
                <a:gd name="T20" fmla="*/ 155 w 233"/>
                <a:gd name="T21" fmla="*/ 119 h 138"/>
                <a:gd name="T22" fmla="*/ 143 w 233"/>
                <a:gd name="T23" fmla="*/ 125 h 138"/>
                <a:gd name="T24" fmla="*/ 118 w 233"/>
                <a:gd name="T25" fmla="*/ 136 h 138"/>
                <a:gd name="T26" fmla="*/ 84 w 233"/>
                <a:gd name="T27" fmla="*/ 136 h 138"/>
                <a:gd name="T28" fmla="*/ 38 w 233"/>
                <a:gd name="T29" fmla="*/ 125 h 138"/>
                <a:gd name="T30" fmla="*/ 19 w 233"/>
                <a:gd name="T31" fmla="*/ 115 h 138"/>
                <a:gd name="T32" fmla="*/ 19 w 233"/>
                <a:gd name="T33" fmla="*/ 107 h 138"/>
                <a:gd name="T34" fmla="*/ 49 w 233"/>
                <a:gd name="T35" fmla="*/ 96 h 138"/>
                <a:gd name="T36" fmla="*/ 55 w 233"/>
                <a:gd name="T37" fmla="*/ 87 h 138"/>
                <a:gd name="T38" fmla="*/ 36 w 233"/>
                <a:gd name="T39" fmla="*/ 86 h 138"/>
                <a:gd name="T40" fmla="*/ 7 w 233"/>
                <a:gd name="T41" fmla="*/ 87 h 138"/>
                <a:gd name="T42" fmla="*/ 1 w 233"/>
                <a:gd name="T43" fmla="*/ 82 h 138"/>
                <a:gd name="T44" fmla="*/ 17 w 233"/>
                <a:gd name="T45" fmla="*/ 73 h 138"/>
                <a:gd name="T46" fmla="*/ 29 w 233"/>
                <a:gd name="T47" fmla="*/ 65 h 138"/>
                <a:gd name="T48" fmla="*/ 17 w 233"/>
                <a:gd name="T49" fmla="*/ 61 h 138"/>
                <a:gd name="T50" fmla="*/ 0 w 233"/>
                <a:gd name="T51" fmla="*/ 59 h 138"/>
                <a:gd name="T52" fmla="*/ 4 w 233"/>
                <a:gd name="T53" fmla="*/ 45 h 138"/>
                <a:gd name="T54" fmla="*/ 30 w 233"/>
                <a:gd name="T55" fmla="*/ 17 h 138"/>
                <a:gd name="T56" fmla="*/ 52 w 233"/>
                <a:gd name="T57" fmla="*/ 9 h 138"/>
                <a:gd name="T58" fmla="*/ 63 w 233"/>
                <a:gd name="T59" fmla="*/ 11 h 138"/>
                <a:gd name="T60" fmla="*/ 55 w 233"/>
                <a:gd name="T61" fmla="*/ 22 h 138"/>
                <a:gd name="T62" fmla="*/ 67 w 233"/>
                <a:gd name="T63" fmla="*/ 27 h 138"/>
                <a:gd name="T64" fmla="*/ 89 w 233"/>
                <a:gd name="T65" fmla="*/ 22 h 138"/>
                <a:gd name="T66" fmla="*/ 103 w 233"/>
                <a:gd name="T67" fmla="*/ 24 h 138"/>
                <a:gd name="T68" fmla="*/ 101 w 233"/>
                <a:gd name="T69" fmla="*/ 37 h 138"/>
                <a:gd name="T70" fmla="*/ 113 w 233"/>
                <a:gd name="T71" fmla="*/ 38 h 138"/>
                <a:gd name="T72" fmla="*/ 135 w 233"/>
                <a:gd name="T73" fmla="*/ 30 h 138"/>
                <a:gd name="T74" fmla="*/ 142 w 233"/>
                <a:gd name="T75" fmla="*/ 34 h 138"/>
                <a:gd name="T76" fmla="*/ 144 w 233"/>
                <a:gd name="T77" fmla="*/ 46 h 138"/>
                <a:gd name="T78" fmla="*/ 150 w 233"/>
                <a:gd name="T79" fmla="*/ 51 h 138"/>
                <a:gd name="T80" fmla="*/ 151 w 233"/>
                <a:gd name="T81" fmla="*/ 35 h 138"/>
                <a:gd name="T82" fmla="*/ 164 w 233"/>
                <a:gd name="T83" fmla="*/ 17 h 138"/>
                <a:gd name="T84" fmla="*/ 190 w 233"/>
                <a:gd name="T85" fmla="*/ 3 h 138"/>
                <a:gd name="T86" fmla="*/ 209 w 233"/>
                <a:gd name="T87" fmla="*/ 0 h 138"/>
                <a:gd name="T88" fmla="*/ 211 w 233"/>
                <a:gd name="T89" fmla="*/ 4 h 138"/>
                <a:gd name="T90" fmla="*/ 200 w 233"/>
                <a:gd name="T91" fmla="*/ 25 h 138"/>
                <a:gd name="T92" fmla="*/ 197 w 233"/>
                <a:gd name="T93" fmla="*/ 34 h 1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3"/>
                <a:gd name="T142" fmla="*/ 0 h 138"/>
                <a:gd name="T143" fmla="*/ 233 w 233"/>
                <a:gd name="T144" fmla="*/ 138 h 1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3" h="138">
                  <a:moveTo>
                    <a:pt x="197" y="34"/>
                  </a:moveTo>
                  <a:lnTo>
                    <a:pt x="197" y="47"/>
                  </a:lnTo>
                  <a:lnTo>
                    <a:pt x="198" y="56"/>
                  </a:lnTo>
                  <a:lnTo>
                    <a:pt x="200" y="66"/>
                  </a:lnTo>
                  <a:lnTo>
                    <a:pt x="203" y="74"/>
                  </a:lnTo>
                  <a:lnTo>
                    <a:pt x="211" y="87"/>
                  </a:lnTo>
                  <a:lnTo>
                    <a:pt x="219" y="97"/>
                  </a:lnTo>
                  <a:lnTo>
                    <a:pt x="224" y="102"/>
                  </a:lnTo>
                  <a:lnTo>
                    <a:pt x="231" y="106"/>
                  </a:lnTo>
                  <a:lnTo>
                    <a:pt x="232" y="107"/>
                  </a:lnTo>
                  <a:lnTo>
                    <a:pt x="231" y="109"/>
                  </a:lnTo>
                  <a:lnTo>
                    <a:pt x="228" y="109"/>
                  </a:lnTo>
                  <a:lnTo>
                    <a:pt x="225" y="106"/>
                  </a:lnTo>
                  <a:lnTo>
                    <a:pt x="219" y="105"/>
                  </a:lnTo>
                  <a:lnTo>
                    <a:pt x="213" y="104"/>
                  </a:lnTo>
                  <a:lnTo>
                    <a:pt x="209" y="102"/>
                  </a:lnTo>
                  <a:lnTo>
                    <a:pt x="205" y="102"/>
                  </a:lnTo>
                  <a:lnTo>
                    <a:pt x="202" y="101"/>
                  </a:lnTo>
                  <a:lnTo>
                    <a:pt x="200" y="102"/>
                  </a:lnTo>
                  <a:lnTo>
                    <a:pt x="202" y="106"/>
                  </a:lnTo>
                  <a:lnTo>
                    <a:pt x="205" y="110"/>
                  </a:lnTo>
                  <a:lnTo>
                    <a:pt x="209" y="113"/>
                  </a:lnTo>
                  <a:lnTo>
                    <a:pt x="211" y="120"/>
                  </a:lnTo>
                  <a:lnTo>
                    <a:pt x="210" y="125"/>
                  </a:lnTo>
                  <a:lnTo>
                    <a:pt x="206" y="129"/>
                  </a:lnTo>
                  <a:lnTo>
                    <a:pt x="200" y="133"/>
                  </a:lnTo>
                  <a:lnTo>
                    <a:pt x="191" y="134"/>
                  </a:lnTo>
                  <a:lnTo>
                    <a:pt x="183" y="134"/>
                  </a:lnTo>
                  <a:lnTo>
                    <a:pt x="175" y="133"/>
                  </a:lnTo>
                  <a:lnTo>
                    <a:pt x="166" y="129"/>
                  </a:lnTo>
                  <a:lnTo>
                    <a:pt x="163" y="125"/>
                  </a:lnTo>
                  <a:lnTo>
                    <a:pt x="158" y="120"/>
                  </a:lnTo>
                  <a:lnTo>
                    <a:pt x="155" y="119"/>
                  </a:lnTo>
                  <a:lnTo>
                    <a:pt x="151" y="120"/>
                  </a:lnTo>
                  <a:lnTo>
                    <a:pt x="147" y="122"/>
                  </a:lnTo>
                  <a:lnTo>
                    <a:pt x="143" y="125"/>
                  </a:lnTo>
                  <a:lnTo>
                    <a:pt x="137" y="128"/>
                  </a:lnTo>
                  <a:lnTo>
                    <a:pt x="129" y="133"/>
                  </a:lnTo>
                  <a:lnTo>
                    <a:pt x="118" y="136"/>
                  </a:lnTo>
                  <a:lnTo>
                    <a:pt x="111" y="137"/>
                  </a:lnTo>
                  <a:lnTo>
                    <a:pt x="103" y="137"/>
                  </a:lnTo>
                  <a:lnTo>
                    <a:pt x="84" y="136"/>
                  </a:lnTo>
                  <a:lnTo>
                    <a:pt x="66" y="133"/>
                  </a:lnTo>
                  <a:lnTo>
                    <a:pt x="46" y="128"/>
                  </a:lnTo>
                  <a:lnTo>
                    <a:pt x="38" y="125"/>
                  </a:lnTo>
                  <a:lnTo>
                    <a:pt x="30" y="122"/>
                  </a:lnTo>
                  <a:lnTo>
                    <a:pt x="25" y="118"/>
                  </a:lnTo>
                  <a:lnTo>
                    <a:pt x="19" y="115"/>
                  </a:lnTo>
                  <a:lnTo>
                    <a:pt x="17" y="113"/>
                  </a:lnTo>
                  <a:lnTo>
                    <a:pt x="17" y="110"/>
                  </a:lnTo>
                  <a:lnTo>
                    <a:pt x="19" y="107"/>
                  </a:lnTo>
                  <a:lnTo>
                    <a:pt x="27" y="105"/>
                  </a:lnTo>
                  <a:lnTo>
                    <a:pt x="40" y="101"/>
                  </a:lnTo>
                  <a:lnTo>
                    <a:pt x="49" y="96"/>
                  </a:lnTo>
                  <a:lnTo>
                    <a:pt x="54" y="92"/>
                  </a:lnTo>
                  <a:lnTo>
                    <a:pt x="58" y="89"/>
                  </a:lnTo>
                  <a:lnTo>
                    <a:pt x="55" y="87"/>
                  </a:lnTo>
                  <a:lnTo>
                    <a:pt x="51" y="87"/>
                  </a:lnTo>
                  <a:lnTo>
                    <a:pt x="41" y="86"/>
                  </a:lnTo>
                  <a:lnTo>
                    <a:pt x="36" y="86"/>
                  </a:lnTo>
                  <a:lnTo>
                    <a:pt x="29" y="87"/>
                  </a:lnTo>
                  <a:lnTo>
                    <a:pt x="22" y="87"/>
                  </a:lnTo>
                  <a:lnTo>
                    <a:pt x="7" y="87"/>
                  </a:lnTo>
                  <a:lnTo>
                    <a:pt x="1" y="87"/>
                  </a:lnTo>
                  <a:lnTo>
                    <a:pt x="0" y="84"/>
                  </a:lnTo>
                  <a:lnTo>
                    <a:pt x="1" y="82"/>
                  </a:lnTo>
                  <a:lnTo>
                    <a:pt x="5" y="79"/>
                  </a:lnTo>
                  <a:lnTo>
                    <a:pt x="11" y="76"/>
                  </a:lnTo>
                  <a:lnTo>
                    <a:pt x="17" y="73"/>
                  </a:lnTo>
                  <a:lnTo>
                    <a:pt x="25" y="69"/>
                  </a:lnTo>
                  <a:lnTo>
                    <a:pt x="27" y="66"/>
                  </a:lnTo>
                  <a:lnTo>
                    <a:pt x="29" y="65"/>
                  </a:lnTo>
                  <a:lnTo>
                    <a:pt x="27" y="62"/>
                  </a:lnTo>
                  <a:lnTo>
                    <a:pt x="24" y="62"/>
                  </a:lnTo>
                  <a:lnTo>
                    <a:pt x="17" y="61"/>
                  </a:lnTo>
                  <a:lnTo>
                    <a:pt x="4" y="61"/>
                  </a:lnTo>
                  <a:lnTo>
                    <a:pt x="1" y="60"/>
                  </a:lnTo>
                  <a:lnTo>
                    <a:pt x="0" y="59"/>
                  </a:lnTo>
                  <a:lnTo>
                    <a:pt x="0" y="56"/>
                  </a:lnTo>
                  <a:lnTo>
                    <a:pt x="0" y="54"/>
                  </a:lnTo>
                  <a:lnTo>
                    <a:pt x="4" y="45"/>
                  </a:lnTo>
                  <a:lnTo>
                    <a:pt x="11" y="35"/>
                  </a:lnTo>
                  <a:lnTo>
                    <a:pt x="19" y="26"/>
                  </a:lnTo>
                  <a:lnTo>
                    <a:pt x="30" y="17"/>
                  </a:lnTo>
                  <a:lnTo>
                    <a:pt x="41" y="11"/>
                  </a:lnTo>
                  <a:lnTo>
                    <a:pt x="47" y="10"/>
                  </a:lnTo>
                  <a:lnTo>
                    <a:pt x="52" y="9"/>
                  </a:lnTo>
                  <a:lnTo>
                    <a:pt x="55" y="9"/>
                  </a:lnTo>
                  <a:lnTo>
                    <a:pt x="58" y="10"/>
                  </a:lnTo>
                  <a:lnTo>
                    <a:pt x="63" y="11"/>
                  </a:lnTo>
                  <a:lnTo>
                    <a:pt x="61" y="13"/>
                  </a:lnTo>
                  <a:lnTo>
                    <a:pt x="60" y="17"/>
                  </a:lnTo>
                  <a:lnTo>
                    <a:pt x="55" y="22"/>
                  </a:lnTo>
                  <a:lnTo>
                    <a:pt x="55" y="26"/>
                  </a:lnTo>
                  <a:lnTo>
                    <a:pt x="60" y="27"/>
                  </a:lnTo>
                  <a:lnTo>
                    <a:pt x="67" y="27"/>
                  </a:lnTo>
                  <a:lnTo>
                    <a:pt x="74" y="26"/>
                  </a:lnTo>
                  <a:lnTo>
                    <a:pt x="82" y="24"/>
                  </a:lnTo>
                  <a:lnTo>
                    <a:pt x="89" y="22"/>
                  </a:lnTo>
                  <a:lnTo>
                    <a:pt x="95" y="22"/>
                  </a:lnTo>
                  <a:lnTo>
                    <a:pt x="100" y="22"/>
                  </a:lnTo>
                  <a:lnTo>
                    <a:pt x="103" y="24"/>
                  </a:lnTo>
                  <a:lnTo>
                    <a:pt x="103" y="28"/>
                  </a:lnTo>
                  <a:lnTo>
                    <a:pt x="100" y="33"/>
                  </a:lnTo>
                  <a:lnTo>
                    <a:pt x="101" y="37"/>
                  </a:lnTo>
                  <a:lnTo>
                    <a:pt x="105" y="38"/>
                  </a:lnTo>
                  <a:lnTo>
                    <a:pt x="108" y="38"/>
                  </a:lnTo>
                  <a:lnTo>
                    <a:pt x="113" y="38"/>
                  </a:lnTo>
                  <a:lnTo>
                    <a:pt x="118" y="35"/>
                  </a:lnTo>
                  <a:lnTo>
                    <a:pt x="131" y="31"/>
                  </a:lnTo>
                  <a:lnTo>
                    <a:pt x="135" y="30"/>
                  </a:lnTo>
                  <a:lnTo>
                    <a:pt x="138" y="30"/>
                  </a:lnTo>
                  <a:lnTo>
                    <a:pt x="141" y="33"/>
                  </a:lnTo>
                  <a:lnTo>
                    <a:pt x="142" y="34"/>
                  </a:lnTo>
                  <a:lnTo>
                    <a:pt x="143" y="38"/>
                  </a:lnTo>
                  <a:lnTo>
                    <a:pt x="143" y="42"/>
                  </a:lnTo>
                  <a:lnTo>
                    <a:pt x="144" y="46"/>
                  </a:lnTo>
                  <a:lnTo>
                    <a:pt x="146" y="49"/>
                  </a:lnTo>
                  <a:lnTo>
                    <a:pt x="147" y="52"/>
                  </a:lnTo>
                  <a:lnTo>
                    <a:pt x="150" y="51"/>
                  </a:lnTo>
                  <a:lnTo>
                    <a:pt x="150" y="48"/>
                  </a:lnTo>
                  <a:lnTo>
                    <a:pt x="150" y="43"/>
                  </a:lnTo>
                  <a:lnTo>
                    <a:pt x="151" y="35"/>
                  </a:lnTo>
                  <a:lnTo>
                    <a:pt x="155" y="30"/>
                  </a:lnTo>
                  <a:lnTo>
                    <a:pt x="158" y="22"/>
                  </a:lnTo>
                  <a:lnTo>
                    <a:pt x="164" y="17"/>
                  </a:lnTo>
                  <a:lnTo>
                    <a:pt x="172" y="11"/>
                  </a:lnTo>
                  <a:lnTo>
                    <a:pt x="181" y="7"/>
                  </a:lnTo>
                  <a:lnTo>
                    <a:pt x="190" y="3"/>
                  </a:lnTo>
                  <a:lnTo>
                    <a:pt x="198" y="1"/>
                  </a:lnTo>
                  <a:lnTo>
                    <a:pt x="205" y="0"/>
                  </a:lnTo>
                  <a:lnTo>
                    <a:pt x="209" y="0"/>
                  </a:lnTo>
                  <a:lnTo>
                    <a:pt x="213" y="1"/>
                  </a:lnTo>
                  <a:lnTo>
                    <a:pt x="211" y="2"/>
                  </a:lnTo>
                  <a:lnTo>
                    <a:pt x="211" y="4"/>
                  </a:lnTo>
                  <a:lnTo>
                    <a:pt x="206" y="10"/>
                  </a:lnTo>
                  <a:lnTo>
                    <a:pt x="203" y="17"/>
                  </a:lnTo>
                  <a:lnTo>
                    <a:pt x="200" y="25"/>
                  </a:lnTo>
                  <a:lnTo>
                    <a:pt x="197" y="34"/>
                  </a:lnTo>
                  <a:lnTo>
                    <a:pt x="197" y="33"/>
                  </a:lnTo>
                  <a:lnTo>
                    <a:pt x="197" y="34"/>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4" name="Freeform 12"/>
            <p:cNvSpPr>
              <a:spLocks/>
            </p:cNvSpPr>
            <p:nvPr/>
          </p:nvSpPr>
          <p:spPr bwMode="ltGray">
            <a:xfrm>
              <a:off x="1106" y="1221"/>
              <a:ext cx="157" cy="66"/>
            </a:xfrm>
            <a:custGeom>
              <a:avLst/>
              <a:gdLst>
                <a:gd name="T0" fmla="*/ 64 w 157"/>
                <a:gd name="T1" fmla="*/ 17 h 65"/>
                <a:gd name="T2" fmla="*/ 77 w 157"/>
                <a:gd name="T3" fmla="*/ 23 h 65"/>
                <a:gd name="T4" fmla="*/ 88 w 157"/>
                <a:gd name="T5" fmla="*/ 26 h 65"/>
                <a:gd name="T6" fmla="*/ 96 w 157"/>
                <a:gd name="T7" fmla="*/ 21 h 65"/>
                <a:gd name="T8" fmla="*/ 100 w 157"/>
                <a:gd name="T9" fmla="*/ 9 h 65"/>
                <a:gd name="T10" fmla="*/ 107 w 157"/>
                <a:gd name="T11" fmla="*/ 0 h 65"/>
                <a:gd name="T12" fmla="*/ 115 w 157"/>
                <a:gd name="T13" fmla="*/ 0 h 65"/>
                <a:gd name="T14" fmla="*/ 121 w 157"/>
                <a:gd name="T15" fmla="*/ 5 h 65"/>
                <a:gd name="T16" fmla="*/ 125 w 157"/>
                <a:gd name="T17" fmla="*/ 15 h 65"/>
                <a:gd name="T18" fmla="*/ 132 w 157"/>
                <a:gd name="T19" fmla="*/ 19 h 65"/>
                <a:gd name="T20" fmla="*/ 145 w 157"/>
                <a:gd name="T21" fmla="*/ 21 h 65"/>
                <a:gd name="T22" fmla="*/ 155 w 157"/>
                <a:gd name="T23" fmla="*/ 19 h 65"/>
                <a:gd name="T24" fmla="*/ 151 w 157"/>
                <a:gd name="T25" fmla="*/ 24 h 65"/>
                <a:gd name="T26" fmla="*/ 124 w 157"/>
                <a:gd name="T27" fmla="*/ 42 h 65"/>
                <a:gd name="T28" fmla="*/ 107 w 157"/>
                <a:gd name="T29" fmla="*/ 45 h 65"/>
                <a:gd name="T30" fmla="*/ 87 w 157"/>
                <a:gd name="T31" fmla="*/ 46 h 65"/>
                <a:gd name="T32" fmla="*/ 78 w 157"/>
                <a:gd name="T33" fmla="*/ 47 h 65"/>
                <a:gd name="T34" fmla="*/ 71 w 157"/>
                <a:gd name="T35" fmla="*/ 52 h 65"/>
                <a:gd name="T36" fmla="*/ 67 w 157"/>
                <a:gd name="T37" fmla="*/ 59 h 65"/>
                <a:gd name="T38" fmla="*/ 59 w 157"/>
                <a:gd name="T39" fmla="*/ 64 h 65"/>
                <a:gd name="T40" fmla="*/ 51 w 157"/>
                <a:gd name="T41" fmla="*/ 63 h 65"/>
                <a:gd name="T42" fmla="*/ 43 w 157"/>
                <a:gd name="T43" fmla="*/ 59 h 65"/>
                <a:gd name="T44" fmla="*/ 39 w 157"/>
                <a:gd name="T45" fmla="*/ 52 h 65"/>
                <a:gd name="T46" fmla="*/ 42 w 157"/>
                <a:gd name="T47" fmla="*/ 43 h 65"/>
                <a:gd name="T48" fmla="*/ 42 w 157"/>
                <a:gd name="T49" fmla="*/ 39 h 65"/>
                <a:gd name="T50" fmla="*/ 22 w 157"/>
                <a:gd name="T51" fmla="*/ 39 h 65"/>
                <a:gd name="T52" fmla="*/ 5 w 157"/>
                <a:gd name="T53" fmla="*/ 36 h 65"/>
                <a:gd name="T54" fmla="*/ 0 w 157"/>
                <a:gd name="T55" fmla="*/ 33 h 65"/>
                <a:gd name="T56" fmla="*/ 0 w 157"/>
                <a:gd name="T57" fmla="*/ 28 h 65"/>
                <a:gd name="T58" fmla="*/ 5 w 157"/>
                <a:gd name="T59" fmla="*/ 22 h 65"/>
                <a:gd name="T60" fmla="*/ 17 w 157"/>
                <a:gd name="T61" fmla="*/ 15 h 65"/>
                <a:gd name="T62" fmla="*/ 30 w 157"/>
                <a:gd name="T63" fmla="*/ 9 h 65"/>
                <a:gd name="T64" fmla="*/ 46 w 157"/>
                <a:gd name="T65" fmla="*/ 7 h 65"/>
                <a:gd name="T66" fmla="*/ 52 w 157"/>
                <a:gd name="T67" fmla="*/ 11 h 65"/>
                <a:gd name="T68" fmla="*/ 52 w 157"/>
                <a:gd name="T69" fmla="*/ 11 h 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7"/>
                <a:gd name="T106" fmla="*/ 0 h 65"/>
                <a:gd name="T107" fmla="*/ 157 w 157"/>
                <a:gd name="T108" fmla="*/ 65 h 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7" h="65">
                  <a:moveTo>
                    <a:pt x="52" y="11"/>
                  </a:moveTo>
                  <a:lnTo>
                    <a:pt x="64" y="17"/>
                  </a:lnTo>
                  <a:lnTo>
                    <a:pt x="71" y="21"/>
                  </a:lnTo>
                  <a:lnTo>
                    <a:pt x="77" y="23"/>
                  </a:lnTo>
                  <a:lnTo>
                    <a:pt x="83" y="26"/>
                  </a:lnTo>
                  <a:lnTo>
                    <a:pt x="88" y="26"/>
                  </a:lnTo>
                  <a:lnTo>
                    <a:pt x="92" y="23"/>
                  </a:lnTo>
                  <a:lnTo>
                    <a:pt x="96" y="21"/>
                  </a:lnTo>
                  <a:lnTo>
                    <a:pt x="98" y="16"/>
                  </a:lnTo>
                  <a:lnTo>
                    <a:pt x="100" y="9"/>
                  </a:lnTo>
                  <a:lnTo>
                    <a:pt x="104" y="4"/>
                  </a:lnTo>
                  <a:lnTo>
                    <a:pt x="107" y="0"/>
                  </a:lnTo>
                  <a:lnTo>
                    <a:pt x="110" y="0"/>
                  </a:lnTo>
                  <a:lnTo>
                    <a:pt x="115" y="0"/>
                  </a:lnTo>
                  <a:lnTo>
                    <a:pt x="117" y="0"/>
                  </a:lnTo>
                  <a:lnTo>
                    <a:pt x="121" y="5"/>
                  </a:lnTo>
                  <a:lnTo>
                    <a:pt x="124" y="11"/>
                  </a:lnTo>
                  <a:lnTo>
                    <a:pt x="125" y="15"/>
                  </a:lnTo>
                  <a:lnTo>
                    <a:pt x="126" y="17"/>
                  </a:lnTo>
                  <a:lnTo>
                    <a:pt x="132" y="19"/>
                  </a:lnTo>
                  <a:lnTo>
                    <a:pt x="139" y="21"/>
                  </a:lnTo>
                  <a:lnTo>
                    <a:pt x="145" y="21"/>
                  </a:lnTo>
                  <a:lnTo>
                    <a:pt x="150" y="19"/>
                  </a:lnTo>
                  <a:lnTo>
                    <a:pt x="155" y="19"/>
                  </a:lnTo>
                  <a:lnTo>
                    <a:pt x="156" y="21"/>
                  </a:lnTo>
                  <a:lnTo>
                    <a:pt x="151" y="24"/>
                  </a:lnTo>
                  <a:lnTo>
                    <a:pt x="139" y="35"/>
                  </a:lnTo>
                  <a:lnTo>
                    <a:pt x="124" y="42"/>
                  </a:lnTo>
                  <a:lnTo>
                    <a:pt x="116" y="44"/>
                  </a:lnTo>
                  <a:lnTo>
                    <a:pt x="107" y="45"/>
                  </a:lnTo>
                  <a:lnTo>
                    <a:pt x="97" y="47"/>
                  </a:lnTo>
                  <a:lnTo>
                    <a:pt x="87" y="46"/>
                  </a:lnTo>
                  <a:lnTo>
                    <a:pt x="82" y="46"/>
                  </a:lnTo>
                  <a:lnTo>
                    <a:pt x="78" y="47"/>
                  </a:lnTo>
                  <a:lnTo>
                    <a:pt x="74" y="50"/>
                  </a:lnTo>
                  <a:lnTo>
                    <a:pt x="71" y="52"/>
                  </a:lnTo>
                  <a:lnTo>
                    <a:pt x="69" y="55"/>
                  </a:lnTo>
                  <a:lnTo>
                    <a:pt x="67" y="59"/>
                  </a:lnTo>
                  <a:lnTo>
                    <a:pt x="65" y="62"/>
                  </a:lnTo>
                  <a:lnTo>
                    <a:pt x="59" y="64"/>
                  </a:lnTo>
                  <a:lnTo>
                    <a:pt x="56" y="64"/>
                  </a:lnTo>
                  <a:lnTo>
                    <a:pt x="51" y="63"/>
                  </a:lnTo>
                  <a:lnTo>
                    <a:pt x="47" y="62"/>
                  </a:lnTo>
                  <a:lnTo>
                    <a:pt x="43" y="59"/>
                  </a:lnTo>
                  <a:lnTo>
                    <a:pt x="39" y="55"/>
                  </a:lnTo>
                  <a:lnTo>
                    <a:pt x="39" y="52"/>
                  </a:lnTo>
                  <a:lnTo>
                    <a:pt x="39" y="46"/>
                  </a:lnTo>
                  <a:lnTo>
                    <a:pt x="42" y="43"/>
                  </a:lnTo>
                  <a:lnTo>
                    <a:pt x="43" y="41"/>
                  </a:lnTo>
                  <a:lnTo>
                    <a:pt x="42" y="39"/>
                  </a:lnTo>
                  <a:lnTo>
                    <a:pt x="39" y="39"/>
                  </a:lnTo>
                  <a:lnTo>
                    <a:pt x="22" y="39"/>
                  </a:lnTo>
                  <a:lnTo>
                    <a:pt x="13" y="39"/>
                  </a:lnTo>
                  <a:lnTo>
                    <a:pt x="5" y="36"/>
                  </a:lnTo>
                  <a:lnTo>
                    <a:pt x="0" y="35"/>
                  </a:lnTo>
                  <a:lnTo>
                    <a:pt x="0" y="33"/>
                  </a:lnTo>
                  <a:lnTo>
                    <a:pt x="0" y="32"/>
                  </a:lnTo>
                  <a:lnTo>
                    <a:pt x="0" y="28"/>
                  </a:lnTo>
                  <a:lnTo>
                    <a:pt x="2" y="26"/>
                  </a:lnTo>
                  <a:lnTo>
                    <a:pt x="5" y="22"/>
                  </a:lnTo>
                  <a:lnTo>
                    <a:pt x="11" y="19"/>
                  </a:lnTo>
                  <a:lnTo>
                    <a:pt x="17" y="15"/>
                  </a:lnTo>
                  <a:lnTo>
                    <a:pt x="25" y="10"/>
                  </a:lnTo>
                  <a:lnTo>
                    <a:pt x="30" y="9"/>
                  </a:lnTo>
                  <a:lnTo>
                    <a:pt x="38" y="7"/>
                  </a:lnTo>
                  <a:lnTo>
                    <a:pt x="46" y="7"/>
                  </a:lnTo>
                  <a:lnTo>
                    <a:pt x="50" y="9"/>
                  </a:lnTo>
                  <a:lnTo>
                    <a:pt x="52" y="11"/>
                  </a:lnTo>
                  <a:lnTo>
                    <a:pt x="52" y="9"/>
                  </a:lnTo>
                  <a:lnTo>
                    <a:pt x="52" y="11"/>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5" name="Freeform 13"/>
            <p:cNvSpPr>
              <a:spLocks/>
            </p:cNvSpPr>
            <p:nvPr/>
          </p:nvSpPr>
          <p:spPr bwMode="ltGray">
            <a:xfrm>
              <a:off x="1417" y="1204"/>
              <a:ext cx="208" cy="75"/>
            </a:xfrm>
            <a:custGeom>
              <a:avLst/>
              <a:gdLst>
                <a:gd name="T0" fmla="*/ 28 w 210"/>
                <a:gd name="T1" fmla="*/ 4 h 74"/>
                <a:gd name="T2" fmla="*/ 50 w 210"/>
                <a:gd name="T3" fmla="*/ 11 h 74"/>
                <a:gd name="T4" fmla="*/ 62 w 210"/>
                <a:gd name="T5" fmla="*/ 11 h 74"/>
                <a:gd name="T6" fmla="*/ 73 w 210"/>
                <a:gd name="T7" fmla="*/ 14 h 74"/>
                <a:gd name="T8" fmla="*/ 77 w 210"/>
                <a:gd name="T9" fmla="*/ 23 h 74"/>
                <a:gd name="T10" fmla="*/ 82 w 210"/>
                <a:gd name="T11" fmla="*/ 32 h 74"/>
                <a:gd name="T12" fmla="*/ 87 w 210"/>
                <a:gd name="T13" fmla="*/ 38 h 74"/>
                <a:gd name="T14" fmla="*/ 98 w 210"/>
                <a:gd name="T15" fmla="*/ 39 h 74"/>
                <a:gd name="T16" fmla="*/ 115 w 210"/>
                <a:gd name="T17" fmla="*/ 39 h 74"/>
                <a:gd name="T18" fmla="*/ 144 w 210"/>
                <a:gd name="T19" fmla="*/ 35 h 74"/>
                <a:gd name="T20" fmla="*/ 180 w 210"/>
                <a:gd name="T21" fmla="*/ 34 h 74"/>
                <a:gd name="T22" fmla="*/ 200 w 210"/>
                <a:gd name="T23" fmla="*/ 37 h 74"/>
                <a:gd name="T24" fmla="*/ 208 w 210"/>
                <a:gd name="T25" fmla="*/ 42 h 74"/>
                <a:gd name="T26" fmla="*/ 209 w 210"/>
                <a:gd name="T27" fmla="*/ 47 h 74"/>
                <a:gd name="T28" fmla="*/ 204 w 210"/>
                <a:gd name="T29" fmla="*/ 55 h 74"/>
                <a:gd name="T30" fmla="*/ 195 w 210"/>
                <a:gd name="T31" fmla="*/ 65 h 74"/>
                <a:gd name="T32" fmla="*/ 180 w 210"/>
                <a:gd name="T33" fmla="*/ 72 h 74"/>
                <a:gd name="T34" fmla="*/ 161 w 210"/>
                <a:gd name="T35" fmla="*/ 72 h 74"/>
                <a:gd name="T36" fmla="*/ 136 w 210"/>
                <a:gd name="T37" fmla="*/ 68 h 74"/>
                <a:gd name="T38" fmla="*/ 111 w 210"/>
                <a:gd name="T39" fmla="*/ 69 h 74"/>
                <a:gd name="T40" fmla="*/ 91 w 210"/>
                <a:gd name="T41" fmla="*/ 72 h 74"/>
                <a:gd name="T42" fmla="*/ 67 w 210"/>
                <a:gd name="T43" fmla="*/ 73 h 74"/>
                <a:gd name="T44" fmla="*/ 49 w 210"/>
                <a:gd name="T45" fmla="*/ 67 h 74"/>
                <a:gd name="T46" fmla="*/ 41 w 210"/>
                <a:gd name="T47" fmla="*/ 57 h 74"/>
                <a:gd name="T48" fmla="*/ 39 w 210"/>
                <a:gd name="T49" fmla="*/ 37 h 74"/>
                <a:gd name="T50" fmla="*/ 36 w 210"/>
                <a:gd name="T51" fmla="*/ 31 h 74"/>
                <a:gd name="T52" fmla="*/ 28 w 210"/>
                <a:gd name="T53" fmla="*/ 25 h 74"/>
                <a:gd name="T54" fmla="*/ 12 w 210"/>
                <a:gd name="T55" fmla="*/ 18 h 74"/>
                <a:gd name="T56" fmla="*/ 1 w 210"/>
                <a:gd name="T57" fmla="*/ 14 h 74"/>
                <a:gd name="T58" fmla="*/ 0 w 210"/>
                <a:gd name="T59" fmla="*/ 10 h 74"/>
                <a:gd name="T60" fmla="*/ 7 w 210"/>
                <a:gd name="T61" fmla="*/ 4 h 74"/>
                <a:gd name="T62" fmla="*/ 23 w 210"/>
                <a:gd name="T63" fmla="*/ 0 h 74"/>
                <a:gd name="T64" fmla="*/ 23 w 210"/>
                <a:gd name="T65" fmla="*/ 0 h 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0"/>
                <a:gd name="T100" fmla="*/ 0 h 74"/>
                <a:gd name="T101" fmla="*/ 210 w 210"/>
                <a:gd name="T102" fmla="*/ 74 h 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0" h="74">
                  <a:moveTo>
                    <a:pt x="23" y="0"/>
                  </a:moveTo>
                  <a:lnTo>
                    <a:pt x="28" y="4"/>
                  </a:lnTo>
                  <a:lnTo>
                    <a:pt x="36" y="8"/>
                  </a:lnTo>
                  <a:lnTo>
                    <a:pt x="50" y="11"/>
                  </a:lnTo>
                  <a:lnTo>
                    <a:pt x="57" y="11"/>
                  </a:lnTo>
                  <a:lnTo>
                    <a:pt x="62" y="11"/>
                  </a:lnTo>
                  <a:lnTo>
                    <a:pt x="69" y="11"/>
                  </a:lnTo>
                  <a:lnTo>
                    <a:pt x="73" y="14"/>
                  </a:lnTo>
                  <a:lnTo>
                    <a:pt x="75" y="18"/>
                  </a:lnTo>
                  <a:lnTo>
                    <a:pt x="77" y="23"/>
                  </a:lnTo>
                  <a:lnTo>
                    <a:pt x="77" y="27"/>
                  </a:lnTo>
                  <a:lnTo>
                    <a:pt x="82" y="32"/>
                  </a:lnTo>
                  <a:lnTo>
                    <a:pt x="85" y="36"/>
                  </a:lnTo>
                  <a:lnTo>
                    <a:pt x="87" y="38"/>
                  </a:lnTo>
                  <a:lnTo>
                    <a:pt x="94" y="39"/>
                  </a:lnTo>
                  <a:lnTo>
                    <a:pt x="98" y="39"/>
                  </a:lnTo>
                  <a:lnTo>
                    <a:pt x="104" y="40"/>
                  </a:lnTo>
                  <a:lnTo>
                    <a:pt x="115" y="39"/>
                  </a:lnTo>
                  <a:lnTo>
                    <a:pt x="124" y="38"/>
                  </a:lnTo>
                  <a:lnTo>
                    <a:pt x="144" y="35"/>
                  </a:lnTo>
                  <a:lnTo>
                    <a:pt x="165" y="34"/>
                  </a:lnTo>
                  <a:lnTo>
                    <a:pt x="180" y="34"/>
                  </a:lnTo>
                  <a:lnTo>
                    <a:pt x="195" y="35"/>
                  </a:lnTo>
                  <a:lnTo>
                    <a:pt x="200" y="37"/>
                  </a:lnTo>
                  <a:lnTo>
                    <a:pt x="203" y="39"/>
                  </a:lnTo>
                  <a:lnTo>
                    <a:pt x="208" y="42"/>
                  </a:lnTo>
                  <a:lnTo>
                    <a:pt x="209" y="44"/>
                  </a:lnTo>
                  <a:lnTo>
                    <a:pt x="209" y="47"/>
                  </a:lnTo>
                  <a:lnTo>
                    <a:pt x="208" y="50"/>
                  </a:lnTo>
                  <a:lnTo>
                    <a:pt x="204" y="55"/>
                  </a:lnTo>
                  <a:lnTo>
                    <a:pt x="200" y="60"/>
                  </a:lnTo>
                  <a:lnTo>
                    <a:pt x="195" y="65"/>
                  </a:lnTo>
                  <a:lnTo>
                    <a:pt x="190" y="68"/>
                  </a:lnTo>
                  <a:lnTo>
                    <a:pt x="180" y="72"/>
                  </a:lnTo>
                  <a:lnTo>
                    <a:pt x="170" y="73"/>
                  </a:lnTo>
                  <a:lnTo>
                    <a:pt x="161" y="72"/>
                  </a:lnTo>
                  <a:lnTo>
                    <a:pt x="150" y="69"/>
                  </a:lnTo>
                  <a:lnTo>
                    <a:pt x="136" y="68"/>
                  </a:lnTo>
                  <a:lnTo>
                    <a:pt x="120" y="68"/>
                  </a:lnTo>
                  <a:lnTo>
                    <a:pt x="111" y="69"/>
                  </a:lnTo>
                  <a:lnTo>
                    <a:pt x="100" y="71"/>
                  </a:lnTo>
                  <a:lnTo>
                    <a:pt x="91" y="72"/>
                  </a:lnTo>
                  <a:lnTo>
                    <a:pt x="82" y="73"/>
                  </a:lnTo>
                  <a:lnTo>
                    <a:pt x="67" y="73"/>
                  </a:lnTo>
                  <a:lnTo>
                    <a:pt x="56" y="71"/>
                  </a:lnTo>
                  <a:lnTo>
                    <a:pt x="49" y="67"/>
                  </a:lnTo>
                  <a:lnTo>
                    <a:pt x="44" y="62"/>
                  </a:lnTo>
                  <a:lnTo>
                    <a:pt x="41" y="57"/>
                  </a:lnTo>
                  <a:lnTo>
                    <a:pt x="40" y="46"/>
                  </a:lnTo>
                  <a:lnTo>
                    <a:pt x="39" y="37"/>
                  </a:lnTo>
                  <a:lnTo>
                    <a:pt x="39" y="34"/>
                  </a:lnTo>
                  <a:lnTo>
                    <a:pt x="36" y="31"/>
                  </a:lnTo>
                  <a:lnTo>
                    <a:pt x="32" y="27"/>
                  </a:lnTo>
                  <a:lnTo>
                    <a:pt x="28" y="25"/>
                  </a:lnTo>
                  <a:lnTo>
                    <a:pt x="20" y="23"/>
                  </a:lnTo>
                  <a:lnTo>
                    <a:pt x="12" y="18"/>
                  </a:lnTo>
                  <a:lnTo>
                    <a:pt x="5" y="16"/>
                  </a:lnTo>
                  <a:lnTo>
                    <a:pt x="1" y="14"/>
                  </a:lnTo>
                  <a:lnTo>
                    <a:pt x="0" y="11"/>
                  </a:lnTo>
                  <a:lnTo>
                    <a:pt x="0" y="10"/>
                  </a:lnTo>
                  <a:lnTo>
                    <a:pt x="2" y="8"/>
                  </a:lnTo>
                  <a:lnTo>
                    <a:pt x="7" y="4"/>
                  </a:lnTo>
                  <a:lnTo>
                    <a:pt x="12" y="2"/>
                  </a:lnTo>
                  <a:lnTo>
                    <a:pt x="23" y="0"/>
                  </a:lnTo>
                  <a:lnTo>
                    <a:pt x="20" y="0"/>
                  </a:lnTo>
                  <a:lnTo>
                    <a:pt x="23"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6" name="Freeform 14"/>
            <p:cNvSpPr>
              <a:spLocks/>
            </p:cNvSpPr>
            <p:nvPr/>
          </p:nvSpPr>
          <p:spPr bwMode="ltGray">
            <a:xfrm>
              <a:off x="1507" y="994"/>
              <a:ext cx="424" cy="219"/>
            </a:xfrm>
            <a:custGeom>
              <a:avLst/>
              <a:gdLst>
                <a:gd name="T0" fmla="*/ 55 w 424"/>
                <a:gd name="T1" fmla="*/ 214 h 216"/>
                <a:gd name="T2" fmla="*/ 14 w 424"/>
                <a:gd name="T3" fmla="*/ 211 h 216"/>
                <a:gd name="T4" fmla="*/ 0 w 424"/>
                <a:gd name="T5" fmla="*/ 206 h 216"/>
                <a:gd name="T6" fmla="*/ 4 w 424"/>
                <a:gd name="T7" fmla="*/ 201 h 216"/>
                <a:gd name="T8" fmla="*/ 27 w 424"/>
                <a:gd name="T9" fmla="*/ 190 h 216"/>
                <a:gd name="T10" fmla="*/ 40 w 424"/>
                <a:gd name="T11" fmla="*/ 182 h 216"/>
                <a:gd name="T12" fmla="*/ 34 w 424"/>
                <a:gd name="T13" fmla="*/ 171 h 216"/>
                <a:gd name="T14" fmla="*/ 27 w 424"/>
                <a:gd name="T15" fmla="*/ 170 h 216"/>
                <a:gd name="T16" fmla="*/ 42 w 424"/>
                <a:gd name="T17" fmla="*/ 179 h 216"/>
                <a:gd name="T18" fmla="*/ 65 w 424"/>
                <a:gd name="T19" fmla="*/ 186 h 216"/>
                <a:gd name="T20" fmla="*/ 83 w 424"/>
                <a:gd name="T21" fmla="*/ 188 h 216"/>
                <a:gd name="T22" fmla="*/ 78 w 424"/>
                <a:gd name="T23" fmla="*/ 177 h 216"/>
                <a:gd name="T24" fmla="*/ 63 w 424"/>
                <a:gd name="T25" fmla="*/ 164 h 216"/>
                <a:gd name="T26" fmla="*/ 63 w 424"/>
                <a:gd name="T27" fmla="*/ 148 h 216"/>
                <a:gd name="T28" fmla="*/ 93 w 424"/>
                <a:gd name="T29" fmla="*/ 138 h 216"/>
                <a:gd name="T30" fmla="*/ 119 w 424"/>
                <a:gd name="T31" fmla="*/ 141 h 216"/>
                <a:gd name="T32" fmla="*/ 123 w 424"/>
                <a:gd name="T33" fmla="*/ 140 h 216"/>
                <a:gd name="T34" fmla="*/ 106 w 424"/>
                <a:gd name="T35" fmla="*/ 128 h 216"/>
                <a:gd name="T36" fmla="*/ 86 w 424"/>
                <a:gd name="T37" fmla="*/ 112 h 216"/>
                <a:gd name="T38" fmla="*/ 86 w 424"/>
                <a:gd name="T39" fmla="*/ 101 h 216"/>
                <a:gd name="T40" fmla="*/ 115 w 424"/>
                <a:gd name="T41" fmla="*/ 104 h 216"/>
                <a:gd name="T42" fmla="*/ 133 w 424"/>
                <a:gd name="T43" fmla="*/ 101 h 216"/>
                <a:gd name="T44" fmla="*/ 123 w 424"/>
                <a:gd name="T45" fmla="*/ 92 h 216"/>
                <a:gd name="T46" fmla="*/ 84 w 424"/>
                <a:gd name="T47" fmla="*/ 84 h 216"/>
                <a:gd name="T48" fmla="*/ 43 w 424"/>
                <a:gd name="T49" fmla="*/ 71 h 216"/>
                <a:gd name="T50" fmla="*/ 30 w 424"/>
                <a:gd name="T51" fmla="*/ 62 h 216"/>
                <a:gd name="T52" fmla="*/ 34 w 424"/>
                <a:gd name="T53" fmla="*/ 52 h 216"/>
                <a:gd name="T54" fmla="*/ 65 w 424"/>
                <a:gd name="T55" fmla="*/ 44 h 216"/>
                <a:gd name="T56" fmla="*/ 102 w 424"/>
                <a:gd name="T57" fmla="*/ 36 h 216"/>
                <a:gd name="T58" fmla="*/ 142 w 424"/>
                <a:gd name="T59" fmla="*/ 22 h 216"/>
                <a:gd name="T60" fmla="*/ 177 w 424"/>
                <a:gd name="T61" fmla="*/ 10 h 216"/>
                <a:gd name="T62" fmla="*/ 221 w 424"/>
                <a:gd name="T63" fmla="*/ 10 h 216"/>
                <a:gd name="T64" fmla="*/ 251 w 424"/>
                <a:gd name="T65" fmla="*/ 4 h 216"/>
                <a:gd name="T66" fmla="*/ 301 w 424"/>
                <a:gd name="T67" fmla="*/ 0 h 216"/>
                <a:gd name="T68" fmla="*/ 367 w 424"/>
                <a:gd name="T69" fmla="*/ 7 h 216"/>
                <a:gd name="T70" fmla="*/ 410 w 424"/>
                <a:gd name="T71" fmla="*/ 14 h 216"/>
                <a:gd name="T72" fmla="*/ 423 w 424"/>
                <a:gd name="T73" fmla="*/ 22 h 216"/>
                <a:gd name="T74" fmla="*/ 414 w 424"/>
                <a:gd name="T75" fmla="*/ 31 h 216"/>
                <a:gd name="T76" fmla="*/ 359 w 424"/>
                <a:gd name="T77" fmla="*/ 61 h 216"/>
                <a:gd name="T78" fmla="*/ 258 w 424"/>
                <a:gd name="T79" fmla="*/ 112 h 216"/>
                <a:gd name="T80" fmla="*/ 227 w 424"/>
                <a:gd name="T81" fmla="*/ 122 h 216"/>
                <a:gd name="T82" fmla="*/ 207 w 424"/>
                <a:gd name="T83" fmla="*/ 124 h 216"/>
                <a:gd name="T84" fmla="*/ 202 w 424"/>
                <a:gd name="T85" fmla="*/ 130 h 216"/>
                <a:gd name="T86" fmla="*/ 214 w 424"/>
                <a:gd name="T87" fmla="*/ 146 h 216"/>
                <a:gd name="T88" fmla="*/ 202 w 424"/>
                <a:gd name="T89" fmla="*/ 154 h 216"/>
                <a:gd name="T90" fmla="*/ 161 w 424"/>
                <a:gd name="T91" fmla="*/ 184 h 216"/>
                <a:gd name="T92" fmla="*/ 151 w 424"/>
                <a:gd name="T93" fmla="*/ 198 h 216"/>
                <a:gd name="T94" fmla="*/ 158 w 424"/>
                <a:gd name="T95" fmla="*/ 206 h 216"/>
                <a:gd name="T96" fmla="*/ 150 w 424"/>
                <a:gd name="T97" fmla="*/ 214 h 216"/>
                <a:gd name="T98" fmla="*/ 123 w 424"/>
                <a:gd name="T99" fmla="*/ 215 h 2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4"/>
                <a:gd name="T151" fmla="*/ 0 h 216"/>
                <a:gd name="T152" fmla="*/ 424 w 424"/>
                <a:gd name="T153" fmla="*/ 216 h 2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4" h="216">
                  <a:moveTo>
                    <a:pt x="107" y="215"/>
                  </a:moveTo>
                  <a:lnTo>
                    <a:pt x="80" y="215"/>
                  </a:lnTo>
                  <a:lnTo>
                    <a:pt x="55" y="214"/>
                  </a:lnTo>
                  <a:lnTo>
                    <a:pt x="33" y="214"/>
                  </a:lnTo>
                  <a:lnTo>
                    <a:pt x="24" y="212"/>
                  </a:lnTo>
                  <a:lnTo>
                    <a:pt x="14" y="211"/>
                  </a:lnTo>
                  <a:lnTo>
                    <a:pt x="8" y="210"/>
                  </a:lnTo>
                  <a:lnTo>
                    <a:pt x="4" y="209"/>
                  </a:lnTo>
                  <a:lnTo>
                    <a:pt x="0" y="206"/>
                  </a:lnTo>
                  <a:lnTo>
                    <a:pt x="0" y="205"/>
                  </a:lnTo>
                  <a:lnTo>
                    <a:pt x="0" y="203"/>
                  </a:lnTo>
                  <a:lnTo>
                    <a:pt x="4" y="201"/>
                  </a:lnTo>
                  <a:lnTo>
                    <a:pt x="10" y="197"/>
                  </a:lnTo>
                  <a:lnTo>
                    <a:pt x="19" y="193"/>
                  </a:lnTo>
                  <a:lnTo>
                    <a:pt x="27" y="190"/>
                  </a:lnTo>
                  <a:lnTo>
                    <a:pt x="34" y="188"/>
                  </a:lnTo>
                  <a:lnTo>
                    <a:pt x="39" y="184"/>
                  </a:lnTo>
                  <a:lnTo>
                    <a:pt x="40" y="182"/>
                  </a:lnTo>
                  <a:lnTo>
                    <a:pt x="40" y="178"/>
                  </a:lnTo>
                  <a:lnTo>
                    <a:pt x="40" y="176"/>
                  </a:lnTo>
                  <a:lnTo>
                    <a:pt x="34" y="171"/>
                  </a:lnTo>
                  <a:lnTo>
                    <a:pt x="30" y="169"/>
                  </a:lnTo>
                  <a:lnTo>
                    <a:pt x="27" y="169"/>
                  </a:lnTo>
                  <a:lnTo>
                    <a:pt x="27" y="170"/>
                  </a:lnTo>
                  <a:lnTo>
                    <a:pt x="31" y="173"/>
                  </a:lnTo>
                  <a:lnTo>
                    <a:pt x="35" y="176"/>
                  </a:lnTo>
                  <a:lnTo>
                    <a:pt x="42" y="179"/>
                  </a:lnTo>
                  <a:lnTo>
                    <a:pt x="51" y="183"/>
                  </a:lnTo>
                  <a:lnTo>
                    <a:pt x="58" y="185"/>
                  </a:lnTo>
                  <a:lnTo>
                    <a:pt x="65" y="186"/>
                  </a:lnTo>
                  <a:lnTo>
                    <a:pt x="69" y="188"/>
                  </a:lnTo>
                  <a:lnTo>
                    <a:pt x="78" y="189"/>
                  </a:lnTo>
                  <a:lnTo>
                    <a:pt x="83" y="188"/>
                  </a:lnTo>
                  <a:lnTo>
                    <a:pt x="84" y="185"/>
                  </a:lnTo>
                  <a:lnTo>
                    <a:pt x="83" y="182"/>
                  </a:lnTo>
                  <a:lnTo>
                    <a:pt x="78" y="177"/>
                  </a:lnTo>
                  <a:lnTo>
                    <a:pt x="69" y="171"/>
                  </a:lnTo>
                  <a:lnTo>
                    <a:pt x="65" y="168"/>
                  </a:lnTo>
                  <a:lnTo>
                    <a:pt x="63" y="164"/>
                  </a:lnTo>
                  <a:lnTo>
                    <a:pt x="58" y="158"/>
                  </a:lnTo>
                  <a:lnTo>
                    <a:pt x="59" y="153"/>
                  </a:lnTo>
                  <a:lnTo>
                    <a:pt x="63" y="148"/>
                  </a:lnTo>
                  <a:lnTo>
                    <a:pt x="71" y="143"/>
                  </a:lnTo>
                  <a:lnTo>
                    <a:pt x="80" y="140"/>
                  </a:lnTo>
                  <a:lnTo>
                    <a:pt x="93" y="138"/>
                  </a:lnTo>
                  <a:lnTo>
                    <a:pt x="107" y="140"/>
                  </a:lnTo>
                  <a:lnTo>
                    <a:pt x="114" y="140"/>
                  </a:lnTo>
                  <a:lnTo>
                    <a:pt x="119" y="141"/>
                  </a:lnTo>
                  <a:lnTo>
                    <a:pt x="123" y="141"/>
                  </a:lnTo>
                  <a:lnTo>
                    <a:pt x="125" y="140"/>
                  </a:lnTo>
                  <a:lnTo>
                    <a:pt x="123" y="140"/>
                  </a:lnTo>
                  <a:lnTo>
                    <a:pt x="119" y="136"/>
                  </a:lnTo>
                  <a:lnTo>
                    <a:pt x="112" y="132"/>
                  </a:lnTo>
                  <a:lnTo>
                    <a:pt x="106" y="128"/>
                  </a:lnTo>
                  <a:lnTo>
                    <a:pt x="96" y="122"/>
                  </a:lnTo>
                  <a:lnTo>
                    <a:pt x="91" y="116"/>
                  </a:lnTo>
                  <a:lnTo>
                    <a:pt x="86" y="112"/>
                  </a:lnTo>
                  <a:lnTo>
                    <a:pt x="84" y="107"/>
                  </a:lnTo>
                  <a:lnTo>
                    <a:pt x="84" y="104"/>
                  </a:lnTo>
                  <a:lnTo>
                    <a:pt x="86" y="101"/>
                  </a:lnTo>
                  <a:lnTo>
                    <a:pt x="96" y="101"/>
                  </a:lnTo>
                  <a:lnTo>
                    <a:pt x="106" y="103"/>
                  </a:lnTo>
                  <a:lnTo>
                    <a:pt x="115" y="104"/>
                  </a:lnTo>
                  <a:lnTo>
                    <a:pt x="125" y="104"/>
                  </a:lnTo>
                  <a:lnTo>
                    <a:pt x="131" y="103"/>
                  </a:lnTo>
                  <a:lnTo>
                    <a:pt x="133" y="101"/>
                  </a:lnTo>
                  <a:lnTo>
                    <a:pt x="133" y="99"/>
                  </a:lnTo>
                  <a:lnTo>
                    <a:pt x="131" y="93"/>
                  </a:lnTo>
                  <a:lnTo>
                    <a:pt x="123" y="92"/>
                  </a:lnTo>
                  <a:lnTo>
                    <a:pt x="114" y="89"/>
                  </a:lnTo>
                  <a:lnTo>
                    <a:pt x="101" y="86"/>
                  </a:lnTo>
                  <a:lnTo>
                    <a:pt x="84" y="84"/>
                  </a:lnTo>
                  <a:lnTo>
                    <a:pt x="67" y="80"/>
                  </a:lnTo>
                  <a:lnTo>
                    <a:pt x="51" y="73"/>
                  </a:lnTo>
                  <a:lnTo>
                    <a:pt x="43" y="71"/>
                  </a:lnTo>
                  <a:lnTo>
                    <a:pt x="39" y="69"/>
                  </a:lnTo>
                  <a:lnTo>
                    <a:pt x="33" y="64"/>
                  </a:lnTo>
                  <a:lnTo>
                    <a:pt x="30" y="62"/>
                  </a:lnTo>
                  <a:lnTo>
                    <a:pt x="30" y="60"/>
                  </a:lnTo>
                  <a:lnTo>
                    <a:pt x="30" y="57"/>
                  </a:lnTo>
                  <a:lnTo>
                    <a:pt x="34" y="52"/>
                  </a:lnTo>
                  <a:lnTo>
                    <a:pt x="40" y="50"/>
                  </a:lnTo>
                  <a:lnTo>
                    <a:pt x="51" y="48"/>
                  </a:lnTo>
                  <a:lnTo>
                    <a:pt x="65" y="44"/>
                  </a:lnTo>
                  <a:lnTo>
                    <a:pt x="80" y="42"/>
                  </a:lnTo>
                  <a:lnTo>
                    <a:pt x="91" y="40"/>
                  </a:lnTo>
                  <a:lnTo>
                    <a:pt x="102" y="36"/>
                  </a:lnTo>
                  <a:lnTo>
                    <a:pt x="112" y="34"/>
                  </a:lnTo>
                  <a:lnTo>
                    <a:pt x="130" y="28"/>
                  </a:lnTo>
                  <a:lnTo>
                    <a:pt x="142" y="22"/>
                  </a:lnTo>
                  <a:lnTo>
                    <a:pt x="155" y="16"/>
                  </a:lnTo>
                  <a:lnTo>
                    <a:pt x="166" y="12"/>
                  </a:lnTo>
                  <a:lnTo>
                    <a:pt x="177" y="10"/>
                  </a:lnTo>
                  <a:lnTo>
                    <a:pt x="191" y="11"/>
                  </a:lnTo>
                  <a:lnTo>
                    <a:pt x="207" y="11"/>
                  </a:lnTo>
                  <a:lnTo>
                    <a:pt x="221" y="10"/>
                  </a:lnTo>
                  <a:lnTo>
                    <a:pt x="235" y="8"/>
                  </a:lnTo>
                  <a:lnTo>
                    <a:pt x="243" y="7"/>
                  </a:lnTo>
                  <a:lnTo>
                    <a:pt x="251" y="4"/>
                  </a:lnTo>
                  <a:lnTo>
                    <a:pt x="267" y="1"/>
                  </a:lnTo>
                  <a:lnTo>
                    <a:pt x="285" y="0"/>
                  </a:lnTo>
                  <a:lnTo>
                    <a:pt x="301" y="0"/>
                  </a:lnTo>
                  <a:lnTo>
                    <a:pt x="323" y="1"/>
                  </a:lnTo>
                  <a:lnTo>
                    <a:pt x="345" y="4"/>
                  </a:lnTo>
                  <a:lnTo>
                    <a:pt x="367" y="7"/>
                  </a:lnTo>
                  <a:lnTo>
                    <a:pt x="387" y="9"/>
                  </a:lnTo>
                  <a:lnTo>
                    <a:pt x="405" y="12"/>
                  </a:lnTo>
                  <a:lnTo>
                    <a:pt x="410" y="14"/>
                  </a:lnTo>
                  <a:lnTo>
                    <a:pt x="416" y="16"/>
                  </a:lnTo>
                  <a:lnTo>
                    <a:pt x="419" y="19"/>
                  </a:lnTo>
                  <a:lnTo>
                    <a:pt x="423" y="22"/>
                  </a:lnTo>
                  <a:lnTo>
                    <a:pt x="422" y="24"/>
                  </a:lnTo>
                  <a:lnTo>
                    <a:pt x="418" y="28"/>
                  </a:lnTo>
                  <a:lnTo>
                    <a:pt x="414" y="31"/>
                  </a:lnTo>
                  <a:lnTo>
                    <a:pt x="406" y="36"/>
                  </a:lnTo>
                  <a:lnTo>
                    <a:pt x="384" y="49"/>
                  </a:lnTo>
                  <a:lnTo>
                    <a:pt x="359" y="61"/>
                  </a:lnTo>
                  <a:lnTo>
                    <a:pt x="308" y="89"/>
                  </a:lnTo>
                  <a:lnTo>
                    <a:pt x="282" y="101"/>
                  </a:lnTo>
                  <a:lnTo>
                    <a:pt x="258" y="112"/>
                  </a:lnTo>
                  <a:lnTo>
                    <a:pt x="246" y="114"/>
                  </a:lnTo>
                  <a:lnTo>
                    <a:pt x="235" y="118"/>
                  </a:lnTo>
                  <a:lnTo>
                    <a:pt x="227" y="122"/>
                  </a:lnTo>
                  <a:lnTo>
                    <a:pt x="218" y="122"/>
                  </a:lnTo>
                  <a:lnTo>
                    <a:pt x="211" y="123"/>
                  </a:lnTo>
                  <a:lnTo>
                    <a:pt x="207" y="124"/>
                  </a:lnTo>
                  <a:lnTo>
                    <a:pt x="205" y="125"/>
                  </a:lnTo>
                  <a:lnTo>
                    <a:pt x="202" y="127"/>
                  </a:lnTo>
                  <a:lnTo>
                    <a:pt x="202" y="130"/>
                  </a:lnTo>
                  <a:lnTo>
                    <a:pt x="206" y="133"/>
                  </a:lnTo>
                  <a:lnTo>
                    <a:pt x="214" y="142"/>
                  </a:lnTo>
                  <a:lnTo>
                    <a:pt x="214" y="146"/>
                  </a:lnTo>
                  <a:lnTo>
                    <a:pt x="214" y="148"/>
                  </a:lnTo>
                  <a:lnTo>
                    <a:pt x="210" y="150"/>
                  </a:lnTo>
                  <a:lnTo>
                    <a:pt x="202" y="154"/>
                  </a:lnTo>
                  <a:lnTo>
                    <a:pt x="193" y="161"/>
                  </a:lnTo>
                  <a:lnTo>
                    <a:pt x="171" y="176"/>
                  </a:lnTo>
                  <a:lnTo>
                    <a:pt x="161" y="184"/>
                  </a:lnTo>
                  <a:lnTo>
                    <a:pt x="155" y="191"/>
                  </a:lnTo>
                  <a:lnTo>
                    <a:pt x="154" y="194"/>
                  </a:lnTo>
                  <a:lnTo>
                    <a:pt x="151" y="198"/>
                  </a:lnTo>
                  <a:lnTo>
                    <a:pt x="154" y="201"/>
                  </a:lnTo>
                  <a:lnTo>
                    <a:pt x="155" y="203"/>
                  </a:lnTo>
                  <a:lnTo>
                    <a:pt x="158" y="206"/>
                  </a:lnTo>
                  <a:lnTo>
                    <a:pt x="158" y="209"/>
                  </a:lnTo>
                  <a:lnTo>
                    <a:pt x="155" y="211"/>
                  </a:lnTo>
                  <a:lnTo>
                    <a:pt x="150" y="214"/>
                  </a:lnTo>
                  <a:lnTo>
                    <a:pt x="146" y="215"/>
                  </a:lnTo>
                  <a:lnTo>
                    <a:pt x="134" y="215"/>
                  </a:lnTo>
                  <a:lnTo>
                    <a:pt x="123" y="215"/>
                  </a:lnTo>
                  <a:lnTo>
                    <a:pt x="107" y="215"/>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7" name="Freeform 15"/>
            <p:cNvSpPr>
              <a:spLocks/>
            </p:cNvSpPr>
            <p:nvPr/>
          </p:nvSpPr>
          <p:spPr bwMode="ltGray">
            <a:xfrm>
              <a:off x="1444" y="1063"/>
              <a:ext cx="130" cy="101"/>
            </a:xfrm>
            <a:custGeom>
              <a:avLst/>
              <a:gdLst>
                <a:gd name="T0" fmla="*/ 97 w 131"/>
                <a:gd name="T1" fmla="*/ 74 h 100"/>
                <a:gd name="T2" fmla="*/ 87 w 131"/>
                <a:gd name="T3" fmla="*/ 82 h 100"/>
                <a:gd name="T4" fmla="*/ 77 w 131"/>
                <a:gd name="T5" fmla="*/ 89 h 100"/>
                <a:gd name="T6" fmla="*/ 68 w 131"/>
                <a:gd name="T7" fmla="*/ 94 h 100"/>
                <a:gd name="T8" fmla="*/ 60 w 131"/>
                <a:gd name="T9" fmla="*/ 98 h 100"/>
                <a:gd name="T10" fmla="*/ 53 w 131"/>
                <a:gd name="T11" fmla="*/ 99 h 100"/>
                <a:gd name="T12" fmla="*/ 46 w 131"/>
                <a:gd name="T13" fmla="*/ 98 h 100"/>
                <a:gd name="T14" fmla="*/ 41 w 131"/>
                <a:gd name="T15" fmla="*/ 94 h 100"/>
                <a:gd name="T16" fmla="*/ 37 w 131"/>
                <a:gd name="T17" fmla="*/ 88 h 100"/>
                <a:gd name="T18" fmla="*/ 34 w 131"/>
                <a:gd name="T19" fmla="*/ 82 h 100"/>
                <a:gd name="T20" fmla="*/ 36 w 131"/>
                <a:gd name="T21" fmla="*/ 76 h 100"/>
                <a:gd name="T22" fmla="*/ 42 w 131"/>
                <a:gd name="T23" fmla="*/ 68 h 100"/>
                <a:gd name="T24" fmla="*/ 45 w 131"/>
                <a:gd name="T25" fmla="*/ 64 h 100"/>
                <a:gd name="T26" fmla="*/ 45 w 131"/>
                <a:gd name="T27" fmla="*/ 61 h 100"/>
                <a:gd name="T28" fmla="*/ 42 w 131"/>
                <a:gd name="T29" fmla="*/ 59 h 100"/>
                <a:gd name="T30" fmla="*/ 38 w 131"/>
                <a:gd name="T31" fmla="*/ 59 h 100"/>
                <a:gd name="T32" fmla="*/ 24 w 131"/>
                <a:gd name="T33" fmla="*/ 59 h 100"/>
                <a:gd name="T34" fmla="*/ 15 w 131"/>
                <a:gd name="T35" fmla="*/ 57 h 100"/>
                <a:gd name="T36" fmla="*/ 8 w 131"/>
                <a:gd name="T37" fmla="*/ 56 h 100"/>
                <a:gd name="T38" fmla="*/ 3 w 131"/>
                <a:gd name="T39" fmla="*/ 54 h 100"/>
                <a:gd name="T40" fmla="*/ 0 w 131"/>
                <a:gd name="T41" fmla="*/ 51 h 100"/>
                <a:gd name="T42" fmla="*/ 0 w 131"/>
                <a:gd name="T43" fmla="*/ 47 h 100"/>
                <a:gd name="T44" fmla="*/ 0 w 131"/>
                <a:gd name="T45" fmla="*/ 42 h 100"/>
                <a:gd name="T46" fmla="*/ 6 w 131"/>
                <a:gd name="T47" fmla="*/ 33 h 100"/>
                <a:gd name="T48" fmla="*/ 10 w 131"/>
                <a:gd name="T49" fmla="*/ 26 h 100"/>
                <a:gd name="T50" fmla="*/ 15 w 131"/>
                <a:gd name="T51" fmla="*/ 19 h 100"/>
                <a:gd name="T52" fmla="*/ 19 w 131"/>
                <a:gd name="T53" fmla="*/ 11 h 100"/>
                <a:gd name="T54" fmla="*/ 27 w 131"/>
                <a:gd name="T55" fmla="*/ 5 h 100"/>
                <a:gd name="T56" fmla="*/ 33 w 131"/>
                <a:gd name="T57" fmla="*/ 0 h 100"/>
                <a:gd name="T58" fmla="*/ 43 w 131"/>
                <a:gd name="T59" fmla="*/ 0 h 100"/>
                <a:gd name="T60" fmla="*/ 46 w 131"/>
                <a:gd name="T61" fmla="*/ 0 h 100"/>
                <a:gd name="T62" fmla="*/ 53 w 131"/>
                <a:gd name="T63" fmla="*/ 0 h 100"/>
                <a:gd name="T64" fmla="*/ 60 w 131"/>
                <a:gd name="T65" fmla="*/ 3 h 100"/>
                <a:gd name="T66" fmla="*/ 68 w 131"/>
                <a:gd name="T67" fmla="*/ 8 h 100"/>
                <a:gd name="T68" fmla="*/ 80 w 131"/>
                <a:gd name="T69" fmla="*/ 14 h 100"/>
                <a:gd name="T70" fmla="*/ 90 w 131"/>
                <a:gd name="T71" fmla="*/ 21 h 100"/>
                <a:gd name="T72" fmla="*/ 101 w 131"/>
                <a:gd name="T73" fmla="*/ 26 h 100"/>
                <a:gd name="T74" fmla="*/ 108 w 131"/>
                <a:gd name="T75" fmla="*/ 32 h 100"/>
                <a:gd name="T76" fmla="*/ 115 w 131"/>
                <a:gd name="T77" fmla="*/ 37 h 100"/>
                <a:gd name="T78" fmla="*/ 121 w 131"/>
                <a:gd name="T79" fmla="*/ 43 h 100"/>
                <a:gd name="T80" fmla="*/ 124 w 131"/>
                <a:gd name="T81" fmla="*/ 47 h 100"/>
                <a:gd name="T82" fmla="*/ 129 w 131"/>
                <a:gd name="T83" fmla="*/ 51 h 100"/>
                <a:gd name="T84" fmla="*/ 130 w 131"/>
                <a:gd name="T85" fmla="*/ 55 h 100"/>
                <a:gd name="T86" fmla="*/ 130 w 131"/>
                <a:gd name="T87" fmla="*/ 59 h 100"/>
                <a:gd name="T88" fmla="*/ 128 w 131"/>
                <a:gd name="T89" fmla="*/ 62 h 100"/>
                <a:gd name="T90" fmla="*/ 124 w 131"/>
                <a:gd name="T91" fmla="*/ 65 h 100"/>
                <a:gd name="T92" fmla="*/ 120 w 131"/>
                <a:gd name="T93" fmla="*/ 68 h 100"/>
                <a:gd name="T94" fmla="*/ 114 w 131"/>
                <a:gd name="T95" fmla="*/ 70 h 100"/>
                <a:gd name="T96" fmla="*/ 106 w 131"/>
                <a:gd name="T97" fmla="*/ 72 h 100"/>
                <a:gd name="T98" fmla="*/ 97 w 131"/>
                <a:gd name="T99" fmla="*/ 74 h 100"/>
                <a:gd name="T100" fmla="*/ 96 w 131"/>
                <a:gd name="T101" fmla="*/ 74 h 100"/>
                <a:gd name="T102" fmla="*/ 97 w 131"/>
                <a:gd name="T103" fmla="*/ 74 h 1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1"/>
                <a:gd name="T157" fmla="*/ 0 h 100"/>
                <a:gd name="T158" fmla="*/ 131 w 131"/>
                <a:gd name="T159" fmla="*/ 100 h 1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1" h="100">
                  <a:moveTo>
                    <a:pt x="97" y="74"/>
                  </a:moveTo>
                  <a:lnTo>
                    <a:pt x="87" y="82"/>
                  </a:lnTo>
                  <a:lnTo>
                    <a:pt x="77" y="89"/>
                  </a:lnTo>
                  <a:lnTo>
                    <a:pt x="68" y="94"/>
                  </a:lnTo>
                  <a:lnTo>
                    <a:pt x="60" y="98"/>
                  </a:lnTo>
                  <a:lnTo>
                    <a:pt x="53" y="99"/>
                  </a:lnTo>
                  <a:lnTo>
                    <a:pt x="46" y="98"/>
                  </a:lnTo>
                  <a:lnTo>
                    <a:pt x="41" y="94"/>
                  </a:lnTo>
                  <a:lnTo>
                    <a:pt x="37" y="88"/>
                  </a:lnTo>
                  <a:lnTo>
                    <a:pt x="34" y="82"/>
                  </a:lnTo>
                  <a:lnTo>
                    <a:pt x="36" y="76"/>
                  </a:lnTo>
                  <a:lnTo>
                    <a:pt x="42" y="68"/>
                  </a:lnTo>
                  <a:lnTo>
                    <a:pt x="45" y="64"/>
                  </a:lnTo>
                  <a:lnTo>
                    <a:pt x="45" y="61"/>
                  </a:lnTo>
                  <a:lnTo>
                    <a:pt x="42" y="59"/>
                  </a:lnTo>
                  <a:lnTo>
                    <a:pt x="38" y="59"/>
                  </a:lnTo>
                  <a:lnTo>
                    <a:pt x="24" y="59"/>
                  </a:lnTo>
                  <a:lnTo>
                    <a:pt x="15" y="57"/>
                  </a:lnTo>
                  <a:lnTo>
                    <a:pt x="8" y="56"/>
                  </a:lnTo>
                  <a:lnTo>
                    <a:pt x="3" y="54"/>
                  </a:lnTo>
                  <a:lnTo>
                    <a:pt x="0" y="51"/>
                  </a:lnTo>
                  <a:lnTo>
                    <a:pt x="0" y="47"/>
                  </a:lnTo>
                  <a:lnTo>
                    <a:pt x="0" y="42"/>
                  </a:lnTo>
                  <a:lnTo>
                    <a:pt x="6" y="33"/>
                  </a:lnTo>
                  <a:lnTo>
                    <a:pt x="10" y="26"/>
                  </a:lnTo>
                  <a:lnTo>
                    <a:pt x="15" y="19"/>
                  </a:lnTo>
                  <a:lnTo>
                    <a:pt x="19" y="11"/>
                  </a:lnTo>
                  <a:lnTo>
                    <a:pt x="27" y="5"/>
                  </a:lnTo>
                  <a:lnTo>
                    <a:pt x="33" y="0"/>
                  </a:lnTo>
                  <a:lnTo>
                    <a:pt x="43" y="0"/>
                  </a:lnTo>
                  <a:lnTo>
                    <a:pt x="46" y="0"/>
                  </a:lnTo>
                  <a:lnTo>
                    <a:pt x="53" y="0"/>
                  </a:lnTo>
                  <a:lnTo>
                    <a:pt x="60" y="3"/>
                  </a:lnTo>
                  <a:lnTo>
                    <a:pt x="68" y="8"/>
                  </a:lnTo>
                  <a:lnTo>
                    <a:pt x="80" y="14"/>
                  </a:lnTo>
                  <a:lnTo>
                    <a:pt x="90" y="21"/>
                  </a:lnTo>
                  <a:lnTo>
                    <a:pt x="101" y="26"/>
                  </a:lnTo>
                  <a:lnTo>
                    <a:pt x="108" y="32"/>
                  </a:lnTo>
                  <a:lnTo>
                    <a:pt x="115" y="37"/>
                  </a:lnTo>
                  <a:lnTo>
                    <a:pt x="121" y="43"/>
                  </a:lnTo>
                  <a:lnTo>
                    <a:pt x="124" y="47"/>
                  </a:lnTo>
                  <a:lnTo>
                    <a:pt x="129" y="51"/>
                  </a:lnTo>
                  <a:lnTo>
                    <a:pt x="130" y="55"/>
                  </a:lnTo>
                  <a:lnTo>
                    <a:pt x="130" y="59"/>
                  </a:lnTo>
                  <a:lnTo>
                    <a:pt x="128" y="62"/>
                  </a:lnTo>
                  <a:lnTo>
                    <a:pt x="124" y="65"/>
                  </a:lnTo>
                  <a:lnTo>
                    <a:pt x="120" y="68"/>
                  </a:lnTo>
                  <a:lnTo>
                    <a:pt x="114" y="70"/>
                  </a:lnTo>
                  <a:lnTo>
                    <a:pt x="106" y="72"/>
                  </a:lnTo>
                  <a:lnTo>
                    <a:pt x="97" y="74"/>
                  </a:lnTo>
                  <a:lnTo>
                    <a:pt x="96" y="74"/>
                  </a:lnTo>
                  <a:lnTo>
                    <a:pt x="97" y="74"/>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8" name="Freeform 16"/>
            <p:cNvSpPr>
              <a:spLocks/>
            </p:cNvSpPr>
            <p:nvPr/>
          </p:nvSpPr>
          <p:spPr bwMode="ltGray">
            <a:xfrm>
              <a:off x="1841" y="1901"/>
              <a:ext cx="108" cy="96"/>
            </a:xfrm>
            <a:custGeom>
              <a:avLst/>
              <a:gdLst>
                <a:gd name="T0" fmla="*/ 99 w 108"/>
                <a:gd name="T1" fmla="*/ 89 h 96"/>
                <a:gd name="T2" fmla="*/ 92 w 108"/>
                <a:gd name="T3" fmla="*/ 94 h 96"/>
                <a:gd name="T4" fmla="*/ 84 w 108"/>
                <a:gd name="T5" fmla="*/ 90 h 96"/>
                <a:gd name="T6" fmla="*/ 83 w 108"/>
                <a:gd name="T7" fmla="*/ 84 h 96"/>
                <a:gd name="T8" fmla="*/ 81 w 108"/>
                <a:gd name="T9" fmla="*/ 76 h 96"/>
                <a:gd name="T10" fmla="*/ 73 w 108"/>
                <a:gd name="T11" fmla="*/ 78 h 96"/>
                <a:gd name="T12" fmla="*/ 66 w 108"/>
                <a:gd name="T13" fmla="*/ 88 h 96"/>
                <a:gd name="T14" fmla="*/ 57 w 108"/>
                <a:gd name="T15" fmla="*/ 95 h 96"/>
                <a:gd name="T16" fmla="*/ 53 w 108"/>
                <a:gd name="T17" fmla="*/ 94 h 96"/>
                <a:gd name="T18" fmla="*/ 56 w 108"/>
                <a:gd name="T19" fmla="*/ 86 h 96"/>
                <a:gd name="T20" fmla="*/ 59 w 108"/>
                <a:gd name="T21" fmla="*/ 80 h 96"/>
                <a:gd name="T22" fmla="*/ 58 w 108"/>
                <a:gd name="T23" fmla="*/ 76 h 96"/>
                <a:gd name="T24" fmla="*/ 50 w 108"/>
                <a:gd name="T25" fmla="*/ 76 h 96"/>
                <a:gd name="T26" fmla="*/ 30 w 108"/>
                <a:gd name="T27" fmla="*/ 75 h 96"/>
                <a:gd name="T28" fmla="*/ 13 w 108"/>
                <a:gd name="T29" fmla="*/ 76 h 96"/>
                <a:gd name="T30" fmla="*/ 2 w 108"/>
                <a:gd name="T31" fmla="*/ 79 h 96"/>
                <a:gd name="T32" fmla="*/ 0 w 108"/>
                <a:gd name="T33" fmla="*/ 76 h 96"/>
                <a:gd name="T34" fmla="*/ 0 w 108"/>
                <a:gd name="T35" fmla="*/ 72 h 96"/>
                <a:gd name="T36" fmla="*/ 7 w 108"/>
                <a:gd name="T37" fmla="*/ 57 h 96"/>
                <a:gd name="T38" fmla="*/ 9 w 108"/>
                <a:gd name="T39" fmla="*/ 48 h 96"/>
                <a:gd name="T40" fmla="*/ 12 w 108"/>
                <a:gd name="T41" fmla="*/ 49 h 96"/>
                <a:gd name="T42" fmla="*/ 15 w 108"/>
                <a:gd name="T43" fmla="*/ 48 h 96"/>
                <a:gd name="T44" fmla="*/ 24 w 108"/>
                <a:gd name="T45" fmla="*/ 37 h 96"/>
                <a:gd name="T46" fmla="*/ 34 w 108"/>
                <a:gd name="T47" fmla="*/ 23 h 96"/>
                <a:gd name="T48" fmla="*/ 44 w 108"/>
                <a:gd name="T49" fmla="*/ 8 h 96"/>
                <a:gd name="T50" fmla="*/ 53 w 108"/>
                <a:gd name="T51" fmla="*/ 0 h 96"/>
                <a:gd name="T52" fmla="*/ 59 w 108"/>
                <a:gd name="T53" fmla="*/ 0 h 96"/>
                <a:gd name="T54" fmla="*/ 59 w 108"/>
                <a:gd name="T55" fmla="*/ 10 h 96"/>
                <a:gd name="T56" fmla="*/ 53 w 108"/>
                <a:gd name="T57" fmla="*/ 23 h 96"/>
                <a:gd name="T58" fmla="*/ 48 w 108"/>
                <a:gd name="T59" fmla="*/ 27 h 96"/>
                <a:gd name="T60" fmla="*/ 49 w 108"/>
                <a:gd name="T61" fmla="*/ 32 h 96"/>
                <a:gd name="T62" fmla="*/ 56 w 108"/>
                <a:gd name="T63" fmla="*/ 33 h 96"/>
                <a:gd name="T64" fmla="*/ 68 w 108"/>
                <a:gd name="T65" fmla="*/ 34 h 96"/>
                <a:gd name="T66" fmla="*/ 81 w 108"/>
                <a:gd name="T67" fmla="*/ 37 h 96"/>
                <a:gd name="T68" fmla="*/ 88 w 108"/>
                <a:gd name="T69" fmla="*/ 41 h 96"/>
                <a:gd name="T70" fmla="*/ 92 w 108"/>
                <a:gd name="T71" fmla="*/ 48 h 96"/>
                <a:gd name="T72" fmla="*/ 88 w 108"/>
                <a:gd name="T73" fmla="*/ 57 h 96"/>
                <a:gd name="T74" fmla="*/ 84 w 108"/>
                <a:gd name="T75" fmla="*/ 66 h 96"/>
                <a:gd name="T76" fmla="*/ 86 w 108"/>
                <a:gd name="T77" fmla="*/ 70 h 96"/>
                <a:gd name="T78" fmla="*/ 91 w 108"/>
                <a:gd name="T79" fmla="*/ 69 h 96"/>
                <a:gd name="T80" fmla="*/ 99 w 108"/>
                <a:gd name="T81" fmla="*/ 66 h 96"/>
                <a:gd name="T82" fmla="*/ 105 w 108"/>
                <a:gd name="T83" fmla="*/ 67 h 96"/>
                <a:gd name="T84" fmla="*/ 107 w 108"/>
                <a:gd name="T85" fmla="*/ 73 h 96"/>
                <a:gd name="T86" fmla="*/ 102 w 108"/>
                <a:gd name="T87" fmla="*/ 84 h 96"/>
                <a:gd name="T88" fmla="*/ 102 w 108"/>
                <a:gd name="T89" fmla="*/ 84 h 9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8"/>
                <a:gd name="T136" fmla="*/ 0 h 96"/>
                <a:gd name="T137" fmla="*/ 108 w 108"/>
                <a:gd name="T138" fmla="*/ 96 h 9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8" h="96">
                  <a:moveTo>
                    <a:pt x="102" y="84"/>
                  </a:moveTo>
                  <a:lnTo>
                    <a:pt x="99" y="89"/>
                  </a:lnTo>
                  <a:lnTo>
                    <a:pt x="96" y="94"/>
                  </a:lnTo>
                  <a:lnTo>
                    <a:pt x="92" y="94"/>
                  </a:lnTo>
                  <a:lnTo>
                    <a:pt x="86" y="94"/>
                  </a:lnTo>
                  <a:lnTo>
                    <a:pt x="84" y="90"/>
                  </a:lnTo>
                  <a:lnTo>
                    <a:pt x="83" y="86"/>
                  </a:lnTo>
                  <a:lnTo>
                    <a:pt x="83" y="84"/>
                  </a:lnTo>
                  <a:lnTo>
                    <a:pt x="82" y="79"/>
                  </a:lnTo>
                  <a:lnTo>
                    <a:pt x="81" y="76"/>
                  </a:lnTo>
                  <a:lnTo>
                    <a:pt x="76" y="76"/>
                  </a:lnTo>
                  <a:lnTo>
                    <a:pt x="73" y="78"/>
                  </a:lnTo>
                  <a:lnTo>
                    <a:pt x="70" y="83"/>
                  </a:lnTo>
                  <a:lnTo>
                    <a:pt x="66" y="88"/>
                  </a:lnTo>
                  <a:lnTo>
                    <a:pt x="60" y="94"/>
                  </a:lnTo>
                  <a:lnTo>
                    <a:pt x="57" y="95"/>
                  </a:lnTo>
                  <a:lnTo>
                    <a:pt x="55" y="95"/>
                  </a:lnTo>
                  <a:lnTo>
                    <a:pt x="53" y="94"/>
                  </a:lnTo>
                  <a:lnTo>
                    <a:pt x="53" y="90"/>
                  </a:lnTo>
                  <a:lnTo>
                    <a:pt x="56" y="86"/>
                  </a:lnTo>
                  <a:lnTo>
                    <a:pt x="57" y="85"/>
                  </a:lnTo>
                  <a:lnTo>
                    <a:pt x="59" y="80"/>
                  </a:lnTo>
                  <a:lnTo>
                    <a:pt x="58" y="79"/>
                  </a:lnTo>
                  <a:lnTo>
                    <a:pt x="58" y="76"/>
                  </a:lnTo>
                  <a:lnTo>
                    <a:pt x="53" y="76"/>
                  </a:lnTo>
                  <a:lnTo>
                    <a:pt x="50" y="76"/>
                  </a:lnTo>
                  <a:lnTo>
                    <a:pt x="39" y="75"/>
                  </a:lnTo>
                  <a:lnTo>
                    <a:pt x="30" y="75"/>
                  </a:lnTo>
                  <a:lnTo>
                    <a:pt x="19" y="75"/>
                  </a:lnTo>
                  <a:lnTo>
                    <a:pt x="13" y="76"/>
                  </a:lnTo>
                  <a:lnTo>
                    <a:pt x="8" y="79"/>
                  </a:lnTo>
                  <a:lnTo>
                    <a:pt x="2" y="79"/>
                  </a:lnTo>
                  <a:lnTo>
                    <a:pt x="0" y="79"/>
                  </a:lnTo>
                  <a:lnTo>
                    <a:pt x="0" y="76"/>
                  </a:lnTo>
                  <a:lnTo>
                    <a:pt x="0" y="75"/>
                  </a:lnTo>
                  <a:lnTo>
                    <a:pt x="0" y="72"/>
                  </a:lnTo>
                  <a:lnTo>
                    <a:pt x="6" y="63"/>
                  </a:lnTo>
                  <a:lnTo>
                    <a:pt x="7" y="57"/>
                  </a:lnTo>
                  <a:lnTo>
                    <a:pt x="8" y="52"/>
                  </a:lnTo>
                  <a:lnTo>
                    <a:pt x="9" y="48"/>
                  </a:lnTo>
                  <a:lnTo>
                    <a:pt x="10" y="47"/>
                  </a:lnTo>
                  <a:lnTo>
                    <a:pt x="12" y="49"/>
                  </a:lnTo>
                  <a:lnTo>
                    <a:pt x="14" y="49"/>
                  </a:lnTo>
                  <a:lnTo>
                    <a:pt x="15" y="48"/>
                  </a:lnTo>
                  <a:lnTo>
                    <a:pt x="18" y="44"/>
                  </a:lnTo>
                  <a:lnTo>
                    <a:pt x="24" y="37"/>
                  </a:lnTo>
                  <a:lnTo>
                    <a:pt x="27" y="30"/>
                  </a:lnTo>
                  <a:lnTo>
                    <a:pt x="34" y="23"/>
                  </a:lnTo>
                  <a:lnTo>
                    <a:pt x="39" y="15"/>
                  </a:lnTo>
                  <a:lnTo>
                    <a:pt x="44" y="8"/>
                  </a:lnTo>
                  <a:lnTo>
                    <a:pt x="50" y="3"/>
                  </a:lnTo>
                  <a:lnTo>
                    <a:pt x="53" y="0"/>
                  </a:lnTo>
                  <a:lnTo>
                    <a:pt x="58" y="0"/>
                  </a:lnTo>
                  <a:lnTo>
                    <a:pt x="59" y="0"/>
                  </a:lnTo>
                  <a:lnTo>
                    <a:pt x="60" y="2"/>
                  </a:lnTo>
                  <a:lnTo>
                    <a:pt x="59" y="10"/>
                  </a:lnTo>
                  <a:lnTo>
                    <a:pt x="56" y="18"/>
                  </a:lnTo>
                  <a:lnTo>
                    <a:pt x="53" y="23"/>
                  </a:lnTo>
                  <a:lnTo>
                    <a:pt x="51" y="24"/>
                  </a:lnTo>
                  <a:lnTo>
                    <a:pt x="48" y="27"/>
                  </a:lnTo>
                  <a:lnTo>
                    <a:pt x="48" y="30"/>
                  </a:lnTo>
                  <a:lnTo>
                    <a:pt x="49" y="32"/>
                  </a:lnTo>
                  <a:lnTo>
                    <a:pt x="51" y="32"/>
                  </a:lnTo>
                  <a:lnTo>
                    <a:pt x="56" y="33"/>
                  </a:lnTo>
                  <a:lnTo>
                    <a:pt x="60" y="34"/>
                  </a:lnTo>
                  <a:lnTo>
                    <a:pt x="68" y="34"/>
                  </a:lnTo>
                  <a:lnTo>
                    <a:pt x="75" y="36"/>
                  </a:lnTo>
                  <a:lnTo>
                    <a:pt x="81" y="37"/>
                  </a:lnTo>
                  <a:lnTo>
                    <a:pt x="84" y="37"/>
                  </a:lnTo>
                  <a:lnTo>
                    <a:pt x="88" y="41"/>
                  </a:lnTo>
                  <a:lnTo>
                    <a:pt x="91" y="46"/>
                  </a:lnTo>
                  <a:lnTo>
                    <a:pt x="92" y="48"/>
                  </a:lnTo>
                  <a:lnTo>
                    <a:pt x="91" y="53"/>
                  </a:lnTo>
                  <a:lnTo>
                    <a:pt x="88" y="57"/>
                  </a:lnTo>
                  <a:lnTo>
                    <a:pt x="86" y="63"/>
                  </a:lnTo>
                  <a:lnTo>
                    <a:pt x="84" y="66"/>
                  </a:lnTo>
                  <a:lnTo>
                    <a:pt x="84" y="70"/>
                  </a:lnTo>
                  <a:lnTo>
                    <a:pt x="86" y="70"/>
                  </a:lnTo>
                  <a:lnTo>
                    <a:pt x="88" y="70"/>
                  </a:lnTo>
                  <a:lnTo>
                    <a:pt x="91" y="69"/>
                  </a:lnTo>
                  <a:lnTo>
                    <a:pt x="96" y="66"/>
                  </a:lnTo>
                  <a:lnTo>
                    <a:pt x="99" y="66"/>
                  </a:lnTo>
                  <a:lnTo>
                    <a:pt x="102" y="66"/>
                  </a:lnTo>
                  <a:lnTo>
                    <a:pt x="105" y="67"/>
                  </a:lnTo>
                  <a:lnTo>
                    <a:pt x="107" y="70"/>
                  </a:lnTo>
                  <a:lnTo>
                    <a:pt x="107" y="73"/>
                  </a:lnTo>
                  <a:lnTo>
                    <a:pt x="106" y="78"/>
                  </a:lnTo>
                  <a:lnTo>
                    <a:pt x="102" y="84"/>
                  </a:lnTo>
                  <a:lnTo>
                    <a:pt x="101" y="84"/>
                  </a:lnTo>
                  <a:lnTo>
                    <a:pt x="102" y="84"/>
                  </a:lnTo>
                </a:path>
              </a:pathLst>
            </a:custGeom>
            <a:solidFill>
              <a:srgbClr val="D4D8F2"/>
            </a:solidFill>
            <a:ln w="9525" cap="rnd">
              <a:noFill/>
              <a:round/>
              <a:headEnd type="none" w="sm" len="sm"/>
              <a:tailEnd type="none" w="sm" len="sm"/>
            </a:ln>
            <a:effectLst/>
          </p:spPr>
          <p:txBody>
            <a:bodyPr/>
            <a:lstStyle/>
            <a:p>
              <a:endParaRPr lang="en-US" sz="900"/>
            </a:p>
          </p:txBody>
        </p:sp>
        <p:sp>
          <p:nvSpPr>
            <p:cNvPr id="1313809" name="Freeform 17"/>
            <p:cNvSpPr>
              <a:spLocks/>
            </p:cNvSpPr>
            <p:nvPr/>
          </p:nvSpPr>
          <p:spPr bwMode="ltGray">
            <a:xfrm>
              <a:off x="1377" y="2505"/>
              <a:ext cx="154" cy="69"/>
            </a:xfrm>
            <a:custGeom>
              <a:avLst/>
              <a:gdLst>
                <a:gd name="T0" fmla="*/ 12 w 156"/>
                <a:gd name="T1" fmla="*/ 10 h 68"/>
                <a:gd name="T2" fmla="*/ 22 w 156"/>
                <a:gd name="T3" fmla="*/ 3 h 68"/>
                <a:gd name="T4" fmla="*/ 28 w 156"/>
                <a:gd name="T5" fmla="*/ 0 h 68"/>
                <a:gd name="T6" fmla="*/ 34 w 156"/>
                <a:gd name="T7" fmla="*/ 0 h 68"/>
                <a:gd name="T8" fmla="*/ 43 w 156"/>
                <a:gd name="T9" fmla="*/ 0 h 68"/>
                <a:gd name="T10" fmla="*/ 52 w 156"/>
                <a:gd name="T11" fmla="*/ 0 h 68"/>
                <a:gd name="T12" fmla="*/ 62 w 156"/>
                <a:gd name="T13" fmla="*/ 3 h 68"/>
                <a:gd name="T14" fmla="*/ 75 w 156"/>
                <a:gd name="T15" fmla="*/ 9 h 68"/>
                <a:gd name="T16" fmla="*/ 81 w 156"/>
                <a:gd name="T17" fmla="*/ 11 h 68"/>
                <a:gd name="T18" fmla="*/ 88 w 156"/>
                <a:gd name="T19" fmla="*/ 15 h 68"/>
                <a:gd name="T20" fmla="*/ 105 w 156"/>
                <a:gd name="T21" fmla="*/ 22 h 68"/>
                <a:gd name="T22" fmla="*/ 122 w 156"/>
                <a:gd name="T23" fmla="*/ 31 h 68"/>
                <a:gd name="T24" fmla="*/ 136 w 156"/>
                <a:gd name="T25" fmla="*/ 39 h 68"/>
                <a:gd name="T26" fmla="*/ 141 w 156"/>
                <a:gd name="T27" fmla="*/ 42 h 68"/>
                <a:gd name="T28" fmla="*/ 147 w 156"/>
                <a:gd name="T29" fmla="*/ 45 h 68"/>
                <a:gd name="T30" fmla="*/ 152 w 156"/>
                <a:gd name="T31" fmla="*/ 49 h 68"/>
                <a:gd name="T32" fmla="*/ 154 w 156"/>
                <a:gd name="T33" fmla="*/ 52 h 68"/>
                <a:gd name="T34" fmla="*/ 155 w 156"/>
                <a:gd name="T35" fmla="*/ 55 h 68"/>
                <a:gd name="T36" fmla="*/ 154 w 156"/>
                <a:gd name="T37" fmla="*/ 56 h 68"/>
                <a:gd name="T38" fmla="*/ 149 w 156"/>
                <a:gd name="T39" fmla="*/ 58 h 68"/>
                <a:gd name="T40" fmla="*/ 145 w 156"/>
                <a:gd name="T41" fmla="*/ 59 h 68"/>
                <a:gd name="T42" fmla="*/ 132 w 156"/>
                <a:gd name="T43" fmla="*/ 61 h 68"/>
                <a:gd name="T44" fmla="*/ 124 w 156"/>
                <a:gd name="T45" fmla="*/ 62 h 68"/>
                <a:gd name="T46" fmla="*/ 119 w 156"/>
                <a:gd name="T47" fmla="*/ 65 h 68"/>
                <a:gd name="T48" fmla="*/ 113 w 156"/>
                <a:gd name="T49" fmla="*/ 67 h 68"/>
                <a:gd name="T50" fmla="*/ 112 w 156"/>
                <a:gd name="T51" fmla="*/ 67 h 68"/>
                <a:gd name="T52" fmla="*/ 110 w 156"/>
                <a:gd name="T53" fmla="*/ 66 h 68"/>
                <a:gd name="T54" fmla="*/ 107 w 156"/>
                <a:gd name="T55" fmla="*/ 62 h 68"/>
                <a:gd name="T56" fmla="*/ 106 w 156"/>
                <a:gd name="T57" fmla="*/ 56 h 68"/>
                <a:gd name="T58" fmla="*/ 102 w 156"/>
                <a:gd name="T59" fmla="*/ 50 h 68"/>
                <a:gd name="T60" fmla="*/ 99 w 156"/>
                <a:gd name="T61" fmla="*/ 44 h 68"/>
                <a:gd name="T62" fmla="*/ 94 w 156"/>
                <a:gd name="T63" fmla="*/ 39 h 68"/>
                <a:gd name="T64" fmla="*/ 87 w 156"/>
                <a:gd name="T65" fmla="*/ 34 h 68"/>
                <a:gd name="T66" fmla="*/ 80 w 156"/>
                <a:gd name="T67" fmla="*/ 30 h 68"/>
                <a:gd name="T68" fmla="*/ 72 w 156"/>
                <a:gd name="T69" fmla="*/ 28 h 68"/>
                <a:gd name="T70" fmla="*/ 64 w 156"/>
                <a:gd name="T71" fmla="*/ 25 h 68"/>
                <a:gd name="T72" fmla="*/ 52 w 156"/>
                <a:gd name="T73" fmla="*/ 25 h 68"/>
                <a:gd name="T74" fmla="*/ 48 w 156"/>
                <a:gd name="T75" fmla="*/ 24 h 68"/>
                <a:gd name="T76" fmla="*/ 46 w 156"/>
                <a:gd name="T77" fmla="*/ 20 h 68"/>
                <a:gd name="T78" fmla="*/ 46 w 156"/>
                <a:gd name="T79" fmla="*/ 18 h 68"/>
                <a:gd name="T80" fmla="*/ 45 w 156"/>
                <a:gd name="T81" fmla="*/ 17 h 68"/>
                <a:gd name="T82" fmla="*/ 42 w 156"/>
                <a:gd name="T83" fmla="*/ 17 h 68"/>
                <a:gd name="T84" fmla="*/ 38 w 156"/>
                <a:gd name="T85" fmla="*/ 17 h 68"/>
                <a:gd name="T86" fmla="*/ 34 w 156"/>
                <a:gd name="T87" fmla="*/ 18 h 68"/>
                <a:gd name="T88" fmla="*/ 22 w 156"/>
                <a:gd name="T89" fmla="*/ 22 h 68"/>
                <a:gd name="T90" fmla="*/ 12 w 156"/>
                <a:gd name="T91" fmla="*/ 23 h 68"/>
                <a:gd name="T92" fmla="*/ 5 w 156"/>
                <a:gd name="T93" fmla="*/ 24 h 68"/>
                <a:gd name="T94" fmla="*/ 1 w 156"/>
                <a:gd name="T95" fmla="*/ 24 h 68"/>
                <a:gd name="T96" fmla="*/ 0 w 156"/>
                <a:gd name="T97" fmla="*/ 22 h 68"/>
                <a:gd name="T98" fmla="*/ 0 w 156"/>
                <a:gd name="T99" fmla="*/ 20 h 68"/>
                <a:gd name="T100" fmla="*/ 5 w 156"/>
                <a:gd name="T101" fmla="*/ 16 h 68"/>
                <a:gd name="T102" fmla="*/ 12 w 156"/>
                <a:gd name="T103" fmla="*/ 10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6"/>
                <a:gd name="T157" fmla="*/ 0 h 68"/>
                <a:gd name="T158" fmla="*/ 156 w 156"/>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6" h="68">
                  <a:moveTo>
                    <a:pt x="12" y="10"/>
                  </a:moveTo>
                  <a:lnTo>
                    <a:pt x="22" y="3"/>
                  </a:lnTo>
                  <a:lnTo>
                    <a:pt x="28" y="0"/>
                  </a:lnTo>
                  <a:lnTo>
                    <a:pt x="34" y="0"/>
                  </a:lnTo>
                  <a:lnTo>
                    <a:pt x="43" y="0"/>
                  </a:lnTo>
                  <a:lnTo>
                    <a:pt x="52" y="0"/>
                  </a:lnTo>
                  <a:lnTo>
                    <a:pt x="62" y="3"/>
                  </a:lnTo>
                  <a:lnTo>
                    <a:pt x="75" y="9"/>
                  </a:lnTo>
                  <a:lnTo>
                    <a:pt x="81" y="11"/>
                  </a:lnTo>
                  <a:lnTo>
                    <a:pt x="88" y="15"/>
                  </a:lnTo>
                  <a:lnTo>
                    <a:pt x="105" y="22"/>
                  </a:lnTo>
                  <a:lnTo>
                    <a:pt x="122" y="31"/>
                  </a:lnTo>
                  <a:lnTo>
                    <a:pt x="136" y="39"/>
                  </a:lnTo>
                  <a:lnTo>
                    <a:pt x="141" y="42"/>
                  </a:lnTo>
                  <a:lnTo>
                    <a:pt x="147" y="45"/>
                  </a:lnTo>
                  <a:lnTo>
                    <a:pt x="152" y="49"/>
                  </a:lnTo>
                  <a:lnTo>
                    <a:pt x="154" y="52"/>
                  </a:lnTo>
                  <a:lnTo>
                    <a:pt x="155" y="55"/>
                  </a:lnTo>
                  <a:lnTo>
                    <a:pt x="154" y="56"/>
                  </a:lnTo>
                  <a:lnTo>
                    <a:pt x="149" y="58"/>
                  </a:lnTo>
                  <a:lnTo>
                    <a:pt x="145" y="59"/>
                  </a:lnTo>
                  <a:lnTo>
                    <a:pt x="132" y="61"/>
                  </a:lnTo>
                  <a:lnTo>
                    <a:pt x="124" y="62"/>
                  </a:lnTo>
                  <a:lnTo>
                    <a:pt x="119" y="65"/>
                  </a:lnTo>
                  <a:lnTo>
                    <a:pt x="113" y="67"/>
                  </a:lnTo>
                  <a:lnTo>
                    <a:pt x="112" y="67"/>
                  </a:lnTo>
                  <a:lnTo>
                    <a:pt x="110" y="66"/>
                  </a:lnTo>
                  <a:lnTo>
                    <a:pt x="107" y="62"/>
                  </a:lnTo>
                  <a:lnTo>
                    <a:pt x="106" y="56"/>
                  </a:lnTo>
                  <a:lnTo>
                    <a:pt x="102" y="50"/>
                  </a:lnTo>
                  <a:lnTo>
                    <a:pt x="99" y="44"/>
                  </a:lnTo>
                  <a:lnTo>
                    <a:pt x="94" y="39"/>
                  </a:lnTo>
                  <a:lnTo>
                    <a:pt x="87" y="34"/>
                  </a:lnTo>
                  <a:lnTo>
                    <a:pt x="80" y="30"/>
                  </a:lnTo>
                  <a:lnTo>
                    <a:pt x="72" y="28"/>
                  </a:lnTo>
                  <a:lnTo>
                    <a:pt x="64" y="25"/>
                  </a:lnTo>
                  <a:lnTo>
                    <a:pt x="52" y="25"/>
                  </a:lnTo>
                  <a:lnTo>
                    <a:pt x="48" y="24"/>
                  </a:lnTo>
                  <a:lnTo>
                    <a:pt x="46" y="20"/>
                  </a:lnTo>
                  <a:lnTo>
                    <a:pt x="46" y="18"/>
                  </a:lnTo>
                  <a:lnTo>
                    <a:pt x="45" y="17"/>
                  </a:lnTo>
                  <a:lnTo>
                    <a:pt x="42" y="17"/>
                  </a:lnTo>
                  <a:lnTo>
                    <a:pt x="38" y="17"/>
                  </a:lnTo>
                  <a:lnTo>
                    <a:pt x="34" y="18"/>
                  </a:lnTo>
                  <a:lnTo>
                    <a:pt x="22" y="22"/>
                  </a:lnTo>
                  <a:lnTo>
                    <a:pt x="12" y="23"/>
                  </a:lnTo>
                  <a:lnTo>
                    <a:pt x="5" y="24"/>
                  </a:lnTo>
                  <a:lnTo>
                    <a:pt x="1" y="24"/>
                  </a:lnTo>
                  <a:lnTo>
                    <a:pt x="0" y="22"/>
                  </a:lnTo>
                  <a:lnTo>
                    <a:pt x="0" y="20"/>
                  </a:lnTo>
                  <a:lnTo>
                    <a:pt x="5" y="16"/>
                  </a:lnTo>
                  <a:lnTo>
                    <a:pt x="12" y="1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0" name="Freeform 18"/>
            <p:cNvSpPr>
              <a:spLocks/>
            </p:cNvSpPr>
            <p:nvPr/>
          </p:nvSpPr>
          <p:spPr bwMode="ltGray">
            <a:xfrm>
              <a:off x="1541" y="2572"/>
              <a:ext cx="100" cy="33"/>
            </a:xfrm>
            <a:custGeom>
              <a:avLst/>
              <a:gdLst>
                <a:gd name="T0" fmla="*/ 57 w 100"/>
                <a:gd name="T1" fmla="*/ 29 h 31"/>
                <a:gd name="T2" fmla="*/ 28 w 100"/>
                <a:gd name="T3" fmla="*/ 30 h 31"/>
                <a:gd name="T4" fmla="*/ 17 w 100"/>
                <a:gd name="T5" fmla="*/ 30 h 31"/>
                <a:gd name="T6" fmla="*/ 8 w 100"/>
                <a:gd name="T7" fmla="*/ 29 h 31"/>
                <a:gd name="T8" fmla="*/ 0 w 100"/>
                <a:gd name="T9" fmla="*/ 27 h 31"/>
                <a:gd name="T10" fmla="*/ 0 w 100"/>
                <a:gd name="T11" fmla="*/ 26 h 31"/>
                <a:gd name="T12" fmla="*/ 0 w 100"/>
                <a:gd name="T13" fmla="*/ 25 h 31"/>
                <a:gd name="T14" fmla="*/ 2 w 100"/>
                <a:gd name="T15" fmla="*/ 23 h 31"/>
                <a:gd name="T16" fmla="*/ 6 w 100"/>
                <a:gd name="T17" fmla="*/ 22 h 31"/>
                <a:gd name="T18" fmla="*/ 11 w 100"/>
                <a:gd name="T19" fmla="*/ 21 h 31"/>
                <a:gd name="T20" fmla="*/ 17 w 100"/>
                <a:gd name="T21" fmla="*/ 20 h 31"/>
                <a:gd name="T22" fmla="*/ 23 w 100"/>
                <a:gd name="T23" fmla="*/ 19 h 31"/>
                <a:gd name="T24" fmla="*/ 28 w 100"/>
                <a:gd name="T25" fmla="*/ 18 h 31"/>
                <a:gd name="T26" fmla="*/ 32 w 100"/>
                <a:gd name="T27" fmla="*/ 17 h 31"/>
                <a:gd name="T28" fmla="*/ 33 w 100"/>
                <a:gd name="T29" fmla="*/ 16 h 31"/>
                <a:gd name="T30" fmla="*/ 32 w 100"/>
                <a:gd name="T31" fmla="*/ 15 h 31"/>
                <a:gd name="T32" fmla="*/ 30 w 100"/>
                <a:gd name="T33" fmla="*/ 13 h 31"/>
                <a:gd name="T34" fmla="*/ 26 w 100"/>
                <a:gd name="T35" fmla="*/ 11 h 31"/>
                <a:gd name="T36" fmla="*/ 23 w 100"/>
                <a:gd name="T37" fmla="*/ 9 h 31"/>
                <a:gd name="T38" fmla="*/ 17 w 100"/>
                <a:gd name="T39" fmla="*/ 6 h 31"/>
                <a:gd name="T40" fmla="*/ 13 w 100"/>
                <a:gd name="T41" fmla="*/ 2 h 31"/>
                <a:gd name="T42" fmla="*/ 12 w 100"/>
                <a:gd name="T43" fmla="*/ 0 h 31"/>
                <a:gd name="T44" fmla="*/ 14 w 100"/>
                <a:gd name="T45" fmla="*/ 0 h 31"/>
                <a:gd name="T46" fmla="*/ 18 w 100"/>
                <a:gd name="T47" fmla="*/ 0 h 31"/>
                <a:gd name="T48" fmla="*/ 23 w 100"/>
                <a:gd name="T49" fmla="*/ 0 h 31"/>
                <a:gd name="T50" fmla="*/ 26 w 100"/>
                <a:gd name="T51" fmla="*/ 0 h 31"/>
                <a:gd name="T52" fmla="*/ 32 w 100"/>
                <a:gd name="T53" fmla="*/ 1 h 31"/>
                <a:gd name="T54" fmla="*/ 38 w 100"/>
                <a:gd name="T55" fmla="*/ 3 h 31"/>
                <a:gd name="T56" fmla="*/ 43 w 100"/>
                <a:gd name="T57" fmla="*/ 3 h 31"/>
                <a:gd name="T58" fmla="*/ 52 w 100"/>
                <a:gd name="T59" fmla="*/ 1 h 31"/>
                <a:gd name="T60" fmla="*/ 65 w 100"/>
                <a:gd name="T61" fmla="*/ 0 h 31"/>
                <a:gd name="T62" fmla="*/ 72 w 100"/>
                <a:gd name="T63" fmla="*/ 1 h 31"/>
                <a:gd name="T64" fmla="*/ 78 w 100"/>
                <a:gd name="T65" fmla="*/ 3 h 31"/>
                <a:gd name="T66" fmla="*/ 88 w 100"/>
                <a:gd name="T67" fmla="*/ 11 h 31"/>
                <a:gd name="T68" fmla="*/ 93 w 100"/>
                <a:gd name="T69" fmla="*/ 15 h 31"/>
                <a:gd name="T70" fmla="*/ 97 w 100"/>
                <a:gd name="T71" fmla="*/ 18 h 31"/>
                <a:gd name="T72" fmla="*/ 99 w 100"/>
                <a:gd name="T73" fmla="*/ 20 h 31"/>
                <a:gd name="T74" fmla="*/ 98 w 100"/>
                <a:gd name="T75" fmla="*/ 22 h 31"/>
                <a:gd name="T76" fmla="*/ 93 w 100"/>
                <a:gd name="T77" fmla="*/ 23 h 31"/>
                <a:gd name="T78" fmla="*/ 87 w 100"/>
                <a:gd name="T79" fmla="*/ 22 h 31"/>
                <a:gd name="T80" fmla="*/ 78 w 100"/>
                <a:gd name="T81" fmla="*/ 22 h 31"/>
                <a:gd name="T82" fmla="*/ 67 w 100"/>
                <a:gd name="T83" fmla="*/ 22 h 31"/>
                <a:gd name="T84" fmla="*/ 63 w 100"/>
                <a:gd name="T85" fmla="*/ 22 h 31"/>
                <a:gd name="T86" fmla="*/ 59 w 100"/>
                <a:gd name="T87" fmla="*/ 23 h 31"/>
                <a:gd name="T88" fmla="*/ 57 w 100"/>
                <a:gd name="T89" fmla="*/ 25 h 31"/>
                <a:gd name="T90" fmla="*/ 57 w 100"/>
                <a:gd name="T91" fmla="*/ 27 h 31"/>
                <a:gd name="T92" fmla="*/ 57 w 100"/>
                <a:gd name="T93" fmla="*/ 29 h 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0"/>
                <a:gd name="T142" fmla="*/ 0 h 31"/>
                <a:gd name="T143" fmla="*/ 100 w 100"/>
                <a:gd name="T144" fmla="*/ 31 h 3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0" h="31">
                  <a:moveTo>
                    <a:pt x="57" y="29"/>
                  </a:moveTo>
                  <a:lnTo>
                    <a:pt x="28" y="30"/>
                  </a:lnTo>
                  <a:lnTo>
                    <a:pt x="17" y="30"/>
                  </a:lnTo>
                  <a:lnTo>
                    <a:pt x="8" y="29"/>
                  </a:lnTo>
                  <a:lnTo>
                    <a:pt x="0" y="27"/>
                  </a:lnTo>
                  <a:lnTo>
                    <a:pt x="0" y="26"/>
                  </a:lnTo>
                  <a:lnTo>
                    <a:pt x="0" y="25"/>
                  </a:lnTo>
                  <a:lnTo>
                    <a:pt x="2" y="23"/>
                  </a:lnTo>
                  <a:lnTo>
                    <a:pt x="6" y="22"/>
                  </a:lnTo>
                  <a:lnTo>
                    <a:pt x="11" y="21"/>
                  </a:lnTo>
                  <a:lnTo>
                    <a:pt x="17" y="20"/>
                  </a:lnTo>
                  <a:lnTo>
                    <a:pt x="23" y="19"/>
                  </a:lnTo>
                  <a:lnTo>
                    <a:pt x="28" y="18"/>
                  </a:lnTo>
                  <a:lnTo>
                    <a:pt x="32" y="17"/>
                  </a:lnTo>
                  <a:lnTo>
                    <a:pt x="33" y="16"/>
                  </a:lnTo>
                  <a:lnTo>
                    <a:pt x="32" y="15"/>
                  </a:lnTo>
                  <a:lnTo>
                    <a:pt x="30" y="13"/>
                  </a:lnTo>
                  <a:lnTo>
                    <a:pt x="26" y="11"/>
                  </a:lnTo>
                  <a:lnTo>
                    <a:pt x="23" y="9"/>
                  </a:lnTo>
                  <a:lnTo>
                    <a:pt x="17" y="6"/>
                  </a:lnTo>
                  <a:lnTo>
                    <a:pt x="13" y="2"/>
                  </a:lnTo>
                  <a:lnTo>
                    <a:pt x="12" y="0"/>
                  </a:lnTo>
                  <a:lnTo>
                    <a:pt x="14" y="0"/>
                  </a:lnTo>
                  <a:lnTo>
                    <a:pt x="18" y="0"/>
                  </a:lnTo>
                  <a:lnTo>
                    <a:pt x="23" y="0"/>
                  </a:lnTo>
                  <a:lnTo>
                    <a:pt x="26" y="0"/>
                  </a:lnTo>
                  <a:lnTo>
                    <a:pt x="32" y="1"/>
                  </a:lnTo>
                  <a:lnTo>
                    <a:pt x="38" y="3"/>
                  </a:lnTo>
                  <a:lnTo>
                    <a:pt x="43" y="3"/>
                  </a:lnTo>
                  <a:lnTo>
                    <a:pt x="52" y="1"/>
                  </a:lnTo>
                  <a:lnTo>
                    <a:pt x="65" y="0"/>
                  </a:lnTo>
                  <a:lnTo>
                    <a:pt x="72" y="1"/>
                  </a:lnTo>
                  <a:lnTo>
                    <a:pt x="78" y="3"/>
                  </a:lnTo>
                  <a:lnTo>
                    <a:pt x="88" y="11"/>
                  </a:lnTo>
                  <a:lnTo>
                    <a:pt x="93" y="15"/>
                  </a:lnTo>
                  <a:lnTo>
                    <a:pt x="97" y="18"/>
                  </a:lnTo>
                  <a:lnTo>
                    <a:pt x="99" y="20"/>
                  </a:lnTo>
                  <a:lnTo>
                    <a:pt x="98" y="22"/>
                  </a:lnTo>
                  <a:lnTo>
                    <a:pt x="93" y="23"/>
                  </a:lnTo>
                  <a:lnTo>
                    <a:pt x="87" y="22"/>
                  </a:lnTo>
                  <a:lnTo>
                    <a:pt x="78" y="22"/>
                  </a:lnTo>
                  <a:lnTo>
                    <a:pt x="67" y="22"/>
                  </a:lnTo>
                  <a:lnTo>
                    <a:pt x="63" y="22"/>
                  </a:lnTo>
                  <a:lnTo>
                    <a:pt x="59" y="23"/>
                  </a:lnTo>
                  <a:lnTo>
                    <a:pt x="57" y="25"/>
                  </a:lnTo>
                  <a:lnTo>
                    <a:pt x="57" y="27"/>
                  </a:lnTo>
                  <a:lnTo>
                    <a:pt x="57" y="29"/>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1" name="Freeform 19"/>
            <p:cNvSpPr>
              <a:spLocks/>
            </p:cNvSpPr>
            <p:nvPr/>
          </p:nvSpPr>
          <p:spPr bwMode="ltGray">
            <a:xfrm>
              <a:off x="1668" y="2602"/>
              <a:ext cx="30" cy="19"/>
            </a:xfrm>
            <a:custGeom>
              <a:avLst/>
              <a:gdLst>
                <a:gd name="T0" fmla="*/ 5 w 30"/>
                <a:gd name="T1" fmla="*/ 0 h 19"/>
                <a:gd name="T2" fmla="*/ 15 w 30"/>
                <a:gd name="T3" fmla="*/ 0 h 19"/>
                <a:gd name="T4" fmla="*/ 20 w 30"/>
                <a:gd name="T5" fmla="*/ 9 h 19"/>
                <a:gd name="T6" fmla="*/ 24 w 30"/>
                <a:gd name="T7" fmla="*/ 9 h 19"/>
                <a:gd name="T8" fmla="*/ 28 w 30"/>
                <a:gd name="T9" fmla="*/ 9 h 19"/>
                <a:gd name="T10" fmla="*/ 29 w 30"/>
                <a:gd name="T11" fmla="*/ 18 h 19"/>
                <a:gd name="T12" fmla="*/ 27 w 30"/>
                <a:gd name="T13" fmla="*/ 18 h 19"/>
                <a:gd name="T14" fmla="*/ 20 w 30"/>
                <a:gd name="T15" fmla="*/ 18 h 19"/>
                <a:gd name="T16" fmla="*/ 2 w 30"/>
                <a:gd name="T17" fmla="*/ 18 h 19"/>
                <a:gd name="T18" fmla="*/ 0 w 30"/>
                <a:gd name="T19" fmla="*/ 18 h 19"/>
                <a:gd name="T20" fmla="*/ 0 w 30"/>
                <a:gd name="T21" fmla="*/ 9 h 19"/>
                <a:gd name="T22" fmla="*/ 5 w 30"/>
                <a:gd name="T23" fmla="*/ 0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9"/>
                <a:gd name="T38" fmla="*/ 30 w 30"/>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9">
                  <a:moveTo>
                    <a:pt x="5" y="0"/>
                  </a:moveTo>
                  <a:lnTo>
                    <a:pt x="15" y="0"/>
                  </a:lnTo>
                  <a:lnTo>
                    <a:pt x="20" y="9"/>
                  </a:lnTo>
                  <a:lnTo>
                    <a:pt x="24" y="9"/>
                  </a:lnTo>
                  <a:lnTo>
                    <a:pt x="28" y="9"/>
                  </a:lnTo>
                  <a:lnTo>
                    <a:pt x="29" y="18"/>
                  </a:lnTo>
                  <a:lnTo>
                    <a:pt x="27" y="18"/>
                  </a:lnTo>
                  <a:lnTo>
                    <a:pt x="20" y="18"/>
                  </a:lnTo>
                  <a:lnTo>
                    <a:pt x="2" y="18"/>
                  </a:lnTo>
                  <a:lnTo>
                    <a:pt x="0" y="18"/>
                  </a:lnTo>
                  <a:lnTo>
                    <a:pt x="0" y="9"/>
                  </a:lnTo>
                  <a:lnTo>
                    <a:pt x="5"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2" name="Freeform 20"/>
            <p:cNvSpPr>
              <a:spLocks/>
            </p:cNvSpPr>
            <p:nvPr/>
          </p:nvSpPr>
          <p:spPr bwMode="ltGray">
            <a:xfrm>
              <a:off x="760" y="1920"/>
              <a:ext cx="48" cy="51"/>
            </a:xfrm>
            <a:custGeom>
              <a:avLst/>
              <a:gdLst>
                <a:gd name="T0" fmla="*/ 6 w 48"/>
                <a:gd name="T1" fmla="*/ 0 h 50"/>
                <a:gd name="T2" fmla="*/ 14 w 48"/>
                <a:gd name="T3" fmla="*/ 8 h 50"/>
                <a:gd name="T4" fmla="*/ 25 w 48"/>
                <a:gd name="T5" fmla="*/ 19 h 50"/>
                <a:gd name="T6" fmla="*/ 31 w 48"/>
                <a:gd name="T7" fmla="*/ 26 h 50"/>
                <a:gd name="T8" fmla="*/ 38 w 48"/>
                <a:gd name="T9" fmla="*/ 33 h 50"/>
                <a:gd name="T10" fmla="*/ 46 w 48"/>
                <a:gd name="T11" fmla="*/ 42 h 50"/>
                <a:gd name="T12" fmla="*/ 47 w 48"/>
                <a:gd name="T13" fmla="*/ 46 h 50"/>
                <a:gd name="T14" fmla="*/ 47 w 48"/>
                <a:gd name="T15" fmla="*/ 48 h 50"/>
                <a:gd name="T16" fmla="*/ 45 w 48"/>
                <a:gd name="T17" fmla="*/ 49 h 50"/>
                <a:gd name="T18" fmla="*/ 41 w 48"/>
                <a:gd name="T19" fmla="*/ 49 h 50"/>
                <a:gd name="T20" fmla="*/ 39 w 48"/>
                <a:gd name="T21" fmla="*/ 48 h 50"/>
                <a:gd name="T22" fmla="*/ 33 w 48"/>
                <a:gd name="T23" fmla="*/ 46 h 50"/>
                <a:gd name="T24" fmla="*/ 29 w 48"/>
                <a:gd name="T25" fmla="*/ 43 h 50"/>
                <a:gd name="T26" fmla="*/ 26 w 48"/>
                <a:gd name="T27" fmla="*/ 42 h 50"/>
                <a:gd name="T28" fmla="*/ 25 w 48"/>
                <a:gd name="T29" fmla="*/ 41 h 50"/>
                <a:gd name="T30" fmla="*/ 24 w 48"/>
                <a:gd name="T31" fmla="*/ 37 h 50"/>
                <a:gd name="T32" fmla="*/ 22 w 48"/>
                <a:gd name="T33" fmla="*/ 35 h 50"/>
                <a:gd name="T34" fmla="*/ 16 w 48"/>
                <a:gd name="T35" fmla="*/ 33 h 50"/>
                <a:gd name="T36" fmla="*/ 11 w 48"/>
                <a:gd name="T37" fmla="*/ 29 h 50"/>
                <a:gd name="T38" fmla="*/ 7 w 48"/>
                <a:gd name="T39" fmla="*/ 26 h 50"/>
                <a:gd name="T40" fmla="*/ 4 w 48"/>
                <a:gd name="T41" fmla="*/ 21 h 50"/>
                <a:gd name="T42" fmla="*/ 0 w 48"/>
                <a:gd name="T43" fmla="*/ 15 h 50"/>
                <a:gd name="T44" fmla="*/ 0 w 48"/>
                <a:gd name="T45" fmla="*/ 7 h 50"/>
                <a:gd name="T46" fmla="*/ 0 w 48"/>
                <a:gd name="T47" fmla="*/ 3 h 50"/>
                <a:gd name="T48" fmla="*/ 0 w 48"/>
                <a:gd name="T49" fmla="*/ 0 h 50"/>
                <a:gd name="T50" fmla="*/ 4 w 48"/>
                <a:gd name="T51" fmla="*/ 0 h 50"/>
                <a:gd name="T52" fmla="*/ 6 w 48"/>
                <a:gd name="T53" fmla="*/ 0 h 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
                <a:gd name="T82" fmla="*/ 0 h 50"/>
                <a:gd name="T83" fmla="*/ 48 w 48"/>
                <a:gd name="T84" fmla="*/ 50 h 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 h="50">
                  <a:moveTo>
                    <a:pt x="6" y="0"/>
                  </a:moveTo>
                  <a:lnTo>
                    <a:pt x="14" y="8"/>
                  </a:lnTo>
                  <a:lnTo>
                    <a:pt x="25" y="19"/>
                  </a:lnTo>
                  <a:lnTo>
                    <a:pt x="31" y="26"/>
                  </a:lnTo>
                  <a:lnTo>
                    <a:pt x="38" y="33"/>
                  </a:lnTo>
                  <a:lnTo>
                    <a:pt x="46" y="42"/>
                  </a:lnTo>
                  <a:lnTo>
                    <a:pt x="47" y="46"/>
                  </a:lnTo>
                  <a:lnTo>
                    <a:pt x="47" y="48"/>
                  </a:lnTo>
                  <a:lnTo>
                    <a:pt x="45" y="49"/>
                  </a:lnTo>
                  <a:lnTo>
                    <a:pt x="41" y="49"/>
                  </a:lnTo>
                  <a:lnTo>
                    <a:pt x="39" y="48"/>
                  </a:lnTo>
                  <a:lnTo>
                    <a:pt x="33" y="46"/>
                  </a:lnTo>
                  <a:lnTo>
                    <a:pt x="29" y="43"/>
                  </a:lnTo>
                  <a:lnTo>
                    <a:pt x="26" y="42"/>
                  </a:lnTo>
                  <a:lnTo>
                    <a:pt x="25" y="41"/>
                  </a:lnTo>
                  <a:lnTo>
                    <a:pt x="24" y="37"/>
                  </a:lnTo>
                  <a:lnTo>
                    <a:pt x="22" y="35"/>
                  </a:lnTo>
                  <a:lnTo>
                    <a:pt x="16" y="33"/>
                  </a:lnTo>
                  <a:lnTo>
                    <a:pt x="11" y="29"/>
                  </a:lnTo>
                  <a:lnTo>
                    <a:pt x="7" y="26"/>
                  </a:lnTo>
                  <a:lnTo>
                    <a:pt x="4" y="21"/>
                  </a:lnTo>
                  <a:lnTo>
                    <a:pt x="0" y="15"/>
                  </a:lnTo>
                  <a:lnTo>
                    <a:pt x="0" y="7"/>
                  </a:lnTo>
                  <a:lnTo>
                    <a:pt x="0" y="3"/>
                  </a:lnTo>
                  <a:lnTo>
                    <a:pt x="0" y="0"/>
                  </a:lnTo>
                  <a:lnTo>
                    <a:pt x="4" y="0"/>
                  </a:lnTo>
                  <a:lnTo>
                    <a:pt x="6"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3" name="Freeform 21"/>
            <p:cNvSpPr>
              <a:spLocks/>
            </p:cNvSpPr>
            <p:nvPr/>
          </p:nvSpPr>
          <p:spPr bwMode="ltGray">
            <a:xfrm>
              <a:off x="699" y="1839"/>
              <a:ext cx="19" cy="49"/>
            </a:xfrm>
            <a:custGeom>
              <a:avLst/>
              <a:gdLst>
                <a:gd name="T0" fmla="*/ 0 w 19"/>
                <a:gd name="T1" fmla="*/ 0 h 49"/>
                <a:gd name="T2" fmla="*/ 2 w 19"/>
                <a:gd name="T3" fmla="*/ 0 h 49"/>
                <a:gd name="T4" fmla="*/ 9 w 19"/>
                <a:gd name="T5" fmla="*/ 0 h 49"/>
                <a:gd name="T6" fmla="*/ 16 w 19"/>
                <a:gd name="T7" fmla="*/ 0 h 49"/>
                <a:gd name="T8" fmla="*/ 18 w 19"/>
                <a:gd name="T9" fmla="*/ 1 h 49"/>
                <a:gd name="T10" fmla="*/ 18 w 19"/>
                <a:gd name="T11" fmla="*/ 4 h 49"/>
                <a:gd name="T12" fmla="*/ 16 w 19"/>
                <a:gd name="T13" fmla="*/ 7 h 49"/>
                <a:gd name="T14" fmla="*/ 11 w 19"/>
                <a:gd name="T15" fmla="*/ 14 h 49"/>
                <a:gd name="T16" fmla="*/ 11 w 19"/>
                <a:gd name="T17" fmla="*/ 21 h 49"/>
                <a:gd name="T18" fmla="*/ 11 w 19"/>
                <a:gd name="T19" fmla="*/ 28 h 49"/>
                <a:gd name="T20" fmla="*/ 13 w 19"/>
                <a:gd name="T21" fmla="*/ 36 h 49"/>
                <a:gd name="T22" fmla="*/ 16 w 19"/>
                <a:gd name="T23" fmla="*/ 42 h 49"/>
                <a:gd name="T24" fmla="*/ 16 w 19"/>
                <a:gd name="T25" fmla="*/ 47 h 49"/>
                <a:gd name="T26" fmla="*/ 15 w 19"/>
                <a:gd name="T27" fmla="*/ 48 h 49"/>
                <a:gd name="T28" fmla="*/ 13 w 19"/>
                <a:gd name="T29" fmla="*/ 47 h 49"/>
                <a:gd name="T30" fmla="*/ 11 w 19"/>
                <a:gd name="T31" fmla="*/ 45 h 49"/>
                <a:gd name="T32" fmla="*/ 9 w 19"/>
                <a:gd name="T33" fmla="*/ 40 h 49"/>
                <a:gd name="T34" fmla="*/ 6 w 19"/>
                <a:gd name="T35" fmla="*/ 33 h 49"/>
                <a:gd name="T36" fmla="*/ 2 w 19"/>
                <a:gd name="T37" fmla="*/ 25 h 49"/>
                <a:gd name="T38" fmla="*/ 1 w 19"/>
                <a:gd name="T39" fmla="*/ 13 h 49"/>
                <a:gd name="T40" fmla="*/ 0 w 19"/>
                <a:gd name="T41" fmla="*/ 0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49"/>
                <a:gd name="T65" fmla="*/ 19 w 1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49">
                  <a:moveTo>
                    <a:pt x="0" y="0"/>
                  </a:moveTo>
                  <a:lnTo>
                    <a:pt x="2" y="0"/>
                  </a:lnTo>
                  <a:lnTo>
                    <a:pt x="9" y="0"/>
                  </a:lnTo>
                  <a:lnTo>
                    <a:pt x="16" y="0"/>
                  </a:lnTo>
                  <a:lnTo>
                    <a:pt x="18" y="1"/>
                  </a:lnTo>
                  <a:lnTo>
                    <a:pt x="18" y="4"/>
                  </a:lnTo>
                  <a:lnTo>
                    <a:pt x="16" y="7"/>
                  </a:lnTo>
                  <a:lnTo>
                    <a:pt x="11" y="14"/>
                  </a:lnTo>
                  <a:lnTo>
                    <a:pt x="11" y="21"/>
                  </a:lnTo>
                  <a:lnTo>
                    <a:pt x="11" y="28"/>
                  </a:lnTo>
                  <a:lnTo>
                    <a:pt x="13" y="36"/>
                  </a:lnTo>
                  <a:lnTo>
                    <a:pt x="16" y="42"/>
                  </a:lnTo>
                  <a:lnTo>
                    <a:pt x="16" y="47"/>
                  </a:lnTo>
                  <a:lnTo>
                    <a:pt x="15" y="48"/>
                  </a:lnTo>
                  <a:lnTo>
                    <a:pt x="13" y="47"/>
                  </a:lnTo>
                  <a:lnTo>
                    <a:pt x="11" y="45"/>
                  </a:lnTo>
                  <a:lnTo>
                    <a:pt x="9" y="40"/>
                  </a:lnTo>
                  <a:lnTo>
                    <a:pt x="6" y="33"/>
                  </a:lnTo>
                  <a:lnTo>
                    <a:pt x="2" y="25"/>
                  </a:lnTo>
                  <a:lnTo>
                    <a:pt x="1" y="13"/>
                  </a:lnTo>
                  <a:lnTo>
                    <a:pt x="0"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4" name="Freeform 22"/>
            <p:cNvSpPr>
              <a:spLocks/>
            </p:cNvSpPr>
            <p:nvPr/>
          </p:nvSpPr>
          <p:spPr bwMode="ltGray">
            <a:xfrm>
              <a:off x="676" y="1745"/>
              <a:ext cx="18" cy="19"/>
            </a:xfrm>
            <a:custGeom>
              <a:avLst/>
              <a:gdLst>
                <a:gd name="T0" fmla="*/ 0 w 18"/>
                <a:gd name="T1" fmla="*/ 2 h 18"/>
                <a:gd name="T2" fmla="*/ 6 w 18"/>
                <a:gd name="T3" fmla="*/ 0 h 18"/>
                <a:gd name="T4" fmla="*/ 10 w 18"/>
                <a:gd name="T5" fmla="*/ 0 h 18"/>
                <a:gd name="T6" fmla="*/ 15 w 18"/>
                <a:gd name="T7" fmla="*/ 0 h 18"/>
                <a:gd name="T8" fmla="*/ 17 w 18"/>
                <a:gd name="T9" fmla="*/ 6 h 18"/>
                <a:gd name="T10" fmla="*/ 15 w 18"/>
                <a:gd name="T11" fmla="*/ 11 h 18"/>
                <a:gd name="T12" fmla="*/ 15 w 18"/>
                <a:gd name="T13" fmla="*/ 15 h 18"/>
                <a:gd name="T14" fmla="*/ 9 w 18"/>
                <a:gd name="T15" fmla="*/ 17 h 18"/>
                <a:gd name="T16" fmla="*/ 8 w 18"/>
                <a:gd name="T17" fmla="*/ 17 h 18"/>
                <a:gd name="T18" fmla="*/ 6 w 18"/>
                <a:gd name="T19" fmla="*/ 15 h 18"/>
                <a:gd name="T20" fmla="*/ 2 w 18"/>
                <a:gd name="T21" fmla="*/ 14 h 18"/>
                <a:gd name="T22" fmla="*/ 0 w 18"/>
                <a:gd name="T23" fmla="*/ 9 h 18"/>
                <a:gd name="T24" fmla="*/ 0 w 18"/>
                <a:gd name="T25" fmla="*/ 6 h 18"/>
                <a:gd name="T26" fmla="*/ 0 w 18"/>
                <a:gd name="T27" fmla="*/ 2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18"/>
                <a:gd name="T44" fmla="*/ 18 w 1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18">
                  <a:moveTo>
                    <a:pt x="0" y="2"/>
                  </a:moveTo>
                  <a:lnTo>
                    <a:pt x="6" y="0"/>
                  </a:lnTo>
                  <a:lnTo>
                    <a:pt x="10" y="0"/>
                  </a:lnTo>
                  <a:lnTo>
                    <a:pt x="15" y="0"/>
                  </a:lnTo>
                  <a:lnTo>
                    <a:pt x="17" y="6"/>
                  </a:lnTo>
                  <a:lnTo>
                    <a:pt x="15" y="11"/>
                  </a:lnTo>
                  <a:lnTo>
                    <a:pt x="15" y="15"/>
                  </a:lnTo>
                  <a:lnTo>
                    <a:pt x="9" y="17"/>
                  </a:lnTo>
                  <a:lnTo>
                    <a:pt x="8" y="17"/>
                  </a:lnTo>
                  <a:lnTo>
                    <a:pt x="6" y="15"/>
                  </a:lnTo>
                  <a:lnTo>
                    <a:pt x="2" y="14"/>
                  </a:lnTo>
                  <a:lnTo>
                    <a:pt x="0" y="9"/>
                  </a:lnTo>
                  <a:lnTo>
                    <a:pt x="0" y="6"/>
                  </a:lnTo>
                  <a:lnTo>
                    <a:pt x="0" y="2"/>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5" name="Freeform 23"/>
            <p:cNvSpPr>
              <a:spLocks/>
            </p:cNvSpPr>
            <p:nvPr/>
          </p:nvSpPr>
          <p:spPr bwMode="ltGray">
            <a:xfrm>
              <a:off x="699" y="1757"/>
              <a:ext cx="19" cy="23"/>
            </a:xfrm>
            <a:custGeom>
              <a:avLst/>
              <a:gdLst>
                <a:gd name="T0" fmla="*/ 1 w 19"/>
                <a:gd name="T1" fmla="*/ 0 h 22"/>
                <a:gd name="T2" fmla="*/ 8 w 19"/>
                <a:gd name="T3" fmla="*/ 1 h 22"/>
                <a:gd name="T4" fmla="*/ 15 w 19"/>
                <a:gd name="T5" fmla="*/ 3 h 22"/>
                <a:gd name="T6" fmla="*/ 18 w 19"/>
                <a:gd name="T7" fmla="*/ 5 h 22"/>
                <a:gd name="T8" fmla="*/ 15 w 19"/>
                <a:gd name="T9" fmla="*/ 9 h 22"/>
                <a:gd name="T10" fmla="*/ 12 w 19"/>
                <a:gd name="T11" fmla="*/ 13 h 22"/>
                <a:gd name="T12" fmla="*/ 10 w 19"/>
                <a:gd name="T13" fmla="*/ 19 h 22"/>
                <a:gd name="T14" fmla="*/ 8 w 19"/>
                <a:gd name="T15" fmla="*/ 21 h 22"/>
                <a:gd name="T16" fmla="*/ 6 w 19"/>
                <a:gd name="T17" fmla="*/ 21 h 22"/>
                <a:gd name="T18" fmla="*/ 3 w 19"/>
                <a:gd name="T19" fmla="*/ 18 h 22"/>
                <a:gd name="T20" fmla="*/ 1 w 19"/>
                <a:gd name="T21" fmla="*/ 9 h 22"/>
                <a:gd name="T22" fmla="*/ 1 w 19"/>
                <a:gd name="T23" fmla="*/ 0 h 22"/>
                <a:gd name="T24" fmla="*/ 0 w 19"/>
                <a:gd name="T25" fmla="*/ 0 h 22"/>
                <a:gd name="T26" fmla="*/ 1 w 19"/>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22"/>
                <a:gd name="T44" fmla="*/ 19 w 19"/>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22">
                  <a:moveTo>
                    <a:pt x="1" y="0"/>
                  </a:moveTo>
                  <a:lnTo>
                    <a:pt x="8" y="1"/>
                  </a:lnTo>
                  <a:lnTo>
                    <a:pt x="15" y="3"/>
                  </a:lnTo>
                  <a:lnTo>
                    <a:pt x="18" y="5"/>
                  </a:lnTo>
                  <a:lnTo>
                    <a:pt x="15" y="9"/>
                  </a:lnTo>
                  <a:lnTo>
                    <a:pt x="12" y="13"/>
                  </a:lnTo>
                  <a:lnTo>
                    <a:pt x="10" y="19"/>
                  </a:lnTo>
                  <a:lnTo>
                    <a:pt x="8" y="21"/>
                  </a:lnTo>
                  <a:lnTo>
                    <a:pt x="6" y="21"/>
                  </a:lnTo>
                  <a:lnTo>
                    <a:pt x="3" y="18"/>
                  </a:lnTo>
                  <a:lnTo>
                    <a:pt x="1" y="9"/>
                  </a:lnTo>
                  <a:lnTo>
                    <a:pt x="1" y="0"/>
                  </a:lnTo>
                  <a:lnTo>
                    <a:pt x="0" y="0"/>
                  </a:lnTo>
                  <a:lnTo>
                    <a:pt x="1"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6" name="Freeform 24"/>
            <p:cNvSpPr>
              <a:spLocks/>
            </p:cNvSpPr>
            <p:nvPr/>
          </p:nvSpPr>
          <p:spPr bwMode="ltGray">
            <a:xfrm>
              <a:off x="709" y="1797"/>
              <a:ext cx="19" cy="21"/>
            </a:xfrm>
            <a:custGeom>
              <a:avLst/>
              <a:gdLst>
                <a:gd name="T0" fmla="*/ 7 w 18"/>
                <a:gd name="T1" fmla="*/ 0 h 22"/>
                <a:gd name="T2" fmla="*/ 11 w 18"/>
                <a:gd name="T3" fmla="*/ 3 h 22"/>
                <a:gd name="T4" fmla="*/ 17 w 18"/>
                <a:gd name="T5" fmla="*/ 6 h 22"/>
                <a:gd name="T6" fmla="*/ 17 w 18"/>
                <a:gd name="T7" fmla="*/ 8 h 22"/>
                <a:gd name="T8" fmla="*/ 17 w 18"/>
                <a:gd name="T9" fmla="*/ 12 h 22"/>
                <a:gd name="T10" fmla="*/ 14 w 18"/>
                <a:gd name="T11" fmla="*/ 17 h 22"/>
                <a:gd name="T12" fmla="*/ 11 w 18"/>
                <a:gd name="T13" fmla="*/ 21 h 22"/>
                <a:gd name="T14" fmla="*/ 9 w 18"/>
                <a:gd name="T15" fmla="*/ 21 h 22"/>
                <a:gd name="T16" fmla="*/ 7 w 18"/>
                <a:gd name="T17" fmla="*/ 20 h 22"/>
                <a:gd name="T18" fmla="*/ 3 w 18"/>
                <a:gd name="T19" fmla="*/ 16 h 22"/>
                <a:gd name="T20" fmla="*/ 1 w 18"/>
                <a:gd name="T21" fmla="*/ 12 h 22"/>
                <a:gd name="T22" fmla="*/ 0 w 18"/>
                <a:gd name="T23" fmla="*/ 7 h 22"/>
                <a:gd name="T24" fmla="*/ 1 w 18"/>
                <a:gd name="T25" fmla="*/ 3 h 22"/>
                <a:gd name="T26" fmla="*/ 7 w 18"/>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2"/>
                <a:gd name="T44" fmla="*/ 18 w 18"/>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2">
                  <a:moveTo>
                    <a:pt x="7" y="0"/>
                  </a:moveTo>
                  <a:lnTo>
                    <a:pt x="11" y="3"/>
                  </a:lnTo>
                  <a:lnTo>
                    <a:pt x="17" y="6"/>
                  </a:lnTo>
                  <a:lnTo>
                    <a:pt x="17" y="8"/>
                  </a:lnTo>
                  <a:lnTo>
                    <a:pt x="17" y="12"/>
                  </a:lnTo>
                  <a:lnTo>
                    <a:pt x="14" y="17"/>
                  </a:lnTo>
                  <a:lnTo>
                    <a:pt x="11" y="21"/>
                  </a:lnTo>
                  <a:lnTo>
                    <a:pt x="9" y="21"/>
                  </a:lnTo>
                  <a:lnTo>
                    <a:pt x="7" y="20"/>
                  </a:lnTo>
                  <a:lnTo>
                    <a:pt x="3" y="16"/>
                  </a:lnTo>
                  <a:lnTo>
                    <a:pt x="1" y="12"/>
                  </a:lnTo>
                  <a:lnTo>
                    <a:pt x="0" y="7"/>
                  </a:lnTo>
                  <a:lnTo>
                    <a:pt x="1" y="3"/>
                  </a:lnTo>
                  <a:lnTo>
                    <a:pt x="7"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7" name="Freeform 25"/>
            <p:cNvSpPr>
              <a:spLocks/>
            </p:cNvSpPr>
            <p:nvPr/>
          </p:nvSpPr>
          <p:spPr bwMode="ltGray">
            <a:xfrm>
              <a:off x="685" y="1771"/>
              <a:ext cx="19" cy="19"/>
            </a:xfrm>
            <a:custGeom>
              <a:avLst/>
              <a:gdLst>
                <a:gd name="T0" fmla="*/ 5 w 18"/>
                <a:gd name="T1" fmla="*/ 0 h 19"/>
                <a:gd name="T2" fmla="*/ 10 w 18"/>
                <a:gd name="T3" fmla="*/ 7 h 19"/>
                <a:gd name="T4" fmla="*/ 17 w 18"/>
                <a:gd name="T5" fmla="*/ 15 h 19"/>
                <a:gd name="T6" fmla="*/ 17 w 18"/>
                <a:gd name="T7" fmla="*/ 16 h 19"/>
                <a:gd name="T8" fmla="*/ 17 w 18"/>
                <a:gd name="T9" fmla="*/ 18 h 19"/>
                <a:gd name="T10" fmla="*/ 14 w 18"/>
                <a:gd name="T11" fmla="*/ 18 h 19"/>
                <a:gd name="T12" fmla="*/ 10 w 18"/>
                <a:gd name="T13" fmla="*/ 15 h 19"/>
                <a:gd name="T14" fmla="*/ 1 w 18"/>
                <a:gd name="T15" fmla="*/ 12 h 19"/>
                <a:gd name="T16" fmla="*/ 0 w 18"/>
                <a:gd name="T17" fmla="*/ 7 h 19"/>
                <a:gd name="T18" fmla="*/ 0 w 18"/>
                <a:gd name="T19" fmla="*/ 3 h 19"/>
                <a:gd name="T20" fmla="*/ 5 w 18"/>
                <a:gd name="T21" fmla="*/ 0 h 19"/>
                <a:gd name="T22" fmla="*/ 1 w 18"/>
                <a:gd name="T23" fmla="*/ 0 h 19"/>
                <a:gd name="T24" fmla="*/ 5 w 1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9"/>
                <a:gd name="T41" fmla="*/ 18 w 1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9">
                  <a:moveTo>
                    <a:pt x="5" y="0"/>
                  </a:moveTo>
                  <a:lnTo>
                    <a:pt x="10" y="7"/>
                  </a:lnTo>
                  <a:lnTo>
                    <a:pt x="17" y="15"/>
                  </a:lnTo>
                  <a:lnTo>
                    <a:pt x="17" y="16"/>
                  </a:lnTo>
                  <a:lnTo>
                    <a:pt x="17" y="18"/>
                  </a:lnTo>
                  <a:lnTo>
                    <a:pt x="14" y="18"/>
                  </a:lnTo>
                  <a:lnTo>
                    <a:pt x="10" y="15"/>
                  </a:lnTo>
                  <a:lnTo>
                    <a:pt x="1" y="12"/>
                  </a:lnTo>
                  <a:lnTo>
                    <a:pt x="0" y="7"/>
                  </a:lnTo>
                  <a:lnTo>
                    <a:pt x="0" y="3"/>
                  </a:lnTo>
                  <a:lnTo>
                    <a:pt x="5" y="0"/>
                  </a:lnTo>
                  <a:lnTo>
                    <a:pt x="1" y="0"/>
                  </a:lnTo>
                  <a:lnTo>
                    <a:pt x="5"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8" name="Freeform 26"/>
            <p:cNvSpPr>
              <a:spLocks/>
            </p:cNvSpPr>
            <p:nvPr/>
          </p:nvSpPr>
          <p:spPr bwMode="ltGray">
            <a:xfrm>
              <a:off x="200" y="1822"/>
              <a:ext cx="30" cy="19"/>
            </a:xfrm>
            <a:custGeom>
              <a:avLst/>
              <a:gdLst>
                <a:gd name="T0" fmla="*/ 0 w 30"/>
                <a:gd name="T1" fmla="*/ 17 h 18"/>
                <a:gd name="T2" fmla="*/ 4 w 30"/>
                <a:gd name="T3" fmla="*/ 11 h 18"/>
                <a:gd name="T4" fmla="*/ 9 w 30"/>
                <a:gd name="T5" fmla="*/ 6 h 18"/>
                <a:gd name="T6" fmla="*/ 19 w 30"/>
                <a:gd name="T7" fmla="*/ 1 h 18"/>
                <a:gd name="T8" fmla="*/ 24 w 30"/>
                <a:gd name="T9" fmla="*/ 0 h 18"/>
                <a:gd name="T10" fmla="*/ 28 w 30"/>
                <a:gd name="T11" fmla="*/ 0 h 18"/>
                <a:gd name="T12" fmla="*/ 29 w 30"/>
                <a:gd name="T13" fmla="*/ 1 h 18"/>
                <a:gd name="T14" fmla="*/ 28 w 30"/>
                <a:gd name="T15" fmla="*/ 4 h 18"/>
                <a:gd name="T16" fmla="*/ 22 w 30"/>
                <a:gd name="T17" fmla="*/ 9 h 18"/>
                <a:gd name="T18" fmla="*/ 15 w 30"/>
                <a:gd name="T19" fmla="*/ 14 h 18"/>
                <a:gd name="T20" fmla="*/ 8 w 30"/>
                <a:gd name="T21" fmla="*/ 17 h 18"/>
                <a:gd name="T22" fmla="*/ 0 w 30"/>
                <a:gd name="T23" fmla="*/ 17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8"/>
                <a:gd name="T38" fmla="*/ 30 w 30"/>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8">
                  <a:moveTo>
                    <a:pt x="0" y="17"/>
                  </a:moveTo>
                  <a:lnTo>
                    <a:pt x="4" y="11"/>
                  </a:lnTo>
                  <a:lnTo>
                    <a:pt x="9" y="6"/>
                  </a:lnTo>
                  <a:lnTo>
                    <a:pt x="19" y="1"/>
                  </a:lnTo>
                  <a:lnTo>
                    <a:pt x="24" y="0"/>
                  </a:lnTo>
                  <a:lnTo>
                    <a:pt x="28" y="0"/>
                  </a:lnTo>
                  <a:lnTo>
                    <a:pt x="29" y="1"/>
                  </a:lnTo>
                  <a:lnTo>
                    <a:pt x="28" y="4"/>
                  </a:lnTo>
                  <a:lnTo>
                    <a:pt x="22" y="9"/>
                  </a:lnTo>
                  <a:lnTo>
                    <a:pt x="15" y="14"/>
                  </a:lnTo>
                  <a:lnTo>
                    <a:pt x="8" y="17"/>
                  </a:lnTo>
                  <a:lnTo>
                    <a:pt x="0" y="17"/>
                  </a:lnTo>
                </a:path>
              </a:pathLst>
            </a:custGeom>
            <a:solidFill>
              <a:srgbClr val="D4D8F2"/>
            </a:solidFill>
            <a:ln w="9525" cap="rnd">
              <a:noFill/>
              <a:round/>
              <a:headEnd type="none" w="sm" len="sm"/>
              <a:tailEnd type="none" w="sm" len="sm"/>
            </a:ln>
            <a:effectLst/>
          </p:spPr>
          <p:txBody>
            <a:bodyPr/>
            <a:lstStyle/>
            <a:p>
              <a:endParaRPr lang="en-US" sz="900"/>
            </a:p>
          </p:txBody>
        </p:sp>
        <p:sp>
          <p:nvSpPr>
            <p:cNvPr id="1313819" name="Freeform 27"/>
            <p:cNvSpPr>
              <a:spLocks/>
            </p:cNvSpPr>
            <p:nvPr/>
          </p:nvSpPr>
          <p:spPr bwMode="ltGray">
            <a:xfrm>
              <a:off x="180" y="1842"/>
              <a:ext cx="18" cy="1"/>
            </a:xfrm>
            <a:custGeom>
              <a:avLst/>
              <a:gdLst>
                <a:gd name="T0" fmla="*/ 0 w 17"/>
                <a:gd name="T1" fmla="*/ 0 h 1"/>
                <a:gd name="T2" fmla="*/ 8 w 17"/>
                <a:gd name="T3" fmla="*/ 0 h 1"/>
                <a:gd name="T4" fmla="*/ 14 w 17"/>
                <a:gd name="T5" fmla="*/ 0 h 1"/>
                <a:gd name="T6" fmla="*/ 16 w 17"/>
                <a:gd name="T7" fmla="*/ 0 h 1"/>
                <a:gd name="T8" fmla="*/ 14 w 17"/>
                <a:gd name="T9" fmla="*/ 0 h 1"/>
                <a:gd name="T10" fmla="*/ 9 w 17"/>
                <a:gd name="T11" fmla="*/ 0 h 1"/>
                <a:gd name="T12" fmla="*/ 7 w 17"/>
                <a:gd name="T13" fmla="*/ 0 h 1"/>
                <a:gd name="T14" fmla="*/ 0 w 17"/>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0" y="0"/>
                  </a:moveTo>
                  <a:lnTo>
                    <a:pt x="8" y="0"/>
                  </a:lnTo>
                  <a:lnTo>
                    <a:pt x="14" y="0"/>
                  </a:lnTo>
                  <a:lnTo>
                    <a:pt x="16" y="0"/>
                  </a:lnTo>
                  <a:lnTo>
                    <a:pt x="14" y="0"/>
                  </a:lnTo>
                  <a:lnTo>
                    <a:pt x="9" y="0"/>
                  </a:lnTo>
                  <a:lnTo>
                    <a:pt x="7" y="0"/>
                  </a:lnTo>
                  <a:lnTo>
                    <a:pt x="0"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0" name="Freeform 28"/>
            <p:cNvSpPr>
              <a:spLocks/>
            </p:cNvSpPr>
            <p:nvPr/>
          </p:nvSpPr>
          <p:spPr bwMode="ltGray">
            <a:xfrm>
              <a:off x="151" y="1856"/>
              <a:ext cx="24" cy="19"/>
            </a:xfrm>
            <a:custGeom>
              <a:avLst/>
              <a:gdLst>
                <a:gd name="T0" fmla="*/ 11 w 24"/>
                <a:gd name="T1" fmla="*/ 3 h 19"/>
                <a:gd name="T2" fmla="*/ 17 w 24"/>
                <a:gd name="T3" fmla="*/ 0 h 19"/>
                <a:gd name="T4" fmla="*/ 21 w 24"/>
                <a:gd name="T5" fmla="*/ 3 h 19"/>
                <a:gd name="T6" fmla="*/ 23 w 24"/>
                <a:gd name="T7" fmla="*/ 3 h 19"/>
                <a:gd name="T8" fmla="*/ 23 w 24"/>
                <a:gd name="T9" fmla="*/ 7 h 19"/>
                <a:gd name="T10" fmla="*/ 21 w 24"/>
                <a:gd name="T11" fmla="*/ 10 h 19"/>
                <a:gd name="T12" fmla="*/ 16 w 24"/>
                <a:gd name="T13" fmla="*/ 14 h 19"/>
                <a:gd name="T14" fmla="*/ 8 w 24"/>
                <a:gd name="T15" fmla="*/ 18 h 19"/>
                <a:gd name="T16" fmla="*/ 1 w 24"/>
                <a:gd name="T17" fmla="*/ 18 h 19"/>
                <a:gd name="T18" fmla="*/ 0 w 24"/>
                <a:gd name="T19" fmla="*/ 18 h 19"/>
                <a:gd name="T20" fmla="*/ 0 w 24"/>
                <a:gd name="T21" fmla="*/ 14 h 19"/>
                <a:gd name="T22" fmla="*/ 0 w 24"/>
                <a:gd name="T23" fmla="*/ 10 h 19"/>
                <a:gd name="T24" fmla="*/ 5 w 24"/>
                <a:gd name="T25" fmla="*/ 3 h 19"/>
                <a:gd name="T26" fmla="*/ 11 w 24"/>
                <a:gd name="T27" fmla="*/ 3 h 19"/>
                <a:gd name="T28" fmla="*/ 10 w 24"/>
                <a:gd name="T29" fmla="*/ 3 h 19"/>
                <a:gd name="T30" fmla="*/ 11 w 24"/>
                <a:gd name="T31" fmla="*/ 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9"/>
                <a:gd name="T50" fmla="*/ 24 w 24"/>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9">
                  <a:moveTo>
                    <a:pt x="11" y="3"/>
                  </a:moveTo>
                  <a:lnTo>
                    <a:pt x="17" y="0"/>
                  </a:lnTo>
                  <a:lnTo>
                    <a:pt x="21" y="3"/>
                  </a:lnTo>
                  <a:lnTo>
                    <a:pt x="23" y="3"/>
                  </a:lnTo>
                  <a:lnTo>
                    <a:pt x="23" y="7"/>
                  </a:lnTo>
                  <a:lnTo>
                    <a:pt x="21" y="10"/>
                  </a:lnTo>
                  <a:lnTo>
                    <a:pt x="16" y="14"/>
                  </a:lnTo>
                  <a:lnTo>
                    <a:pt x="8" y="18"/>
                  </a:lnTo>
                  <a:lnTo>
                    <a:pt x="1" y="18"/>
                  </a:lnTo>
                  <a:lnTo>
                    <a:pt x="0" y="18"/>
                  </a:lnTo>
                  <a:lnTo>
                    <a:pt x="0" y="14"/>
                  </a:lnTo>
                  <a:lnTo>
                    <a:pt x="0" y="10"/>
                  </a:lnTo>
                  <a:lnTo>
                    <a:pt x="5" y="3"/>
                  </a:lnTo>
                  <a:lnTo>
                    <a:pt x="11" y="3"/>
                  </a:lnTo>
                  <a:lnTo>
                    <a:pt x="10" y="3"/>
                  </a:lnTo>
                  <a:lnTo>
                    <a:pt x="11" y="3"/>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1" name="Freeform 29"/>
            <p:cNvSpPr>
              <a:spLocks/>
            </p:cNvSpPr>
            <p:nvPr/>
          </p:nvSpPr>
          <p:spPr bwMode="ltGray">
            <a:xfrm>
              <a:off x="2688" y="1721"/>
              <a:ext cx="120" cy="209"/>
            </a:xfrm>
            <a:custGeom>
              <a:avLst/>
              <a:gdLst>
                <a:gd name="T0" fmla="*/ 90 w 121"/>
                <a:gd name="T1" fmla="*/ 136 h 206"/>
                <a:gd name="T2" fmla="*/ 99 w 121"/>
                <a:gd name="T3" fmla="*/ 135 h 206"/>
                <a:gd name="T4" fmla="*/ 110 w 121"/>
                <a:gd name="T5" fmla="*/ 133 h 206"/>
                <a:gd name="T6" fmla="*/ 120 w 121"/>
                <a:gd name="T7" fmla="*/ 142 h 206"/>
                <a:gd name="T8" fmla="*/ 112 w 121"/>
                <a:gd name="T9" fmla="*/ 152 h 206"/>
                <a:gd name="T10" fmla="*/ 100 w 121"/>
                <a:gd name="T11" fmla="*/ 161 h 206"/>
                <a:gd name="T12" fmla="*/ 107 w 121"/>
                <a:gd name="T13" fmla="*/ 169 h 206"/>
                <a:gd name="T14" fmla="*/ 109 w 121"/>
                <a:gd name="T15" fmla="*/ 175 h 206"/>
                <a:gd name="T16" fmla="*/ 99 w 121"/>
                <a:gd name="T17" fmla="*/ 179 h 206"/>
                <a:gd name="T18" fmla="*/ 82 w 121"/>
                <a:gd name="T19" fmla="*/ 180 h 206"/>
                <a:gd name="T20" fmla="*/ 60 w 121"/>
                <a:gd name="T21" fmla="*/ 182 h 206"/>
                <a:gd name="T22" fmla="*/ 46 w 121"/>
                <a:gd name="T23" fmla="*/ 187 h 206"/>
                <a:gd name="T24" fmla="*/ 35 w 121"/>
                <a:gd name="T25" fmla="*/ 187 h 206"/>
                <a:gd name="T26" fmla="*/ 26 w 121"/>
                <a:gd name="T27" fmla="*/ 184 h 206"/>
                <a:gd name="T28" fmla="*/ 18 w 121"/>
                <a:gd name="T29" fmla="*/ 194 h 206"/>
                <a:gd name="T30" fmla="*/ 4 w 121"/>
                <a:gd name="T31" fmla="*/ 204 h 206"/>
                <a:gd name="T32" fmla="*/ 0 w 121"/>
                <a:gd name="T33" fmla="*/ 201 h 206"/>
                <a:gd name="T34" fmla="*/ 14 w 121"/>
                <a:gd name="T35" fmla="*/ 182 h 206"/>
                <a:gd name="T36" fmla="*/ 19 w 121"/>
                <a:gd name="T37" fmla="*/ 173 h 206"/>
                <a:gd name="T38" fmla="*/ 39 w 121"/>
                <a:gd name="T39" fmla="*/ 173 h 206"/>
                <a:gd name="T40" fmla="*/ 39 w 121"/>
                <a:gd name="T41" fmla="*/ 168 h 206"/>
                <a:gd name="T42" fmla="*/ 29 w 121"/>
                <a:gd name="T43" fmla="*/ 167 h 206"/>
                <a:gd name="T44" fmla="*/ 17 w 121"/>
                <a:gd name="T45" fmla="*/ 160 h 206"/>
                <a:gd name="T46" fmla="*/ 8 w 121"/>
                <a:gd name="T47" fmla="*/ 160 h 206"/>
                <a:gd name="T48" fmla="*/ 16 w 121"/>
                <a:gd name="T49" fmla="*/ 153 h 206"/>
                <a:gd name="T50" fmla="*/ 25 w 121"/>
                <a:gd name="T51" fmla="*/ 148 h 206"/>
                <a:gd name="T52" fmla="*/ 30 w 121"/>
                <a:gd name="T53" fmla="*/ 140 h 206"/>
                <a:gd name="T54" fmla="*/ 19 w 121"/>
                <a:gd name="T55" fmla="*/ 135 h 206"/>
                <a:gd name="T56" fmla="*/ 32 w 121"/>
                <a:gd name="T57" fmla="*/ 125 h 206"/>
                <a:gd name="T58" fmla="*/ 45 w 121"/>
                <a:gd name="T59" fmla="*/ 119 h 206"/>
                <a:gd name="T60" fmla="*/ 45 w 121"/>
                <a:gd name="T61" fmla="*/ 111 h 206"/>
                <a:gd name="T62" fmla="*/ 37 w 121"/>
                <a:gd name="T63" fmla="*/ 103 h 206"/>
                <a:gd name="T64" fmla="*/ 37 w 121"/>
                <a:gd name="T65" fmla="*/ 92 h 206"/>
                <a:gd name="T66" fmla="*/ 39 w 121"/>
                <a:gd name="T67" fmla="*/ 87 h 206"/>
                <a:gd name="T68" fmla="*/ 39 w 121"/>
                <a:gd name="T69" fmla="*/ 84 h 206"/>
                <a:gd name="T70" fmla="*/ 29 w 121"/>
                <a:gd name="T71" fmla="*/ 89 h 206"/>
                <a:gd name="T72" fmla="*/ 23 w 121"/>
                <a:gd name="T73" fmla="*/ 84 h 206"/>
                <a:gd name="T74" fmla="*/ 23 w 121"/>
                <a:gd name="T75" fmla="*/ 79 h 206"/>
                <a:gd name="T76" fmla="*/ 23 w 121"/>
                <a:gd name="T77" fmla="*/ 62 h 206"/>
                <a:gd name="T78" fmla="*/ 4 w 121"/>
                <a:gd name="T79" fmla="*/ 46 h 206"/>
                <a:gd name="T80" fmla="*/ 2 w 121"/>
                <a:gd name="T81" fmla="*/ 30 h 206"/>
                <a:gd name="T82" fmla="*/ 13 w 121"/>
                <a:gd name="T83" fmla="*/ 8 h 206"/>
                <a:gd name="T84" fmla="*/ 19 w 121"/>
                <a:gd name="T85" fmla="*/ 0 h 206"/>
                <a:gd name="T86" fmla="*/ 37 w 121"/>
                <a:gd name="T87" fmla="*/ 1 h 206"/>
                <a:gd name="T88" fmla="*/ 29 w 121"/>
                <a:gd name="T89" fmla="*/ 14 h 206"/>
                <a:gd name="T90" fmla="*/ 24 w 121"/>
                <a:gd name="T91" fmla="*/ 27 h 206"/>
                <a:gd name="T92" fmla="*/ 35 w 121"/>
                <a:gd name="T93" fmla="*/ 26 h 206"/>
                <a:gd name="T94" fmla="*/ 47 w 121"/>
                <a:gd name="T95" fmla="*/ 22 h 206"/>
                <a:gd name="T96" fmla="*/ 57 w 121"/>
                <a:gd name="T97" fmla="*/ 22 h 206"/>
                <a:gd name="T98" fmla="*/ 61 w 121"/>
                <a:gd name="T99" fmla="*/ 23 h 206"/>
                <a:gd name="T100" fmla="*/ 58 w 121"/>
                <a:gd name="T101" fmla="*/ 34 h 206"/>
                <a:gd name="T102" fmla="*/ 50 w 121"/>
                <a:gd name="T103" fmla="*/ 46 h 206"/>
                <a:gd name="T104" fmla="*/ 51 w 121"/>
                <a:gd name="T105" fmla="*/ 50 h 206"/>
                <a:gd name="T106" fmla="*/ 56 w 121"/>
                <a:gd name="T107" fmla="*/ 51 h 206"/>
                <a:gd name="T108" fmla="*/ 47 w 121"/>
                <a:gd name="T109" fmla="*/ 57 h 206"/>
                <a:gd name="T110" fmla="*/ 56 w 121"/>
                <a:gd name="T111" fmla="*/ 57 h 206"/>
                <a:gd name="T112" fmla="*/ 63 w 121"/>
                <a:gd name="T113" fmla="*/ 64 h 206"/>
                <a:gd name="T114" fmla="*/ 77 w 121"/>
                <a:gd name="T115" fmla="*/ 83 h 206"/>
                <a:gd name="T116" fmla="*/ 87 w 121"/>
                <a:gd name="T117" fmla="*/ 108 h 206"/>
                <a:gd name="T118" fmla="*/ 93 w 121"/>
                <a:gd name="T119" fmla="*/ 131 h 2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1"/>
                <a:gd name="T181" fmla="*/ 0 h 206"/>
                <a:gd name="T182" fmla="*/ 121 w 121"/>
                <a:gd name="T183" fmla="*/ 206 h 2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1" h="206">
                  <a:moveTo>
                    <a:pt x="93" y="131"/>
                  </a:moveTo>
                  <a:lnTo>
                    <a:pt x="91" y="133"/>
                  </a:lnTo>
                  <a:lnTo>
                    <a:pt x="90" y="136"/>
                  </a:lnTo>
                  <a:lnTo>
                    <a:pt x="91" y="136"/>
                  </a:lnTo>
                  <a:lnTo>
                    <a:pt x="95" y="136"/>
                  </a:lnTo>
                  <a:lnTo>
                    <a:pt x="99" y="135"/>
                  </a:lnTo>
                  <a:lnTo>
                    <a:pt x="104" y="133"/>
                  </a:lnTo>
                  <a:lnTo>
                    <a:pt x="105" y="133"/>
                  </a:lnTo>
                  <a:lnTo>
                    <a:pt x="110" y="133"/>
                  </a:lnTo>
                  <a:lnTo>
                    <a:pt x="114" y="136"/>
                  </a:lnTo>
                  <a:lnTo>
                    <a:pt x="119" y="139"/>
                  </a:lnTo>
                  <a:lnTo>
                    <a:pt x="120" y="142"/>
                  </a:lnTo>
                  <a:lnTo>
                    <a:pt x="119" y="144"/>
                  </a:lnTo>
                  <a:lnTo>
                    <a:pt x="115" y="148"/>
                  </a:lnTo>
                  <a:lnTo>
                    <a:pt x="112" y="152"/>
                  </a:lnTo>
                  <a:lnTo>
                    <a:pt x="109" y="153"/>
                  </a:lnTo>
                  <a:lnTo>
                    <a:pt x="105" y="156"/>
                  </a:lnTo>
                  <a:lnTo>
                    <a:pt x="100" y="161"/>
                  </a:lnTo>
                  <a:lnTo>
                    <a:pt x="95" y="166"/>
                  </a:lnTo>
                  <a:lnTo>
                    <a:pt x="100" y="168"/>
                  </a:lnTo>
                  <a:lnTo>
                    <a:pt x="107" y="169"/>
                  </a:lnTo>
                  <a:lnTo>
                    <a:pt x="110" y="172"/>
                  </a:lnTo>
                  <a:lnTo>
                    <a:pt x="110" y="173"/>
                  </a:lnTo>
                  <a:lnTo>
                    <a:pt x="109" y="175"/>
                  </a:lnTo>
                  <a:lnTo>
                    <a:pt x="105" y="177"/>
                  </a:lnTo>
                  <a:lnTo>
                    <a:pt x="104" y="177"/>
                  </a:lnTo>
                  <a:lnTo>
                    <a:pt x="99" y="179"/>
                  </a:lnTo>
                  <a:lnTo>
                    <a:pt x="94" y="180"/>
                  </a:lnTo>
                  <a:lnTo>
                    <a:pt x="90" y="180"/>
                  </a:lnTo>
                  <a:lnTo>
                    <a:pt x="82" y="180"/>
                  </a:lnTo>
                  <a:lnTo>
                    <a:pt x="75" y="181"/>
                  </a:lnTo>
                  <a:lnTo>
                    <a:pt x="70" y="181"/>
                  </a:lnTo>
                  <a:lnTo>
                    <a:pt x="60" y="182"/>
                  </a:lnTo>
                  <a:lnTo>
                    <a:pt x="53" y="183"/>
                  </a:lnTo>
                  <a:lnTo>
                    <a:pt x="48" y="184"/>
                  </a:lnTo>
                  <a:lnTo>
                    <a:pt x="46" y="187"/>
                  </a:lnTo>
                  <a:lnTo>
                    <a:pt x="43" y="188"/>
                  </a:lnTo>
                  <a:lnTo>
                    <a:pt x="41" y="188"/>
                  </a:lnTo>
                  <a:lnTo>
                    <a:pt x="35" y="187"/>
                  </a:lnTo>
                  <a:lnTo>
                    <a:pt x="31" y="186"/>
                  </a:lnTo>
                  <a:lnTo>
                    <a:pt x="29" y="184"/>
                  </a:lnTo>
                  <a:lnTo>
                    <a:pt x="26" y="184"/>
                  </a:lnTo>
                  <a:lnTo>
                    <a:pt x="24" y="189"/>
                  </a:lnTo>
                  <a:lnTo>
                    <a:pt x="22" y="192"/>
                  </a:lnTo>
                  <a:lnTo>
                    <a:pt x="18" y="194"/>
                  </a:lnTo>
                  <a:lnTo>
                    <a:pt x="16" y="195"/>
                  </a:lnTo>
                  <a:lnTo>
                    <a:pt x="13" y="196"/>
                  </a:lnTo>
                  <a:lnTo>
                    <a:pt x="4" y="204"/>
                  </a:lnTo>
                  <a:lnTo>
                    <a:pt x="0" y="205"/>
                  </a:lnTo>
                  <a:lnTo>
                    <a:pt x="0" y="204"/>
                  </a:lnTo>
                  <a:lnTo>
                    <a:pt x="0" y="201"/>
                  </a:lnTo>
                  <a:lnTo>
                    <a:pt x="6" y="191"/>
                  </a:lnTo>
                  <a:lnTo>
                    <a:pt x="10" y="186"/>
                  </a:lnTo>
                  <a:lnTo>
                    <a:pt x="14" y="182"/>
                  </a:lnTo>
                  <a:lnTo>
                    <a:pt x="18" y="177"/>
                  </a:lnTo>
                  <a:lnTo>
                    <a:pt x="18" y="175"/>
                  </a:lnTo>
                  <a:lnTo>
                    <a:pt x="19" y="173"/>
                  </a:lnTo>
                  <a:lnTo>
                    <a:pt x="29" y="173"/>
                  </a:lnTo>
                  <a:lnTo>
                    <a:pt x="37" y="173"/>
                  </a:lnTo>
                  <a:lnTo>
                    <a:pt x="39" y="173"/>
                  </a:lnTo>
                  <a:lnTo>
                    <a:pt x="41" y="172"/>
                  </a:lnTo>
                  <a:lnTo>
                    <a:pt x="42" y="171"/>
                  </a:lnTo>
                  <a:lnTo>
                    <a:pt x="39" y="168"/>
                  </a:lnTo>
                  <a:lnTo>
                    <a:pt x="37" y="167"/>
                  </a:lnTo>
                  <a:lnTo>
                    <a:pt x="32" y="167"/>
                  </a:lnTo>
                  <a:lnTo>
                    <a:pt x="29" y="167"/>
                  </a:lnTo>
                  <a:lnTo>
                    <a:pt x="25" y="166"/>
                  </a:lnTo>
                  <a:lnTo>
                    <a:pt x="19" y="163"/>
                  </a:lnTo>
                  <a:lnTo>
                    <a:pt x="17" y="160"/>
                  </a:lnTo>
                  <a:lnTo>
                    <a:pt x="17" y="161"/>
                  </a:lnTo>
                  <a:lnTo>
                    <a:pt x="8" y="161"/>
                  </a:lnTo>
                  <a:lnTo>
                    <a:pt x="8" y="160"/>
                  </a:lnTo>
                  <a:lnTo>
                    <a:pt x="10" y="160"/>
                  </a:lnTo>
                  <a:lnTo>
                    <a:pt x="13" y="156"/>
                  </a:lnTo>
                  <a:lnTo>
                    <a:pt x="16" y="153"/>
                  </a:lnTo>
                  <a:lnTo>
                    <a:pt x="18" y="153"/>
                  </a:lnTo>
                  <a:lnTo>
                    <a:pt x="22" y="152"/>
                  </a:lnTo>
                  <a:lnTo>
                    <a:pt x="25" y="148"/>
                  </a:lnTo>
                  <a:lnTo>
                    <a:pt x="29" y="143"/>
                  </a:lnTo>
                  <a:lnTo>
                    <a:pt x="31" y="140"/>
                  </a:lnTo>
                  <a:lnTo>
                    <a:pt x="30" y="140"/>
                  </a:lnTo>
                  <a:lnTo>
                    <a:pt x="30" y="138"/>
                  </a:lnTo>
                  <a:lnTo>
                    <a:pt x="26" y="135"/>
                  </a:lnTo>
                  <a:lnTo>
                    <a:pt x="19" y="135"/>
                  </a:lnTo>
                  <a:lnTo>
                    <a:pt x="23" y="132"/>
                  </a:lnTo>
                  <a:lnTo>
                    <a:pt x="26" y="128"/>
                  </a:lnTo>
                  <a:lnTo>
                    <a:pt x="32" y="125"/>
                  </a:lnTo>
                  <a:lnTo>
                    <a:pt x="37" y="123"/>
                  </a:lnTo>
                  <a:lnTo>
                    <a:pt x="41" y="121"/>
                  </a:lnTo>
                  <a:lnTo>
                    <a:pt x="45" y="119"/>
                  </a:lnTo>
                  <a:lnTo>
                    <a:pt x="47" y="116"/>
                  </a:lnTo>
                  <a:lnTo>
                    <a:pt x="47" y="113"/>
                  </a:lnTo>
                  <a:lnTo>
                    <a:pt x="45" y="111"/>
                  </a:lnTo>
                  <a:lnTo>
                    <a:pt x="43" y="108"/>
                  </a:lnTo>
                  <a:lnTo>
                    <a:pt x="39" y="105"/>
                  </a:lnTo>
                  <a:lnTo>
                    <a:pt x="37" y="103"/>
                  </a:lnTo>
                  <a:lnTo>
                    <a:pt x="37" y="101"/>
                  </a:lnTo>
                  <a:lnTo>
                    <a:pt x="38" y="98"/>
                  </a:lnTo>
                  <a:lnTo>
                    <a:pt x="37" y="92"/>
                  </a:lnTo>
                  <a:lnTo>
                    <a:pt x="37" y="91"/>
                  </a:lnTo>
                  <a:lnTo>
                    <a:pt x="37" y="89"/>
                  </a:lnTo>
                  <a:lnTo>
                    <a:pt x="39" y="87"/>
                  </a:lnTo>
                  <a:lnTo>
                    <a:pt x="41" y="85"/>
                  </a:lnTo>
                  <a:lnTo>
                    <a:pt x="42" y="82"/>
                  </a:lnTo>
                  <a:lnTo>
                    <a:pt x="39" y="84"/>
                  </a:lnTo>
                  <a:lnTo>
                    <a:pt x="33" y="87"/>
                  </a:lnTo>
                  <a:lnTo>
                    <a:pt x="31" y="88"/>
                  </a:lnTo>
                  <a:lnTo>
                    <a:pt x="29" y="89"/>
                  </a:lnTo>
                  <a:lnTo>
                    <a:pt x="26" y="89"/>
                  </a:lnTo>
                  <a:lnTo>
                    <a:pt x="24" y="87"/>
                  </a:lnTo>
                  <a:lnTo>
                    <a:pt x="23" y="84"/>
                  </a:lnTo>
                  <a:lnTo>
                    <a:pt x="19" y="83"/>
                  </a:lnTo>
                  <a:lnTo>
                    <a:pt x="19" y="81"/>
                  </a:lnTo>
                  <a:lnTo>
                    <a:pt x="23" y="79"/>
                  </a:lnTo>
                  <a:lnTo>
                    <a:pt x="24" y="75"/>
                  </a:lnTo>
                  <a:lnTo>
                    <a:pt x="25" y="70"/>
                  </a:lnTo>
                  <a:lnTo>
                    <a:pt x="23" y="62"/>
                  </a:lnTo>
                  <a:lnTo>
                    <a:pt x="16" y="56"/>
                  </a:lnTo>
                  <a:lnTo>
                    <a:pt x="7" y="50"/>
                  </a:lnTo>
                  <a:lnTo>
                    <a:pt x="4" y="46"/>
                  </a:lnTo>
                  <a:lnTo>
                    <a:pt x="0" y="43"/>
                  </a:lnTo>
                  <a:lnTo>
                    <a:pt x="0" y="35"/>
                  </a:lnTo>
                  <a:lnTo>
                    <a:pt x="2" y="30"/>
                  </a:lnTo>
                  <a:lnTo>
                    <a:pt x="5" y="22"/>
                  </a:lnTo>
                  <a:lnTo>
                    <a:pt x="8" y="15"/>
                  </a:lnTo>
                  <a:lnTo>
                    <a:pt x="13" y="8"/>
                  </a:lnTo>
                  <a:lnTo>
                    <a:pt x="14" y="4"/>
                  </a:lnTo>
                  <a:lnTo>
                    <a:pt x="17" y="2"/>
                  </a:lnTo>
                  <a:lnTo>
                    <a:pt x="19" y="0"/>
                  </a:lnTo>
                  <a:lnTo>
                    <a:pt x="25" y="0"/>
                  </a:lnTo>
                  <a:lnTo>
                    <a:pt x="32" y="0"/>
                  </a:lnTo>
                  <a:lnTo>
                    <a:pt x="37" y="1"/>
                  </a:lnTo>
                  <a:lnTo>
                    <a:pt x="33" y="7"/>
                  </a:lnTo>
                  <a:lnTo>
                    <a:pt x="32" y="10"/>
                  </a:lnTo>
                  <a:lnTo>
                    <a:pt x="29" y="14"/>
                  </a:lnTo>
                  <a:lnTo>
                    <a:pt x="29" y="19"/>
                  </a:lnTo>
                  <a:lnTo>
                    <a:pt x="26" y="22"/>
                  </a:lnTo>
                  <a:lnTo>
                    <a:pt x="24" y="27"/>
                  </a:lnTo>
                  <a:lnTo>
                    <a:pt x="24" y="30"/>
                  </a:lnTo>
                  <a:lnTo>
                    <a:pt x="29" y="30"/>
                  </a:lnTo>
                  <a:lnTo>
                    <a:pt x="35" y="26"/>
                  </a:lnTo>
                  <a:lnTo>
                    <a:pt x="38" y="23"/>
                  </a:lnTo>
                  <a:lnTo>
                    <a:pt x="43" y="22"/>
                  </a:lnTo>
                  <a:lnTo>
                    <a:pt x="47" y="22"/>
                  </a:lnTo>
                  <a:lnTo>
                    <a:pt x="51" y="22"/>
                  </a:lnTo>
                  <a:lnTo>
                    <a:pt x="53" y="20"/>
                  </a:lnTo>
                  <a:lnTo>
                    <a:pt x="57" y="22"/>
                  </a:lnTo>
                  <a:lnTo>
                    <a:pt x="59" y="22"/>
                  </a:lnTo>
                  <a:lnTo>
                    <a:pt x="60" y="22"/>
                  </a:lnTo>
                  <a:lnTo>
                    <a:pt x="61" y="23"/>
                  </a:lnTo>
                  <a:lnTo>
                    <a:pt x="60" y="26"/>
                  </a:lnTo>
                  <a:lnTo>
                    <a:pt x="59" y="30"/>
                  </a:lnTo>
                  <a:lnTo>
                    <a:pt x="58" y="34"/>
                  </a:lnTo>
                  <a:lnTo>
                    <a:pt x="57" y="37"/>
                  </a:lnTo>
                  <a:lnTo>
                    <a:pt x="53" y="43"/>
                  </a:lnTo>
                  <a:lnTo>
                    <a:pt x="50" y="46"/>
                  </a:lnTo>
                  <a:lnTo>
                    <a:pt x="47" y="48"/>
                  </a:lnTo>
                  <a:lnTo>
                    <a:pt x="48" y="50"/>
                  </a:lnTo>
                  <a:lnTo>
                    <a:pt x="51" y="50"/>
                  </a:lnTo>
                  <a:lnTo>
                    <a:pt x="55" y="50"/>
                  </a:lnTo>
                  <a:lnTo>
                    <a:pt x="56" y="50"/>
                  </a:lnTo>
                  <a:lnTo>
                    <a:pt x="56" y="51"/>
                  </a:lnTo>
                  <a:lnTo>
                    <a:pt x="53" y="52"/>
                  </a:lnTo>
                  <a:lnTo>
                    <a:pt x="48" y="55"/>
                  </a:lnTo>
                  <a:lnTo>
                    <a:pt x="47" y="57"/>
                  </a:lnTo>
                  <a:lnTo>
                    <a:pt x="47" y="59"/>
                  </a:lnTo>
                  <a:lnTo>
                    <a:pt x="48" y="59"/>
                  </a:lnTo>
                  <a:lnTo>
                    <a:pt x="56" y="57"/>
                  </a:lnTo>
                  <a:lnTo>
                    <a:pt x="58" y="56"/>
                  </a:lnTo>
                  <a:lnTo>
                    <a:pt x="60" y="59"/>
                  </a:lnTo>
                  <a:lnTo>
                    <a:pt x="63" y="64"/>
                  </a:lnTo>
                  <a:lnTo>
                    <a:pt x="65" y="68"/>
                  </a:lnTo>
                  <a:lnTo>
                    <a:pt x="73" y="75"/>
                  </a:lnTo>
                  <a:lnTo>
                    <a:pt x="77" y="83"/>
                  </a:lnTo>
                  <a:lnTo>
                    <a:pt x="80" y="89"/>
                  </a:lnTo>
                  <a:lnTo>
                    <a:pt x="82" y="98"/>
                  </a:lnTo>
                  <a:lnTo>
                    <a:pt x="87" y="108"/>
                  </a:lnTo>
                  <a:lnTo>
                    <a:pt x="90" y="116"/>
                  </a:lnTo>
                  <a:lnTo>
                    <a:pt x="91" y="123"/>
                  </a:lnTo>
                  <a:lnTo>
                    <a:pt x="93" y="131"/>
                  </a:lnTo>
                  <a:lnTo>
                    <a:pt x="93" y="128"/>
                  </a:lnTo>
                  <a:lnTo>
                    <a:pt x="93" y="131"/>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2" name="Freeform 30"/>
            <p:cNvSpPr>
              <a:spLocks/>
            </p:cNvSpPr>
            <p:nvPr/>
          </p:nvSpPr>
          <p:spPr bwMode="ltGray">
            <a:xfrm>
              <a:off x="2620" y="1804"/>
              <a:ext cx="75" cy="89"/>
            </a:xfrm>
            <a:custGeom>
              <a:avLst/>
              <a:gdLst>
                <a:gd name="T0" fmla="*/ 66 w 76"/>
                <a:gd name="T1" fmla="*/ 3 h 87"/>
                <a:gd name="T2" fmla="*/ 69 w 76"/>
                <a:gd name="T3" fmla="*/ 5 h 87"/>
                <a:gd name="T4" fmla="*/ 73 w 76"/>
                <a:gd name="T5" fmla="*/ 11 h 87"/>
                <a:gd name="T6" fmla="*/ 75 w 76"/>
                <a:gd name="T7" fmla="*/ 14 h 87"/>
                <a:gd name="T8" fmla="*/ 68 w 76"/>
                <a:gd name="T9" fmla="*/ 21 h 87"/>
                <a:gd name="T10" fmla="*/ 59 w 76"/>
                <a:gd name="T11" fmla="*/ 21 h 87"/>
                <a:gd name="T12" fmla="*/ 58 w 76"/>
                <a:gd name="T13" fmla="*/ 23 h 87"/>
                <a:gd name="T14" fmla="*/ 57 w 76"/>
                <a:gd name="T15" fmla="*/ 31 h 87"/>
                <a:gd name="T16" fmla="*/ 59 w 76"/>
                <a:gd name="T17" fmla="*/ 37 h 87"/>
                <a:gd name="T18" fmla="*/ 60 w 76"/>
                <a:gd name="T19" fmla="*/ 41 h 87"/>
                <a:gd name="T20" fmla="*/ 59 w 76"/>
                <a:gd name="T21" fmla="*/ 48 h 87"/>
                <a:gd name="T22" fmla="*/ 59 w 76"/>
                <a:gd name="T23" fmla="*/ 56 h 87"/>
                <a:gd name="T24" fmla="*/ 57 w 76"/>
                <a:gd name="T25" fmla="*/ 61 h 87"/>
                <a:gd name="T26" fmla="*/ 55 w 76"/>
                <a:gd name="T27" fmla="*/ 69 h 87"/>
                <a:gd name="T28" fmla="*/ 56 w 76"/>
                <a:gd name="T29" fmla="*/ 72 h 87"/>
                <a:gd name="T30" fmla="*/ 52 w 76"/>
                <a:gd name="T31" fmla="*/ 73 h 87"/>
                <a:gd name="T32" fmla="*/ 39 w 76"/>
                <a:gd name="T33" fmla="*/ 74 h 87"/>
                <a:gd name="T34" fmla="*/ 33 w 76"/>
                <a:gd name="T35" fmla="*/ 77 h 87"/>
                <a:gd name="T36" fmla="*/ 19 w 76"/>
                <a:gd name="T37" fmla="*/ 85 h 87"/>
                <a:gd name="T38" fmla="*/ 9 w 76"/>
                <a:gd name="T39" fmla="*/ 84 h 87"/>
                <a:gd name="T40" fmla="*/ 2 w 76"/>
                <a:gd name="T41" fmla="*/ 79 h 87"/>
                <a:gd name="T42" fmla="*/ 0 w 76"/>
                <a:gd name="T43" fmla="*/ 73 h 87"/>
                <a:gd name="T44" fmla="*/ 3 w 76"/>
                <a:gd name="T45" fmla="*/ 63 h 87"/>
                <a:gd name="T46" fmla="*/ 9 w 76"/>
                <a:gd name="T47" fmla="*/ 62 h 87"/>
                <a:gd name="T48" fmla="*/ 9 w 76"/>
                <a:gd name="T49" fmla="*/ 50 h 87"/>
                <a:gd name="T50" fmla="*/ 0 w 76"/>
                <a:gd name="T51" fmla="*/ 45 h 87"/>
                <a:gd name="T52" fmla="*/ 0 w 76"/>
                <a:gd name="T53" fmla="*/ 42 h 87"/>
                <a:gd name="T54" fmla="*/ 0 w 76"/>
                <a:gd name="T55" fmla="*/ 36 h 87"/>
                <a:gd name="T56" fmla="*/ 2 w 76"/>
                <a:gd name="T57" fmla="*/ 29 h 87"/>
                <a:gd name="T58" fmla="*/ 9 w 76"/>
                <a:gd name="T59" fmla="*/ 24 h 87"/>
                <a:gd name="T60" fmla="*/ 16 w 76"/>
                <a:gd name="T61" fmla="*/ 23 h 87"/>
                <a:gd name="T62" fmla="*/ 31 w 76"/>
                <a:gd name="T63" fmla="*/ 19 h 87"/>
                <a:gd name="T64" fmla="*/ 35 w 76"/>
                <a:gd name="T65" fmla="*/ 18 h 87"/>
                <a:gd name="T66" fmla="*/ 36 w 76"/>
                <a:gd name="T67" fmla="*/ 13 h 87"/>
                <a:gd name="T68" fmla="*/ 33 w 76"/>
                <a:gd name="T69" fmla="*/ 12 h 87"/>
                <a:gd name="T70" fmla="*/ 25 w 76"/>
                <a:gd name="T71" fmla="*/ 10 h 87"/>
                <a:gd name="T72" fmla="*/ 28 w 76"/>
                <a:gd name="T73" fmla="*/ 4 h 87"/>
                <a:gd name="T74" fmla="*/ 35 w 76"/>
                <a:gd name="T75" fmla="*/ 2 h 87"/>
                <a:gd name="T76" fmla="*/ 43 w 76"/>
                <a:gd name="T77" fmla="*/ 0 h 87"/>
                <a:gd name="T78" fmla="*/ 57 w 76"/>
                <a:gd name="T79" fmla="*/ 0 h 87"/>
                <a:gd name="T80" fmla="*/ 63 w 76"/>
                <a:gd name="T81" fmla="*/ 0 h 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6"/>
                <a:gd name="T124" fmla="*/ 0 h 87"/>
                <a:gd name="T125" fmla="*/ 76 w 76"/>
                <a:gd name="T126" fmla="*/ 87 h 8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6" h="87">
                  <a:moveTo>
                    <a:pt x="64" y="0"/>
                  </a:moveTo>
                  <a:lnTo>
                    <a:pt x="66" y="3"/>
                  </a:lnTo>
                  <a:lnTo>
                    <a:pt x="68" y="3"/>
                  </a:lnTo>
                  <a:lnTo>
                    <a:pt x="69" y="5"/>
                  </a:lnTo>
                  <a:lnTo>
                    <a:pt x="70" y="8"/>
                  </a:lnTo>
                  <a:lnTo>
                    <a:pt x="73" y="11"/>
                  </a:lnTo>
                  <a:lnTo>
                    <a:pt x="74" y="13"/>
                  </a:lnTo>
                  <a:lnTo>
                    <a:pt x="75" y="14"/>
                  </a:lnTo>
                  <a:lnTo>
                    <a:pt x="74" y="18"/>
                  </a:lnTo>
                  <a:lnTo>
                    <a:pt x="68" y="21"/>
                  </a:lnTo>
                  <a:lnTo>
                    <a:pt x="63" y="21"/>
                  </a:lnTo>
                  <a:lnTo>
                    <a:pt x="59" y="21"/>
                  </a:lnTo>
                  <a:lnTo>
                    <a:pt x="58" y="22"/>
                  </a:lnTo>
                  <a:lnTo>
                    <a:pt x="58" y="23"/>
                  </a:lnTo>
                  <a:lnTo>
                    <a:pt x="57" y="28"/>
                  </a:lnTo>
                  <a:lnTo>
                    <a:pt x="57" y="31"/>
                  </a:lnTo>
                  <a:lnTo>
                    <a:pt x="58" y="36"/>
                  </a:lnTo>
                  <a:lnTo>
                    <a:pt x="59" y="37"/>
                  </a:lnTo>
                  <a:lnTo>
                    <a:pt x="59" y="38"/>
                  </a:lnTo>
                  <a:lnTo>
                    <a:pt x="60" y="41"/>
                  </a:lnTo>
                  <a:lnTo>
                    <a:pt x="60" y="45"/>
                  </a:lnTo>
                  <a:lnTo>
                    <a:pt x="59" y="48"/>
                  </a:lnTo>
                  <a:lnTo>
                    <a:pt x="59" y="53"/>
                  </a:lnTo>
                  <a:lnTo>
                    <a:pt x="59" y="56"/>
                  </a:lnTo>
                  <a:lnTo>
                    <a:pt x="58" y="60"/>
                  </a:lnTo>
                  <a:lnTo>
                    <a:pt x="57" y="61"/>
                  </a:lnTo>
                  <a:lnTo>
                    <a:pt x="55" y="65"/>
                  </a:lnTo>
                  <a:lnTo>
                    <a:pt x="55" y="69"/>
                  </a:lnTo>
                  <a:lnTo>
                    <a:pt x="57" y="71"/>
                  </a:lnTo>
                  <a:lnTo>
                    <a:pt x="56" y="72"/>
                  </a:lnTo>
                  <a:lnTo>
                    <a:pt x="55" y="72"/>
                  </a:lnTo>
                  <a:lnTo>
                    <a:pt x="52" y="73"/>
                  </a:lnTo>
                  <a:lnTo>
                    <a:pt x="48" y="74"/>
                  </a:lnTo>
                  <a:lnTo>
                    <a:pt x="39" y="74"/>
                  </a:lnTo>
                  <a:lnTo>
                    <a:pt x="37" y="75"/>
                  </a:lnTo>
                  <a:lnTo>
                    <a:pt x="33" y="77"/>
                  </a:lnTo>
                  <a:lnTo>
                    <a:pt x="25" y="81"/>
                  </a:lnTo>
                  <a:lnTo>
                    <a:pt x="19" y="85"/>
                  </a:lnTo>
                  <a:lnTo>
                    <a:pt x="14" y="86"/>
                  </a:lnTo>
                  <a:lnTo>
                    <a:pt x="9" y="84"/>
                  </a:lnTo>
                  <a:lnTo>
                    <a:pt x="5" y="81"/>
                  </a:lnTo>
                  <a:lnTo>
                    <a:pt x="2" y="79"/>
                  </a:lnTo>
                  <a:lnTo>
                    <a:pt x="0" y="76"/>
                  </a:lnTo>
                  <a:lnTo>
                    <a:pt x="0" y="73"/>
                  </a:lnTo>
                  <a:lnTo>
                    <a:pt x="0" y="67"/>
                  </a:lnTo>
                  <a:lnTo>
                    <a:pt x="3" y="63"/>
                  </a:lnTo>
                  <a:lnTo>
                    <a:pt x="7" y="62"/>
                  </a:lnTo>
                  <a:lnTo>
                    <a:pt x="9" y="62"/>
                  </a:lnTo>
                  <a:lnTo>
                    <a:pt x="9" y="53"/>
                  </a:lnTo>
                  <a:lnTo>
                    <a:pt x="9" y="50"/>
                  </a:lnTo>
                  <a:lnTo>
                    <a:pt x="5" y="46"/>
                  </a:lnTo>
                  <a:lnTo>
                    <a:pt x="0" y="45"/>
                  </a:lnTo>
                  <a:lnTo>
                    <a:pt x="0" y="43"/>
                  </a:lnTo>
                  <a:lnTo>
                    <a:pt x="0" y="42"/>
                  </a:lnTo>
                  <a:lnTo>
                    <a:pt x="0" y="39"/>
                  </a:lnTo>
                  <a:lnTo>
                    <a:pt x="0" y="36"/>
                  </a:lnTo>
                  <a:lnTo>
                    <a:pt x="2" y="32"/>
                  </a:lnTo>
                  <a:lnTo>
                    <a:pt x="2" y="29"/>
                  </a:lnTo>
                  <a:lnTo>
                    <a:pt x="5" y="27"/>
                  </a:lnTo>
                  <a:lnTo>
                    <a:pt x="9" y="24"/>
                  </a:lnTo>
                  <a:lnTo>
                    <a:pt x="12" y="24"/>
                  </a:lnTo>
                  <a:lnTo>
                    <a:pt x="16" y="23"/>
                  </a:lnTo>
                  <a:lnTo>
                    <a:pt x="24" y="21"/>
                  </a:lnTo>
                  <a:lnTo>
                    <a:pt x="31" y="19"/>
                  </a:lnTo>
                  <a:lnTo>
                    <a:pt x="33" y="19"/>
                  </a:lnTo>
                  <a:lnTo>
                    <a:pt x="35" y="18"/>
                  </a:lnTo>
                  <a:lnTo>
                    <a:pt x="35" y="15"/>
                  </a:lnTo>
                  <a:lnTo>
                    <a:pt x="36" y="13"/>
                  </a:lnTo>
                  <a:lnTo>
                    <a:pt x="35" y="13"/>
                  </a:lnTo>
                  <a:lnTo>
                    <a:pt x="33" y="12"/>
                  </a:lnTo>
                  <a:lnTo>
                    <a:pt x="25" y="11"/>
                  </a:lnTo>
                  <a:lnTo>
                    <a:pt x="25" y="10"/>
                  </a:lnTo>
                  <a:lnTo>
                    <a:pt x="25" y="8"/>
                  </a:lnTo>
                  <a:lnTo>
                    <a:pt x="28" y="4"/>
                  </a:lnTo>
                  <a:lnTo>
                    <a:pt x="31" y="3"/>
                  </a:lnTo>
                  <a:lnTo>
                    <a:pt x="35" y="2"/>
                  </a:lnTo>
                  <a:lnTo>
                    <a:pt x="40" y="0"/>
                  </a:lnTo>
                  <a:lnTo>
                    <a:pt x="43" y="0"/>
                  </a:lnTo>
                  <a:lnTo>
                    <a:pt x="48" y="0"/>
                  </a:lnTo>
                  <a:lnTo>
                    <a:pt x="57" y="0"/>
                  </a:lnTo>
                  <a:lnTo>
                    <a:pt x="64" y="0"/>
                  </a:lnTo>
                  <a:lnTo>
                    <a:pt x="63" y="0"/>
                  </a:lnTo>
                  <a:lnTo>
                    <a:pt x="64"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3" name="Freeform 31"/>
            <p:cNvSpPr>
              <a:spLocks/>
            </p:cNvSpPr>
            <p:nvPr/>
          </p:nvSpPr>
          <p:spPr bwMode="ltGray">
            <a:xfrm>
              <a:off x="5072" y="2020"/>
              <a:ext cx="81" cy="78"/>
            </a:xfrm>
            <a:custGeom>
              <a:avLst/>
              <a:gdLst>
                <a:gd name="T0" fmla="*/ 18 w 81"/>
                <a:gd name="T1" fmla="*/ 0 h 77"/>
                <a:gd name="T2" fmla="*/ 18 w 81"/>
                <a:gd name="T3" fmla="*/ 3 h 77"/>
                <a:gd name="T4" fmla="*/ 28 w 81"/>
                <a:gd name="T5" fmla="*/ 10 h 77"/>
                <a:gd name="T6" fmla="*/ 42 w 81"/>
                <a:gd name="T7" fmla="*/ 21 h 77"/>
                <a:gd name="T8" fmla="*/ 56 w 81"/>
                <a:gd name="T9" fmla="*/ 26 h 77"/>
                <a:gd name="T10" fmla="*/ 67 w 81"/>
                <a:gd name="T11" fmla="*/ 25 h 77"/>
                <a:gd name="T12" fmla="*/ 75 w 81"/>
                <a:gd name="T13" fmla="*/ 21 h 77"/>
                <a:gd name="T14" fmla="*/ 80 w 81"/>
                <a:gd name="T15" fmla="*/ 36 h 77"/>
                <a:gd name="T16" fmla="*/ 74 w 81"/>
                <a:gd name="T17" fmla="*/ 39 h 77"/>
                <a:gd name="T18" fmla="*/ 61 w 81"/>
                <a:gd name="T19" fmla="*/ 46 h 77"/>
                <a:gd name="T20" fmla="*/ 52 w 81"/>
                <a:gd name="T21" fmla="*/ 52 h 77"/>
                <a:gd name="T22" fmla="*/ 51 w 81"/>
                <a:gd name="T23" fmla="*/ 57 h 77"/>
                <a:gd name="T24" fmla="*/ 51 w 81"/>
                <a:gd name="T25" fmla="*/ 70 h 77"/>
                <a:gd name="T26" fmla="*/ 46 w 81"/>
                <a:gd name="T27" fmla="*/ 64 h 77"/>
                <a:gd name="T28" fmla="*/ 40 w 81"/>
                <a:gd name="T29" fmla="*/ 59 h 77"/>
                <a:gd name="T30" fmla="*/ 30 w 81"/>
                <a:gd name="T31" fmla="*/ 57 h 77"/>
                <a:gd name="T32" fmla="*/ 23 w 81"/>
                <a:gd name="T33" fmla="*/ 60 h 77"/>
                <a:gd name="T34" fmla="*/ 17 w 81"/>
                <a:gd name="T35" fmla="*/ 69 h 77"/>
                <a:gd name="T36" fmla="*/ 17 w 81"/>
                <a:gd name="T37" fmla="*/ 76 h 77"/>
                <a:gd name="T38" fmla="*/ 11 w 81"/>
                <a:gd name="T39" fmla="*/ 76 h 77"/>
                <a:gd name="T40" fmla="*/ 6 w 81"/>
                <a:gd name="T41" fmla="*/ 74 h 77"/>
                <a:gd name="T42" fmla="*/ 0 w 81"/>
                <a:gd name="T43" fmla="*/ 69 h 77"/>
                <a:gd name="T44" fmla="*/ 0 w 81"/>
                <a:gd name="T45" fmla="*/ 65 h 77"/>
                <a:gd name="T46" fmla="*/ 10 w 81"/>
                <a:gd name="T47" fmla="*/ 57 h 77"/>
                <a:gd name="T48" fmla="*/ 13 w 81"/>
                <a:gd name="T49" fmla="*/ 53 h 77"/>
                <a:gd name="T50" fmla="*/ 0 w 81"/>
                <a:gd name="T51" fmla="*/ 51 h 77"/>
                <a:gd name="T52" fmla="*/ 0 w 81"/>
                <a:gd name="T53" fmla="*/ 48 h 77"/>
                <a:gd name="T54" fmla="*/ 2 w 81"/>
                <a:gd name="T55" fmla="*/ 44 h 77"/>
                <a:gd name="T56" fmla="*/ 8 w 81"/>
                <a:gd name="T57" fmla="*/ 43 h 77"/>
                <a:gd name="T58" fmla="*/ 14 w 81"/>
                <a:gd name="T59" fmla="*/ 41 h 77"/>
                <a:gd name="T60" fmla="*/ 16 w 81"/>
                <a:gd name="T61" fmla="*/ 38 h 77"/>
                <a:gd name="T62" fmla="*/ 15 w 81"/>
                <a:gd name="T63" fmla="*/ 14 h 77"/>
                <a:gd name="T64" fmla="*/ 13 w 81"/>
                <a:gd name="T65" fmla="*/ 0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1"/>
                <a:gd name="T100" fmla="*/ 0 h 77"/>
                <a:gd name="T101" fmla="*/ 81 w 81"/>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1" h="77">
                  <a:moveTo>
                    <a:pt x="13" y="0"/>
                  </a:moveTo>
                  <a:lnTo>
                    <a:pt x="18" y="0"/>
                  </a:lnTo>
                  <a:lnTo>
                    <a:pt x="18" y="2"/>
                  </a:lnTo>
                  <a:lnTo>
                    <a:pt x="18" y="3"/>
                  </a:lnTo>
                  <a:lnTo>
                    <a:pt x="23" y="5"/>
                  </a:lnTo>
                  <a:lnTo>
                    <a:pt x="28" y="10"/>
                  </a:lnTo>
                  <a:lnTo>
                    <a:pt x="38" y="15"/>
                  </a:lnTo>
                  <a:lnTo>
                    <a:pt x="42" y="21"/>
                  </a:lnTo>
                  <a:lnTo>
                    <a:pt x="49" y="25"/>
                  </a:lnTo>
                  <a:lnTo>
                    <a:pt x="56" y="26"/>
                  </a:lnTo>
                  <a:lnTo>
                    <a:pt x="63" y="26"/>
                  </a:lnTo>
                  <a:lnTo>
                    <a:pt x="67" y="25"/>
                  </a:lnTo>
                  <a:lnTo>
                    <a:pt x="72" y="23"/>
                  </a:lnTo>
                  <a:lnTo>
                    <a:pt x="75" y="21"/>
                  </a:lnTo>
                  <a:lnTo>
                    <a:pt x="79" y="35"/>
                  </a:lnTo>
                  <a:lnTo>
                    <a:pt x="80" y="36"/>
                  </a:lnTo>
                  <a:lnTo>
                    <a:pt x="79" y="38"/>
                  </a:lnTo>
                  <a:lnTo>
                    <a:pt x="74" y="39"/>
                  </a:lnTo>
                  <a:lnTo>
                    <a:pt x="67" y="43"/>
                  </a:lnTo>
                  <a:lnTo>
                    <a:pt x="61" y="46"/>
                  </a:lnTo>
                  <a:lnTo>
                    <a:pt x="56" y="48"/>
                  </a:lnTo>
                  <a:lnTo>
                    <a:pt x="52" y="52"/>
                  </a:lnTo>
                  <a:lnTo>
                    <a:pt x="52" y="53"/>
                  </a:lnTo>
                  <a:lnTo>
                    <a:pt x="51" y="57"/>
                  </a:lnTo>
                  <a:lnTo>
                    <a:pt x="51" y="64"/>
                  </a:lnTo>
                  <a:lnTo>
                    <a:pt x="51" y="70"/>
                  </a:lnTo>
                  <a:lnTo>
                    <a:pt x="51" y="72"/>
                  </a:lnTo>
                  <a:lnTo>
                    <a:pt x="46" y="64"/>
                  </a:lnTo>
                  <a:lnTo>
                    <a:pt x="43" y="61"/>
                  </a:lnTo>
                  <a:lnTo>
                    <a:pt x="40" y="59"/>
                  </a:lnTo>
                  <a:lnTo>
                    <a:pt x="34" y="57"/>
                  </a:lnTo>
                  <a:lnTo>
                    <a:pt x="30" y="57"/>
                  </a:lnTo>
                  <a:lnTo>
                    <a:pt x="27" y="58"/>
                  </a:lnTo>
                  <a:lnTo>
                    <a:pt x="23" y="60"/>
                  </a:lnTo>
                  <a:lnTo>
                    <a:pt x="18" y="65"/>
                  </a:lnTo>
                  <a:lnTo>
                    <a:pt x="17" y="69"/>
                  </a:lnTo>
                  <a:lnTo>
                    <a:pt x="18" y="72"/>
                  </a:lnTo>
                  <a:lnTo>
                    <a:pt x="17" y="76"/>
                  </a:lnTo>
                  <a:lnTo>
                    <a:pt x="14" y="76"/>
                  </a:lnTo>
                  <a:lnTo>
                    <a:pt x="11" y="76"/>
                  </a:lnTo>
                  <a:lnTo>
                    <a:pt x="8" y="75"/>
                  </a:lnTo>
                  <a:lnTo>
                    <a:pt x="6" y="74"/>
                  </a:lnTo>
                  <a:lnTo>
                    <a:pt x="0" y="71"/>
                  </a:lnTo>
                  <a:lnTo>
                    <a:pt x="0" y="69"/>
                  </a:lnTo>
                  <a:lnTo>
                    <a:pt x="0" y="68"/>
                  </a:lnTo>
                  <a:lnTo>
                    <a:pt x="0" y="65"/>
                  </a:lnTo>
                  <a:lnTo>
                    <a:pt x="5" y="61"/>
                  </a:lnTo>
                  <a:lnTo>
                    <a:pt x="10" y="57"/>
                  </a:lnTo>
                  <a:lnTo>
                    <a:pt x="13" y="54"/>
                  </a:lnTo>
                  <a:lnTo>
                    <a:pt x="13" y="53"/>
                  </a:lnTo>
                  <a:lnTo>
                    <a:pt x="11" y="52"/>
                  </a:lnTo>
                  <a:lnTo>
                    <a:pt x="0" y="51"/>
                  </a:lnTo>
                  <a:lnTo>
                    <a:pt x="0" y="50"/>
                  </a:lnTo>
                  <a:lnTo>
                    <a:pt x="0" y="48"/>
                  </a:lnTo>
                  <a:lnTo>
                    <a:pt x="0" y="47"/>
                  </a:lnTo>
                  <a:lnTo>
                    <a:pt x="2" y="44"/>
                  </a:lnTo>
                  <a:lnTo>
                    <a:pt x="5" y="43"/>
                  </a:lnTo>
                  <a:lnTo>
                    <a:pt x="8" y="43"/>
                  </a:lnTo>
                  <a:lnTo>
                    <a:pt x="11" y="43"/>
                  </a:lnTo>
                  <a:lnTo>
                    <a:pt x="14" y="41"/>
                  </a:lnTo>
                  <a:lnTo>
                    <a:pt x="15" y="41"/>
                  </a:lnTo>
                  <a:lnTo>
                    <a:pt x="16" y="38"/>
                  </a:lnTo>
                  <a:lnTo>
                    <a:pt x="16" y="23"/>
                  </a:lnTo>
                  <a:lnTo>
                    <a:pt x="15" y="14"/>
                  </a:lnTo>
                  <a:lnTo>
                    <a:pt x="14" y="2"/>
                  </a:lnTo>
                  <a:lnTo>
                    <a:pt x="13"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4" name="Freeform 32"/>
            <p:cNvSpPr>
              <a:spLocks/>
            </p:cNvSpPr>
            <p:nvPr/>
          </p:nvSpPr>
          <p:spPr bwMode="ltGray">
            <a:xfrm>
              <a:off x="4964" y="2116"/>
              <a:ext cx="149" cy="154"/>
            </a:xfrm>
            <a:custGeom>
              <a:avLst/>
              <a:gdLst>
                <a:gd name="T0" fmla="*/ 125 w 149"/>
                <a:gd name="T1" fmla="*/ 0 h 153"/>
                <a:gd name="T2" fmla="*/ 134 w 149"/>
                <a:gd name="T3" fmla="*/ 3 h 153"/>
                <a:gd name="T4" fmla="*/ 134 w 149"/>
                <a:gd name="T5" fmla="*/ 3 h 153"/>
                <a:gd name="T6" fmla="*/ 137 w 149"/>
                <a:gd name="T7" fmla="*/ 9 h 153"/>
                <a:gd name="T8" fmla="*/ 141 w 149"/>
                <a:gd name="T9" fmla="*/ 18 h 153"/>
                <a:gd name="T10" fmla="*/ 147 w 149"/>
                <a:gd name="T11" fmla="*/ 29 h 153"/>
                <a:gd name="T12" fmla="*/ 144 w 149"/>
                <a:gd name="T13" fmla="*/ 41 h 153"/>
                <a:gd name="T14" fmla="*/ 142 w 149"/>
                <a:gd name="T15" fmla="*/ 46 h 153"/>
                <a:gd name="T16" fmla="*/ 139 w 149"/>
                <a:gd name="T17" fmla="*/ 51 h 153"/>
                <a:gd name="T18" fmla="*/ 140 w 149"/>
                <a:gd name="T19" fmla="*/ 56 h 153"/>
                <a:gd name="T20" fmla="*/ 144 w 149"/>
                <a:gd name="T21" fmla="*/ 69 h 153"/>
                <a:gd name="T22" fmla="*/ 144 w 149"/>
                <a:gd name="T23" fmla="*/ 81 h 153"/>
                <a:gd name="T24" fmla="*/ 143 w 149"/>
                <a:gd name="T25" fmla="*/ 86 h 153"/>
                <a:gd name="T26" fmla="*/ 142 w 149"/>
                <a:gd name="T27" fmla="*/ 93 h 153"/>
                <a:gd name="T28" fmla="*/ 140 w 149"/>
                <a:gd name="T29" fmla="*/ 122 h 153"/>
                <a:gd name="T30" fmla="*/ 131 w 149"/>
                <a:gd name="T31" fmla="*/ 124 h 153"/>
                <a:gd name="T32" fmla="*/ 125 w 149"/>
                <a:gd name="T33" fmla="*/ 122 h 153"/>
                <a:gd name="T34" fmla="*/ 123 w 149"/>
                <a:gd name="T35" fmla="*/ 116 h 153"/>
                <a:gd name="T36" fmla="*/ 120 w 149"/>
                <a:gd name="T37" fmla="*/ 116 h 153"/>
                <a:gd name="T38" fmla="*/ 116 w 149"/>
                <a:gd name="T39" fmla="*/ 122 h 153"/>
                <a:gd name="T40" fmla="*/ 106 w 149"/>
                <a:gd name="T41" fmla="*/ 125 h 153"/>
                <a:gd name="T42" fmla="*/ 94 w 149"/>
                <a:gd name="T43" fmla="*/ 121 h 153"/>
                <a:gd name="T44" fmla="*/ 89 w 149"/>
                <a:gd name="T45" fmla="*/ 117 h 153"/>
                <a:gd name="T46" fmla="*/ 88 w 149"/>
                <a:gd name="T47" fmla="*/ 122 h 153"/>
                <a:gd name="T48" fmla="*/ 89 w 149"/>
                <a:gd name="T49" fmla="*/ 127 h 153"/>
                <a:gd name="T50" fmla="*/ 85 w 149"/>
                <a:gd name="T51" fmla="*/ 132 h 153"/>
                <a:gd name="T52" fmla="*/ 80 w 149"/>
                <a:gd name="T53" fmla="*/ 134 h 153"/>
                <a:gd name="T54" fmla="*/ 76 w 149"/>
                <a:gd name="T55" fmla="*/ 139 h 153"/>
                <a:gd name="T56" fmla="*/ 72 w 149"/>
                <a:gd name="T57" fmla="*/ 151 h 153"/>
                <a:gd name="T58" fmla="*/ 67 w 149"/>
                <a:gd name="T59" fmla="*/ 151 h 153"/>
                <a:gd name="T60" fmla="*/ 66 w 149"/>
                <a:gd name="T61" fmla="*/ 143 h 153"/>
                <a:gd name="T62" fmla="*/ 66 w 149"/>
                <a:gd name="T63" fmla="*/ 133 h 153"/>
                <a:gd name="T64" fmla="*/ 66 w 149"/>
                <a:gd name="T65" fmla="*/ 125 h 153"/>
                <a:gd name="T66" fmla="*/ 65 w 149"/>
                <a:gd name="T67" fmla="*/ 117 h 153"/>
                <a:gd name="T68" fmla="*/ 58 w 149"/>
                <a:gd name="T69" fmla="*/ 117 h 153"/>
                <a:gd name="T70" fmla="*/ 46 w 149"/>
                <a:gd name="T71" fmla="*/ 125 h 153"/>
                <a:gd name="T72" fmla="*/ 34 w 149"/>
                <a:gd name="T73" fmla="*/ 127 h 153"/>
                <a:gd name="T74" fmla="*/ 19 w 149"/>
                <a:gd name="T75" fmla="*/ 127 h 153"/>
                <a:gd name="T76" fmla="*/ 17 w 149"/>
                <a:gd name="T77" fmla="*/ 129 h 153"/>
                <a:gd name="T78" fmla="*/ 15 w 149"/>
                <a:gd name="T79" fmla="*/ 135 h 153"/>
                <a:gd name="T80" fmla="*/ 2 w 149"/>
                <a:gd name="T81" fmla="*/ 137 h 153"/>
                <a:gd name="T82" fmla="*/ 0 w 149"/>
                <a:gd name="T83" fmla="*/ 134 h 153"/>
                <a:gd name="T84" fmla="*/ 0 w 149"/>
                <a:gd name="T85" fmla="*/ 135 h 153"/>
                <a:gd name="T86" fmla="*/ 2 w 149"/>
                <a:gd name="T87" fmla="*/ 132 h 153"/>
                <a:gd name="T88" fmla="*/ 11 w 149"/>
                <a:gd name="T89" fmla="*/ 127 h 153"/>
                <a:gd name="T90" fmla="*/ 21 w 149"/>
                <a:gd name="T91" fmla="*/ 117 h 153"/>
                <a:gd name="T92" fmla="*/ 36 w 149"/>
                <a:gd name="T93" fmla="*/ 111 h 153"/>
                <a:gd name="T94" fmla="*/ 63 w 149"/>
                <a:gd name="T95" fmla="*/ 109 h 153"/>
                <a:gd name="T96" fmla="*/ 72 w 149"/>
                <a:gd name="T97" fmla="*/ 101 h 153"/>
                <a:gd name="T98" fmla="*/ 80 w 149"/>
                <a:gd name="T99" fmla="*/ 82 h 153"/>
                <a:gd name="T100" fmla="*/ 81 w 149"/>
                <a:gd name="T101" fmla="*/ 69 h 153"/>
                <a:gd name="T102" fmla="*/ 80 w 149"/>
                <a:gd name="T103" fmla="*/ 73 h 153"/>
                <a:gd name="T104" fmla="*/ 83 w 149"/>
                <a:gd name="T105" fmla="*/ 84 h 153"/>
                <a:gd name="T106" fmla="*/ 84 w 149"/>
                <a:gd name="T107" fmla="*/ 90 h 153"/>
                <a:gd name="T108" fmla="*/ 93 w 149"/>
                <a:gd name="T109" fmla="*/ 87 h 153"/>
                <a:gd name="T110" fmla="*/ 100 w 149"/>
                <a:gd name="T111" fmla="*/ 84 h 153"/>
                <a:gd name="T112" fmla="*/ 105 w 149"/>
                <a:gd name="T113" fmla="*/ 77 h 153"/>
                <a:gd name="T114" fmla="*/ 112 w 149"/>
                <a:gd name="T115" fmla="*/ 58 h 153"/>
                <a:gd name="T116" fmla="*/ 115 w 149"/>
                <a:gd name="T117" fmla="*/ 25 h 15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
                <a:gd name="T178" fmla="*/ 0 h 153"/>
                <a:gd name="T179" fmla="*/ 149 w 149"/>
                <a:gd name="T180" fmla="*/ 153 h 15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 h="153">
                  <a:moveTo>
                    <a:pt x="116" y="6"/>
                  </a:moveTo>
                  <a:lnTo>
                    <a:pt x="125" y="0"/>
                  </a:lnTo>
                  <a:lnTo>
                    <a:pt x="131" y="2"/>
                  </a:lnTo>
                  <a:lnTo>
                    <a:pt x="134" y="3"/>
                  </a:lnTo>
                  <a:lnTo>
                    <a:pt x="133" y="2"/>
                  </a:lnTo>
                  <a:lnTo>
                    <a:pt x="134" y="3"/>
                  </a:lnTo>
                  <a:lnTo>
                    <a:pt x="134" y="7"/>
                  </a:lnTo>
                  <a:lnTo>
                    <a:pt x="137" y="9"/>
                  </a:lnTo>
                  <a:lnTo>
                    <a:pt x="139" y="13"/>
                  </a:lnTo>
                  <a:lnTo>
                    <a:pt x="141" y="18"/>
                  </a:lnTo>
                  <a:lnTo>
                    <a:pt x="143" y="23"/>
                  </a:lnTo>
                  <a:lnTo>
                    <a:pt x="147" y="29"/>
                  </a:lnTo>
                  <a:lnTo>
                    <a:pt x="148" y="34"/>
                  </a:lnTo>
                  <a:lnTo>
                    <a:pt x="144" y="41"/>
                  </a:lnTo>
                  <a:lnTo>
                    <a:pt x="143" y="44"/>
                  </a:lnTo>
                  <a:lnTo>
                    <a:pt x="142" y="46"/>
                  </a:lnTo>
                  <a:lnTo>
                    <a:pt x="140" y="48"/>
                  </a:lnTo>
                  <a:lnTo>
                    <a:pt x="139" y="51"/>
                  </a:lnTo>
                  <a:lnTo>
                    <a:pt x="139" y="52"/>
                  </a:lnTo>
                  <a:lnTo>
                    <a:pt x="140" y="56"/>
                  </a:lnTo>
                  <a:lnTo>
                    <a:pt x="142" y="65"/>
                  </a:lnTo>
                  <a:lnTo>
                    <a:pt x="144" y="69"/>
                  </a:lnTo>
                  <a:lnTo>
                    <a:pt x="144" y="80"/>
                  </a:lnTo>
                  <a:lnTo>
                    <a:pt x="144" y="81"/>
                  </a:lnTo>
                  <a:lnTo>
                    <a:pt x="144" y="82"/>
                  </a:lnTo>
                  <a:lnTo>
                    <a:pt x="143" y="86"/>
                  </a:lnTo>
                  <a:lnTo>
                    <a:pt x="142" y="90"/>
                  </a:lnTo>
                  <a:lnTo>
                    <a:pt x="142" y="93"/>
                  </a:lnTo>
                  <a:lnTo>
                    <a:pt x="142" y="117"/>
                  </a:lnTo>
                  <a:lnTo>
                    <a:pt x="140" y="122"/>
                  </a:lnTo>
                  <a:lnTo>
                    <a:pt x="139" y="124"/>
                  </a:lnTo>
                  <a:lnTo>
                    <a:pt x="131" y="124"/>
                  </a:lnTo>
                  <a:lnTo>
                    <a:pt x="127" y="122"/>
                  </a:lnTo>
                  <a:lnTo>
                    <a:pt x="125" y="122"/>
                  </a:lnTo>
                  <a:lnTo>
                    <a:pt x="123" y="120"/>
                  </a:lnTo>
                  <a:lnTo>
                    <a:pt x="123" y="116"/>
                  </a:lnTo>
                  <a:lnTo>
                    <a:pt x="121" y="116"/>
                  </a:lnTo>
                  <a:lnTo>
                    <a:pt x="120" y="116"/>
                  </a:lnTo>
                  <a:lnTo>
                    <a:pt x="119" y="117"/>
                  </a:lnTo>
                  <a:lnTo>
                    <a:pt x="116" y="122"/>
                  </a:lnTo>
                  <a:lnTo>
                    <a:pt x="112" y="125"/>
                  </a:lnTo>
                  <a:lnTo>
                    <a:pt x="106" y="125"/>
                  </a:lnTo>
                  <a:lnTo>
                    <a:pt x="100" y="124"/>
                  </a:lnTo>
                  <a:lnTo>
                    <a:pt x="94" y="121"/>
                  </a:lnTo>
                  <a:lnTo>
                    <a:pt x="92" y="119"/>
                  </a:lnTo>
                  <a:lnTo>
                    <a:pt x="89" y="117"/>
                  </a:lnTo>
                  <a:lnTo>
                    <a:pt x="88" y="120"/>
                  </a:lnTo>
                  <a:lnTo>
                    <a:pt x="88" y="122"/>
                  </a:lnTo>
                  <a:lnTo>
                    <a:pt x="89" y="125"/>
                  </a:lnTo>
                  <a:lnTo>
                    <a:pt x="89" y="127"/>
                  </a:lnTo>
                  <a:lnTo>
                    <a:pt x="88" y="129"/>
                  </a:lnTo>
                  <a:lnTo>
                    <a:pt x="85" y="132"/>
                  </a:lnTo>
                  <a:lnTo>
                    <a:pt x="83" y="132"/>
                  </a:lnTo>
                  <a:lnTo>
                    <a:pt x="80" y="134"/>
                  </a:lnTo>
                  <a:lnTo>
                    <a:pt x="80" y="137"/>
                  </a:lnTo>
                  <a:lnTo>
                    <a:pt x="76" y="139"/>
                  </a:lnTo>
                  <a:lnTo>
                    <a:pt x="74" y="146"/>
                  </a:lnTo>
                  <a:lnTo>
                    <a:pt x="72" y="151"/>
                  </a:lnTo>
                  <a:lnTo>
                    <a:pt x="69" y="152"/>
                  </a:lnTo>
                  <a:lnTo>
                    <a:pt x="67" y="151"/>
                  </a:lnTo>
                  <a:lnTo>
                    <a:pt x="67" y="147"/>
                  </a:lnTo>
                  <a:lnTo>
                    <a:pt x="66" y="143"/>
                  </a:lnTo>
                  <a:lnTo>
                    <a:pt x="66" y="142"/>
                  </a:lnTo>
                  <a:lnTo>
                    <a:pt x="66" y="133"/>
                  </a:lnTo>
                  <a:lnTo>
                    <a:pt x="66" y="128"/>
                  </a:lnTo>
                  <a:lnTo>
                    <a:pt x="66" y="125"/>
                  </a:lnTo>
                  <a:lnTo>
                    <a:pt x="66" y="120"/>
                  </a:lnTo>
                  <a:lnTo>
                    <a:pt x="65" y="117"/>
                  </a:lnTo>
                  <a:lnTo>
                    <a:pt x="60" y="116"/>
                  </a:lnTo>
                  <a:lnTo>
                    <a:pt x="58" y="117"/>
                  </a:lnTo>
                  <a:lnTo>
                    <a:pt x="52" y="120"/>
                  </a:lnTo>
                  <a:lnTo>
                    <a:pt x="46" y="125"/>
                  </a:lnTo>
                  <a:lnTo>
                    <a:pt x="41" y="127"/>
                  </a:lnTo>
                  <a:lnTo>
                    <a:pt x="34" y="127"/>
                  </a:lnTo>
                  <a:lnTo>
                    <a:pt x="26" y="127"/>
                  </a:lnTo>
                  <a:lnTo>
                    <a:pt x="19" y="127"/>
                  </a:lnTo>
                  <a:lnTo>
                    <a:pt x="17" y="127"/>
                  </a:lnTo>
                  <a:lnTo>
                    <a:pt x="17" y="129"/>
                  </a:lnTo>
                  <a:lnTo>
                    <a:pt x="19" y="133"/>
                  </a:lnTo>
                  <a:lnTo>
                    <a:pt x="15" y="135"/>
                  </a:lnTo>
                  <a:lnTo>
                    <a:pt x="7" y="137"/>
                  </a:lnTo>
                  <a:lnTo>
                    <a:pt x="2" y="137"/>
                  </a:lnTo>
                  <a:lnTo>
                    <a:pt x="1" y="135"/>
                  </a:lnTo>
                  <a:lnTo>
                    <a:pt x="0" y="134"/>
                  </a:lnTo>
                  <a:lnTo>
                    <a:pt x="1" y="133"/>
                  </a:lnTo>
                  <a:lnTo>
                    <a:pt x="0" y="135"/>
                  </a:lnTo>
                  <a:lnTo>
                    <a:pt x="0" y="134"/>
                  </a:lnTo>
                  <a:lnTo>
                    <a:pt x="2" y="132"/>
                  </a:lnTo>
                  <a:lnTo>
                    <a:pt x="7" y="128"/>
                  </a:lnTo>
                  <a:lnTo>
                    <a:pt x="11" y="127"/>
                  </a:lnTo>
                  <a:lnTo>
                    <a:pt x="15" y="122"/>
                  </a:lnTo>
                  <a:lnTo>
                    <a:pt x="21" y="117"/>
                  </a:lnTo>
                  <a:lnTo>
                    <a:pt x="30" y="113"/>
                  </a:lnTo>
                  <a:lnTo>
                    <a:pt x="36" y="111"/>
                  </a:lnTo>
                  <a:lnTo>
                    <a:pt x="46" y="109"/>
                  </a:lnTo>
                  <a:lnTo>
                    <a:pt x="63" y="109"/>
                  </a:lnTo>
                  <a:lnTo>
                    <a:pt x="67" y="106"/>
                  </a:lnTo>
                  <a:lnTo>
                    <a:pt x="72" y="101"/>
                  </a:lnTo>
                  <a:lnTo>
                    <a:pt x="74" y="93"/>
                  </a:lnTo>
                  <a:lnTo>
                    <a:pt x="80" y="82"/>
                  </a:lnTo>
                  <a:lnTo>
                    <a:pt x="83" y="70"/>
                  </a:lnTo>
                  <a:lnTo>
                    <a:pt x="81" y="69"/>
                  </a:lnTo>
                  <a:lnTo>
                    <a:pt x="80" y="69"/>
                  </a:lnTo>
                  <a:lnTo>
                    <a:pt x="80" y="73"/>
                  </a:lnTo>
                  <a:lnTo>
                    <a:pt x="81" y="80"/>
                  </a:lnTo>
                  <a:lnTo>
                    <a:pt x="83" y="84"/>
                  </a:lnTo>
                  <a:lnTo>
                    <a:pt x="83" y="91"/>
                  </a:lnTo>
                  <a:lnTo>
                    <a:pt x="84" y="90"/>
                  </a:lnTo>
                  <a:lnTo>
                    <a:pt x="88" y="89"/>
                  </a:lnTo>
                  <a:lnTo>
                    <a:pt x="93" y="87"/>
                  </a:lnTo>
                  <a:lnTo>
                    <a:pt x="98" y="86"/>
                  </a:lnTo>
                  <a:lnTo>
                    <a:pt x="100" y="84"/>
                  </a:lnTo>
                  <a:lnTo>
                    <a:pt x="102" y="81"/>
                  </a:lnTo>
                  <a:lnTo>
                    <a:pt x="105" y="77"/>
                  </a:lnTo>
                  <a:lnTo>
                    <a:pt x="107" y="70"/>
                  </a:lnTo>
                  <a:lnTo>
                    <a:pt x="112" y="58"/>
                  </a:lnTo>
                  <a:lnTo>
                    <a:pt x="115" y="44"/>
                  </a:lnTo>
                  <a:lnTo>
                    <a:pt x="115" y="25"/>
                  </a:lnTo>
                  <a:lnTo>
                    <a:pt x="116" y="6"/>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5" name="Freeform 33"/>
            <p:cNvSpPr>
              <a:spLocks/>
            </p:cNvSpPr>
            <p:nvPr/>
          </p:nvSpPr>
          <p:spPr bwMode="ltGray">
            <a:xfrm>
              <a:off x="5039" y="1819"/>
              <a:ext cx="64" cy="185"/>
            </a:xfrm>
            <a:custGeom>
              <a:avLst/>
              <a:gdLst>
                <a:gd name="T0" fmla="*/ 6 w 64"/>
                <a:gd name="T1" fmla="*/ 0 h 182"/>
                <a:gd name="T2" fmla="*/ 10 w 64"/>
                <a:gd name="T3" fmla="*/ 8 h 182"/>
                <a:gd name="T4" fmla="*/ 13 w 64"/>
                <a:gd name="T5" fmla="*/ 17 h 182"/>
                <a:gd name="T6" fmla="*/ 19 w 64"/>
                <a:gd name="T7" fmla="*/ 29 h 182"/>
                <a:gd name="T8" fmla="*/ 25 w 64"/>
                <a:gd name="T9" fmla="*/ 43 h 182"/>
                <a:gd name="T10" fmla="*/ 32 w 64"/>
                <a:gd name="T11" fmla="*/ 57 h 182"/>
                <a:gd name="T12" fmla="*/ 41 w 64"/>
                <a:gd name="T13" fmla="*/ 75 h 182"/>
                <a:gd name="T14" fmla="*/ 48 w 64"/>
                <a:gd name="T15" fmla="*/ 92 h 182"/>
                <a:gd name="T16" fmla="*/ 57 w 64"/>
                <a:gd name="T17" fmla="*/ 112 h 182"/>
                <a:gd name="T18" fmla="*/ 50 w 64"/>
                <a:gd name="T19" fmla="*/ 108 h 182"/>
                <a:gd name="T20" fmla="*/ 44 w 64"/>
                <a:gd name="T21" fmla="*/ 105 h 182"/>
                <a:gd name="T22" fmla="*/ 38 w 64"/>
                <a:gd name="T23" fmla="*/ 105 h 182"/>
                <a:gd name="T24" fmla="*/ 37 w 64"/>
                <a:gd name="T25" fmla="*/ 107 h 182"/>
                <a:gd name="T26" fmla="*/ 34 w 64"/>
                <a:gd name="T27" fmla="*/ 109 h 182"/>
                <a:gd name="T28" fmla="*/ 34 w 64"/>
                <a:gd name="T29" fmla="*/ 115 h 182"/>
                <a:gd name="T30" fmla="*/ 35 w 64"/>
                <a:gd name="T31" fmla="*/ 121 h 182"/>
                <a:gd name="T32" fmla="*/ 38 w 64"/>
                <a:gd name="T33" fmla="*/ 129 h 182"/>
                <a:gd name="T34" fmla="*/ 45 w 64"/>
                <a:gd name="T35" fmla="*/ 144 h 182"/>
                <a:gd name="T36" fmla="*/ 51 w 64"/>
                <a:gd name="T37" fmla="*/ 156 h 182"/>
                <a:gd name="T38" fmla="*/ 56 w 64"/>
                <a:gd name="T39" fmla="*/ 166 h 182"/>
                <a:gd name="T40" fmla="*/ 63 w 64"/>
                <a:gd name="T41" fmla="*/ 171 h 182"/>
                <a:gd name="T42" fmla="*/ 62 w 64"/>
                <a:gd name="T43" fmla="*/ 168 h 182"/>
                <a:gd name="T44" fmla="*/ 57 w 64"/>
                <a:gd name="T45" fmla="*/ 167 h 182"/>
                <a:gd name="T46" fmla="*/ 54 w 64"/>
                <a:gd name="T47" fmla="*/ 168 h 182"/>
                <a:gd name="T48" fmla="*/ 48 w 64"/>
                <a:gd name="T49" fmla="*/ 171 h 182"/>
                <a:gd name="T50" fmla="*/ 41 w 64"/>
                <a:gd name="T51" fmla="*/ 175 h 182"/>
                <a:gd name="T52" fmla="*/ 38 w 64"/>
                <a:gd name="T53" fmla="*/ 177 h 182"/>
                <a:gd name="T54" fmla="*/ 35 w 64"/>
                <a:gd name="T55" fmla="*/ 178 h 182"/>
                <a:gd name="T56" fmla="*/ 35 w 64"/>
                <a:gd name="T57" fmla="*/ 181 h 182"/>
                <a:gd name="T58" fmla="*/ 34 w 64"/>
                <a:gd name="T59" fmla="*/ 166 h 182"/>
                <a:gd name="T60" fmla="*/ 33 w 64"/>
                <a:gd name="T61" fmla="*/ 150 h 182"/>
                <a:gd name="T62" fmla="*/ 31 w 64"/>
                <a:gd name="T63" fmla="*/ 132 h 182"/>
                <a:gd name="T64" fmla="*/ 26 w 64"/>
                <a:gd name="T65" fmla="*/ 113 h 182"/>
                <a:gd name="T66" fmla="*/ 15 w 64"/>
                <a:gd name="T67" fmla="*/ 76 h 182"/>
                <a:gd name="T68" fmla="*/ 9 w 64"/>
                <a:gd name="T69" fmla="*/ 55 h 182"/>
                <a:gd name="T70" fmla="*/ 0 w 64"/>
                <a:gd name="T71" fmla="*/ 33 h 182"/>
                <a:gd name="T72" fmla="*/ 4 w 64"/>
                <a:gd name="T73" fmla="*/ 0 h 182"/>
                <a:gd name="T74" fmla="*/ 6 w 64"/>
                <a:gd name="T75" fmla="*/ 0 h 18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4"/>
                <a:gd name="T115" fmla="*/ 0 h 182"/>
                <a:gd name="T116" fmla="*/ 64 w 64"/>
                <a:gd name="T117" fmla="*/ 182 h 18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4" h="182">
                  <a:moveTo>
                    <a:pt x="6" y="0"/>
                  </a:moveTo>
                  <a:lnTo>
                    <a:pt x="10" y="8"/>
                  </a:lnTo>
                  <a:lnTo>
                    <a:pt x="13" y="17"/>
                  </a:lnTo>
                  <a:lnTo>
                    <a:pt x="19" y="29"/>
                  </a:lnTo>
                  <a:lnTo>
                    <a:pt x="25" y="43"/>
                  </a:lnTo>
                  <a:lnTo>
                    <a:pt x="32" y="57"/>
                  </a:lnTo>
                  <a:lnTo>
                    <a:pt x="41" y="75"/>
                  </a:lnTo>
                  <a:lnTo>
                    <a:pt x="48" y="92"/>
                  </a:lnTo>
                  <a:lnTo>
                    <a:pt x="57" y="112"/>
                  </a:lnTo>
                  <a:lnTo>
                    <a:pt x="50" y="108"/>
                  </a:lnTo>
                  <a:lnTo>
                    <a:pt x="44" y="105"/>
                  </a:lnTo>
                  <a:lnTo>
                    <a:pt x="38" y="105"/>
                  </a:lnTo>
                  <a:lnTo>
                    <a:pt x="37" y="107"/>
                  </a:lnTo>
                  <a:lnTo>
                    <a:pt x="34" y="109"/>
                  </a:lnTo>
                  <a:lnTo>
                    <a:pt x="34" y="115"/>
                  </a:lnTo>
                  <a:lnTo>
                    <a:pt x="35" y="121"/>
                  </a:lnTo>
                  <a:lnTo>
                    <a:pt x="38" y="129"/>
                  </a:lnTo>
                  <a:lnTo>
                    <a:pt x="45" y="144"/>
                  </a:lnTo>
                  <a:lnTo>
                    <a:pt x="51" y="156"/>
                  </a:lnTo>
                  <a:lnTo>
                    <a:pt x="56" y="166"/>
                  </a:lnTo>
                  <a:lnTo>
                    <a:pt x="63" y="171"/>
                  </a:lnTo>
                  <a:lnTo>
                    <a:pt x="62" y="168"/>
                  </a:lnTo>
                  <a:lnTo>
                    <a:pt x="57" y="167"/>
                  </a:lnTo>
                  <a:lnTo>
                    <a:pt x="54" y="168"/>
                  </a:lnTo>
                  <a:lnTo>
                    <a:pt x="48" y="171"/>
                  </a:lnTo>
                  <a:lnTo>
                    <a:pt x="41" y="175"/>
                  </a:lnTo>
                  <a:lnTo>
                    <a:pt x="38" y="177"/>
                  </a:lnTo>
                  <a:lnTo>
                    <a:pt x="35" y="178"/>
                  </a:lnTo>
                  <a:lnTo>
                    <a:pt x="35" y="181"/>
                  </a:lnTo>
                  <a:lnTo>
                    <a:pt x="34" y="166"/>
                  </a:lnTo>
                  <a:lnTo>
                    <a:pt x="33" y="150"/>
                  </a:lnTo>
                  <a:lnTo>
                    <a:pt x="31" y="132"/>
                  </a:lnTo>
                  <a:lnTo>
                    <a:pt x="26" y="113"/>
                  </a:lnTo>
                  <a:lnTo>
                    <a:pt x="15" y="76"/>
                  </a:lnTo>
                  <a:lnTo>
                    <a:pt x="9" y="55"/>
                  </a:lnTo>
                  <a:lnTo>
                    <a:pt x="0" y="33"/>
                  </a:lnTo>
                  <a:lnTo>
                    <a:pt x="4" y="0"/>
                  </a:lnTo>
                  <a:lnTo>
                    <a:pt x="6"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6" name="Freeform 34"/>
            <p:cNvSpPr>
              <a:spLocks/>
            </p:cNvSpPr>
            <p:nvPr/>
          </p:nvSpPr>
          <p:spPr bwMode="ltGray">
            <a:xfrm>
              <a:off x="5030" y="2950"/>
              <a:ext cx="323" cy="195"/>
            </a:xfrm>
            <a:custGeom>
              <a:avLst/>
              <a:gdLst>
                <a:gd name="T0" fmla="*/ 53 w 324"/>
                <a:gd name="T1" fmla="*/ 28 h 192"/>
                <a:gd name="T2" fmla="*/ 54 w 324"/>
                <a:gd name="T3" fmla="*/ 40 h 192"/>
                <a:gd name="T4" fmla="*/ 67 w 324"/>
                <a:gd name="T5" fmla="*/ 42 h 192"/>
                <a:gd name="T6" fmla="*/ 71 w 324"/>
                <a:gd name="T7" fmla="*/ 54 h 192"/>
                <a:gd name="T8" fmla="*/ 81 w 324"/>
                <a:gd name="T9" fmla="*/ 52 h 192"/>
                <a:gd name="T10" fmla="*/ 85 w 324"/>
                <a:gd name="T11" fmla="*/ 45 h 192"/>
                <a:gd name="T12" fmla="*/ 92 w 324"/>
                <a:gd name="T13" fmla="*/ 33 h 192"/>
                <a:gd name="T14" fmla="*/ 108 w 324"/>
                <a:gd name="T15" fmla="*/ 35 h 192"/>
                <a:gd name="T16" fmla="*/ 117 w 324"/>
                <a:gd name="T17" fmla="*/ 26 h 192"/>
                <a:gd name="T18" fmla="*/ 135 w 324"/>
                <a:gd name="T19" fmla="*/ 25 h 192"/>
                <a:gd name="T20" fmla="*/ 148 w 324"/>
                <a:gd name="T21" fmla="*/ 32 h 192"/>
                <a:gd name="T22" fmla="*/ 172 w 324"/>
                <a:gd name="T23" fmla="*/ 36 h 192"/>
                <a:gd name="T24" fmla="*/ 192 w 324"/>
                <a:gd name="T25" fmla="*/ 48 h 192"/>
                <a:gd name="T26" fmla="*/ 217 w 324"/>
                <a:gd name="T27" fmla="*/ 54 h 192"/>
                <a:gd name="T28" fmla="*/ 245 w 324"/>
                <a:gd name="T29" fmla="*/ 67 h 192"/>
                <a:gd name="T30" fmla="*/ 248 w 324"/>
                <a:gd name="T31" fmla="*/ 85 h 192"/>
                <a:gd name="T32" fmla="*/ 264 w 324"/>
                <a:gd name="T33" fmla="*/ 96 h 192"/>
                <a:gd name="T34" fmla="*/ 283 w 324"/>
                <a:gd name="T35" fmla="*/ 110 h 192"/>
                <a:gd name="T36" fmla="*/ 290 w 324"/>
                <a:gd name="T37" fmla="*/ 140 h 192"/>
                <a:gd name="T38" fmla="*/ 297 w 324"/>
                <a:gd name="T39" fmla="*/ 159 h 192"/>
                <a:gd name="T40" fmla="*/ 301 w 324"/>
                <a:gd name="T41" fmla="*/ 165 h 192"/>
                <a:gd name="T42" fmla="*/ 318 w 324"/>
                <a:gd name="T43" fmla="*/ 173 h 192"/>
                <a:gd name="T44" fmla="*/ 319 w 324"/>
                <a:gd name="T45" fmla="*/ 190 h 192"/>
                <a:gd name="T46" fmla="*/ 309 w 324"/>
                <a:gd name="T47" fmla="*/ 180 h 192"/>
                <a:gd name="T48" fmla="*/ 288 w 324"/>
                <a:gd name="T49" fmla="*/ 176 h 192"/>
                <a:gd name="T50" fmla="*/ 272 w 324"/>
                <a:gd name="T51" fmla="*/ 164 h 192"/>
                <a:gd name="T52" fmla="*/ 262 w 324"/>
                <a:gd name="T53" fmla="*/ 150 h 192"/>
                <a:gd name="T54" fmla="*/ 242 w 324"/>
                <a:gd name="T55" fmla="*/ 137 h 192"/>
                <a:gd name="T56" fmla="*/ 230 w 324"/>
                <a:gd name="T57" fmla="*/ 135 h 192"/>
                <a:gd name="T58" fmla="*/ 213 w 324"/>
                <a:gd name="T59" fmla="*/ 143 h 192"/>
                <a:gd name="T60" fmla="*/ 201 w 324"/>
                <a:gd name="T61" fmla="*/ 148 h 192"/>
                <a:gd name="T62" fmla="*/ 206 w 324"/>
                <a:gd name="T63" fmla="*/ 156 h 192"/>
                <a:gd name="T64" fmla="*/ 192 w 324"/>
                <a:gd name="T65" fmla="*/ 164 h 192"/>
                <a:gd name="T66" fmla="*/ 169 w 324"/>
                <a:gd name="T67" fmla="*/ 160 h 192"/>
                <a:gd name="T68" fmla="*/ 163 w 324"/>
                <a:gd name="T69" fmla="*/ 149 h 192"/>
                <a:gd name="T70" fmla="*/ 143 w 324"/>
                <a:gd name="T71" fmla="*/ 141 h 192"/>
                <a:gd name="T72" fmla="*/ 115 w 324"/>
                <a:gd name="T73" fmla="*/ 143 h 192"/>
                <a:gd name="T74" fmla="*/ 123 w 324"/>
                <a:gd name="T75" fmla="*/ 131 h 192"/>
                <a:gd name="T76" fmla="*/ 123 w 324"/>
                <a:gd name="T77" fmla="*/ 110 h 192"/>
                <a:gd name="T78" fmla="*/ 107 w 324"/>
                <a:gd name="T79" fmla="*/ 91 h 192"/>
                <a:gd name="T80" fmla="*/ 96 w 324"/>
                <a:gd name="T81" fmla="*/ 83 h 192"/>
                <a:gd name="T82" fmla="*/ 60 w 324"/>
                <a:gd name="T83" fmla="*/ 65 h 192"/>
                <a:gd name="T84" fmla="*/ 35 w 324"/>
                <a:gd name="T85" fmla="*/ 70 h 192"/>
                <a:gd name="T86" fmla="*/ 27 w 324"/>
                <a:gd name="T87" fmla="*/ 69 h 192"/>
                <a:gd name="T88" fmla="*/ 23 w 324"/>
                <a:gd name="T89" fmla="*/ 54 h 192"/>
                <a:gd name="T90" fmla="*/ 13 w 324"/>
                <a:gd name="T91" fmla="*/ 45 h 192"/>
                <a:gd name="T92" fmla="*/ 32 w 324"/>
                <a:gd name="T93" fmla="*/ 42 h 192"/>
                <a:gd name="T94" fmla="*/ 26 w 324"/>
                <a:gd name="T95" fmla="*/ 30 h 192"/>
                <a:gd name="T96" fmla="*/ 7 w 324"/>
                <a:gd name="T97" fmla="*/ 26 h 192"/>
                <a:gd name="T98" fmla="*/ 0 w 324"/>
                <a:gd name="T99" fmla="*/ 15 h 192"/>
                <a:gd name="T100" fmla="*/ 7 w 324"/>
                <a:gd name="T101" fmla="*/ 6 h 192"/>
                <a:gd name="T102" fmla="*/ 25 w 324"/>
                <a:gd name="T103" fmla="*/ 0 h 192"/>
                <a:gd name="T104" fmla="*/ 36 w 324"/>
                <a:gd name="T105" fmla="*/ 0 h 192"/>
                <a:gd name="T106" fmla="*/ 47 w 324"/>
                <a:gd name="T107" fmla="*/ 12 h 1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4"/>
                <a:gd name="T163" fmla="*/ 0 h 192"/>
                <a:gd name="T164" fmla="*/ 324 w 324"/>
                <a:gd name="T165" fmla="*/ 192 h 1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4" h="192">
                  <a:moveTo>
                    <a:pt x="47" y="12"/>
                  </a:moveTo>
                  <a:lnTo>
                    <a:pt x="51" y="19"/>
                  </a:lnTo>
                  <a:lnTo>
                    <a:pt x="52" y="24"/>
                  </a:lnTo>
                  <a:lnTo>
                    <a:pt x="53" y="28"/>
                  </a:lnTo>
                  <a:lnTo>
                    <a:pt x="54" y="32"/>
                  </a:lnTo>
                  <a:lnTo>
                    <a:pt x="54" y="37"/>
                  </a:lnTo>
                  <a:lnTo>
                    <a:pt x="53" y="39"/>
                  </a:lnTo>
                  <a:lnTo>
                    <a:pt x="54" y="40"/>
                  </a:lnTo>
                  <a:lnTo>
                    <a:pt x="55" y="40"/>
                  </a:lnTo>
                  <a:lnTo>
                    <a:pt x="59" y="40"/>
                  </a:lnTo>
                  <a:lnTo>
                    <a:pt x="65" y="40"/>
                  </a:lnTo>
                  <a:lnTo>
                    <a:pt x="67" y="42"/>
                  </a:lnTo>
                  <a:lnTo>
                    <a:pt x="67" y="45"/>
                  </a:lnTo>
                  <a:lnTo>
                    <a:pt x="67" y="49"/>
                  </a:lnTo>
                  <a:lnTo>
                    <a:pt x="68" y="52"/>
                  </a:lnTo>
                  <a:lnTo>
                    <a:pt x="71" y="54"/>
                  </a:lnTo>
                  <a:lnTo>
                    <a:pt x="72" y="54"/>
                  </a:lnTo>
                  <a:lnTo>
                    <a:pt x="74" y="54"/>
                  </a:lnTo>
                  <a:lnTo>
                    <a:pt x="77" y="53"/>
                  </a:lnTo>
                  <a:lnTo>
                    <a:pt x="81" y="52"/>
                  </a:lnTo>
                  <a:lnTo>
                    <a:pt x="83" y="50"/>
                  </a:lnTo>
                  <a:lnTo>
                    <a:pt x="84" y="48"/>
                  </a:lnTo>
                  <a:lnTo>
                    <a:pt x="85" y="46"/>
                  </a:lnTo>
                  <a:lnTo>
                    <a:pt x="85" y="45"/>
                  </a:lnTo>
                  <a:lnTo>
                    <a:pt x="86" y="42"/>
                  </a:lnTo>
                  <a:lnTo>
                    <a:pt x="88" y="40"/>
                  </a:lnTo>
                  <a:lnTo>
                    <a:pt x="89" y="37"/>
                  </a:lnTo>
                  <a:lnTo>
                    <a:pt x="92" y="33"/>
                  </a:lnTo>
                  <a:lnTo>
                    <a:pt x="93" y="32"/>
                  </a:lnTo>
                  <a:lnTo>
                    <a:pt x="100" y="32"/>
                  </a:lnTo>
                  <a:lnTo>
                    <a:pt x="105" y="35"/>
                  </a:lnTo>
                  <a:lnTo>
                    <a:pt x="108" y="35"/>
                  </a:lnTo>
                  <a:lnTo>
                    <a:pt x="110" y="35"/>
                  </a:lnTo>
                  <a:lnTo>
                    <a:pt x="112" y="32"/>
                  </a:lnTo>
                  <a:lnTo>
                    <a:pt x="114" y="30"/>
                  </a:lnTo>
                  <a:lnTo>
                    <a:pt x="117" y="26"/>
                  </a:lnTo>
                  <a:lnTo>
                    <a:pt x="119" y="25"/>
                  </a:lnTo>
                  <a:lnTo>
                    <a:pt x="130" y="25"/>
                  </a:lnTo>
                  <a:lnTo>
                    <a:pt x="134" y="25"/>
                  </a:lnTo>
                  <a:lnTo>
                    <a:pt x="135" y="25"/>
                  </a:lnTo>
                  <a:lnTo>
                    <a:pt x="138" y="26"/>
                  </a:lnTo>
                  <a:lnTo>
                    <a:pt x="141" y="28"/>
                  </a:lnTo>
                  <a:lnTo>
                    <a:pt x="146" y="30"/>
                  </a:lnTo>
                  <a:lnTo>
                    <a:pt x="148" y="32"/>
                  </a:lnTo>
                  <a:lnTo>
                    <a:pt x="161" y="39"/>
                  </a:lnTo>
                  <a:lnTo>
                    <a:pt x="164" y="37"/>
                  </a:lnTo>
                  <a:lnTo>
                    <a:pt x="167" y="36"/>
                  </a:lnTo>
                  <a:lnTo>
                    <a:pt x="172" y="36"/>
                  </a:lnTo>
                  <a:lnTo>
                    <a:pt x="176" y="38"/>
                  </a:lnTo>
                  <a:lnTo>
                    <a:pt x="184" y="40"/>
                  </a:lnTo>
                  <a:lnTo>
                    <a:pt x="189" y="45"/>
                  </a:lnTo>
                  <a:lnTo>
                    <a:pt x="192" y="48"/>
                  </a:lnTo>
                  <a:lnTo>
                    <a:pt x="196" y="49"/>
                  </a:lnTo>
                  <a:lnTo>
                    <a:pt x="201" y="50"/>
                  </a:lnTo>
                  <a:lnTo>
                    <a:pt x="209" y="53"/>
                  </a:lnTo>
                  <a:lnTo>
                    <a:pt x="217" y="54"/>
                  </a:lnTo>
                  <a:lnTo>
                    <a:pt x="232" y="61"/>
                  </a:lnTo>
                  <a:lnTo>
                    <a:pt x="238" y="64"/>
                  </a:lnTo>
                  <a:lnTo>
                    <a:pt x="242" y="65"/>
                  </a:lnTo>
                  <a:lnTo>
                    <a:pt x="245" y="67"/>
                  </a:lnTo>
                  <a:lnTo>
                    <a:pt x="248" y="73"/>
                  </a:lnTo>
                  <a:lnTo>
                    <a:pt x="248" y="79"/>
                  </a:lnTo>
                  <a:lnTo>
                    <a:pt x="247" y="82"/>
                  </a:lnTo>
                  <a:lnTo>
                    <a:pt x="248" y="85"/>
                  </a:lnTo>
                  <a:lnTo>
                    <a:pt x="250" y="87"/>
                  </a:lnTo>
                  <a:lnTo>
                    <a:pt x="255" y="90"/>
                  </a:lnTo>
                  <a:lnTo>
                    <a:pt x="260" y="94"/>
                  </a:lnTo>
                  <a:lnTo>
                    <a:pt x="264" y="96"/>
                  </a:lnTo>
                  <a:lnTo>
                    <a:pt x="270" y="99"/>
                  </a:lnTo>
                  <a:lnTo>
                    <a:pt x="276" y="100"/>
                  </a:lnTo>
                  <a:lnTo>
                    <a:pt x="282" y="104"/>
                  </a:lnTo>
                  <a:lnTo>
                    <a:pt x="283" y="110"/>
                  </a:lnTo>
                  <a:lnTo>
                    <a:pt x="284" y="114"/>
                  </a:lnTo>
                  <a:lnTo>
                    <a:pt x="284" y="136"/>
                  </a:lnTo>
                  <a:lnTo>
                    <a:pt x="287" y="137"/>
                  </a:lnTo>
                  <a:lnTo>
                    <a:pt x="290" y="140"/>
                  </a:lnTo>
                  <a:lnTo>
                    <a:pt x="296" y="147"/>
                  </a:lnTo>
                  <a:lnTo>
                    <a:pt x="297" y="149"/>
                  </a:lnTo>
                  <a:lnTo>
                    <a:pt x="297" y="157"/>
                  </a:lnTo>
                  <a:lnTo>
                    <a:pt x="297" y="159"/>
                  </a:lnTo>
                  <a:lnTo>
                    <a:pt x="297" y="160"/>
                  </a:lnTo>
                  <a:lnTo>
                    <a:pt x="297" y="162"/>
                  </a:lnTo>
                  <a:lnTo>
                    <a:pt x="298" y="164"/>
                  </a:lnTo>
                  <a:lnTo>
                    <a:pt x="301" y="165"/>
                  </a:lnTo>
                  <a:lnTo>
                    <a:pt x="307" y="168"/>
                  </a:lnTo>
                  <a:lnTo>
                    <a:pt x="310" y="170"/>
                  </a:lnTo>
                  <a:lnTo>
                    <a:pt x="315" y="172"/>
                  </a:lnTo>
                  <a:lnTo>
                    <a:pt x="318" y="173"/>
                  </a:lnTo>
                  <a:lnTo>
                    <a:pt x="322" y="177"/>
                  </a:lnTo>
                  <a:lnTo>
                    <a:pt x="323" y="181"/>
                  </a:lnTo>
                  <a:lnTo>
                    <a:pt x="323" y="186"/>
                  </a:lnTo>
                  <a:lnTo>
                    <a:pt x="319" y="190"/>
                  </a:lnTo>
                  <a:lnTo>
                    <a:pt x="317" y="191"/>
                  </a:lnTo>
                  <a:lnTo>
                    <a:pt x="314" y="187"/>
                  </a:lnTo>
                  <a:lnTo>
                    <a:pt x="310" y="183"/>
                  </a:lnTo>
                  <a:lnTo>
                    <a:pt x="309" y="180"/>
                  </a:lnTo>
                  <a:lnTo>
                    <a:pt x="307" y="178"/>
                  </a:lnTo>
                  <a:lnTo>
                    <a:pt x="299" y="178"/>
                  </a:lnTo>
                  <a:lnTo>
                    <a:pt x="294" y="178"/>
                  </a:lnTo>
                  <a:lnTo>
                    <a:pt x="288" y="176"/>
                  </a:lnTo>
                  <a:lnTo>
                    <a:pt x="282" y="173"/>
                  </a:lnTo>
                  <a:lnTo>
                    <a:pt x="279" y="170"/>
                  </a:lnTo>
                  <a:lnTo>
                    <a:pt x="274" y="168"/>
                  </a:lnTo>
                  <a:lnTo>
                    <a:pt x="272" y="164"/>
                  </a:lnTo>
                  <a:lnTo>
                    <a:pt x="269" y="161"/>
                  </a:lnTo>
                  <a:lnTo>
                    <a:pt x="267" y="157"/>
                  </a:lnTo>
                  <a:lnTo>
                    <a:pt x="265" y="153"/>
                  </a:lnTo>
                  <a:lnTo>
                    <a:pt x="262" y="150"/>
                  </a:lnTo>
                  <a:lnTo>
                    <a:pt x="255" y="147"/>
                  </a:lnTo>
                  <a:lnTo>
                    <a:pt x="249" y="141"/>
                  </a:lnTo>
                  <a:lnTo>
                    <a:pt x="245" y="139"/>
                  </a:lnTo>
                  <a:lnTo>
                    <a:pt x="242" y="137"/>
                  </a:lnTo>
                  <a:lnTo>
                    <a:pt x="241" y="136"/>
                  </a:lnTo>
                  <a:lnTo>
                    <a:pt x="237" y="133"/>
                  </a:lnTo>
                  <a:lnTo>
                    <a:pt x="234" y="133"/>
                  </a:lnTo>
                  <a:lnTo>
                    <a:pt x="230" y="135"/>
                  </a:lnTo>
                  <a:lnTo>
                    <a:pt x="222" y="136"/>
                  </a:lnTo>
                  <a:lnTo>
                    <a:pt x="217" y="137"/>
                  </a:lnTo>
                  <a:lnTo>
                    <a:pt x="215" y="139"/>
                  </a:lnTo>
                  <a:lnTo>
                    <a:pt x="213" y="143"/>
                  </a:lnTo>
                  <a:lnTo>
                    <a:pt x="209" y="147"/>
                  </a:lnTo>
                  <a:lnTo>
                    <a:pt x="207" y="149"/>
                  </a:lnTo>
                  <a:lnTo>
                    <a:pt x="204" y="149"/>
                  </a:lnTo>
                  <a:lnTo>
                    <a:pt x="201" y="148"/>
                  </a:lnTo>
                  <a:lnTo>
                    <a:pt x="201" y="147"/>
                  </a:lnTo>
                  <a:lnTo>
                    <a:pt x="204" y="153"/>
                  </a:lnTo>
                  <a:lnTo>
                    <a:pt x="205" y="153"/>
                  </a:lnTo>
                  <a:lnTo>
                    <a:pt x="206" y="156"/>
                  </a:lnTo>
                  <a:lnTo>
                    <a:pt x="205" y="158"/>
                  </a:lnTo>
                  <a:lnTo>
                    <a:pt x="201" y="161"/>
                  </a:lnTo>
                  <a:lnTo>
                    <a:pt x="197" y="164"/>
                  </a:lnTo>
                  <a:lnTo>
                    <a:pt x="192" y="164"/>
                  </a:lnTo>
                  <a:lnTo>
                    <a:pt x="188" y="164"/>
                  </a:lnTo>
                  <a:lnTo>
                    <a:pt x="176" y="164"/>
                  </a:lnTo>
                  <a:lnTo>
                    <a:pt x="174" y="161"/>
                  </a:lnTo>
                  <a:lnTo>
                    <a:pt x="169" y="160"/>
                  </a:lnTo>
                  <a:lnTo>
                    <a:pt x="167" y="157"/>
                  </a:lnTo>
                  <a:lnTo>
                    <a:pt x="166" y="153"/>
                  </a:lnTo>
                  <a:lnTo>
                    <a:pt x="166" y="151"/>
                  </a:lnTo>
                  <a:lnTo>
                    <a:pt x="163" y="149"/>
                  </a:lnTo>
                  <a:lnTo>
                    <a:pt x="161" y="148"/>
                  </a:lnTo>
                  <a:lnTo>
                    <a:pt x="156" y="147"/>
                  </a:lnTo>
                  <a:lnTo>
                    <a:pt x="148" y="144"/>
                  </a:lnTo>
                  <a:lnTo>
                    <a:pt x="143" y="141"/>
                  </a:lnTo>
                  <a:lnTo>
                    <a:pt x="138" y="140"/>
                  </a:lnTo>
                  <a:lnTo>
                    <a:pt x="133" y="143"/>
                  </a:lnTo>
                  <a:lnTo>
                    <a:pt x="123" y="145"/>
                  </a:lnTo>
                  <a:lnTo>
                    <a:pt x="115" y="143"/>
                  </a:lnTo>
                  <a:lnTo>
                    <a:pt x="114" y="140"/>
                  </a:lnTo>
                  <a:lnTo>
                    <a:pt x="121" y="135"/>
                  </a:lnTo>
                  <a:lnTo>
                    <a:pt x="123" y="136"/>
                  </a:lnTo>
                  <a:lnTo>
                    <a:pt x="123" y="131"/>
                  </a:lnTo>
                  <a:lnTo>
                    <a:pt x="124" y="125"/>
                  </a:lnTo>
                  <a:lnTo>
                    <a:pt x="125" y="123"/>
                  </a:lnTo>
                  <a:lnTo>
                    <a:pt x="125" y="119"/>
                  </a:lnTo>
                  <a:lnTo>
                    <a:pt x="123" y="110"/>
                  </a:lnTo>
                  <a:lnTo>
                    <a:pt x="121" y="103"/>
                  </a:lnTo>
                  <a:lnTo>
                    <a:pt x="114" y="96"/>
                  </a:lnTo>
                  <a:lnTo>
                    <a:pt x="108" y="93"/>
                  </a:lnTo>
                  <a:lnTo>
                    <a:pt x="107" y="91"/>
                  </a:lnTo>
                  <a:lnTo>
                    <a:pt x="106" y="89"/>
                  </a:lnTo>
                  <a:lnTo>
                    <a:pt x="103" y="89"/>
                  </a:lnTo>
                  <a:lnTo>
                    <a:pt x="100" y="86"/>
                  </a:lnTo>
                  <a:lnTo>
                    <a:pt x="96" y="83"/>
                  </a:lnTo>
                  <a:lnTo>
                    <a:pt x="91" y="80"/>
                  </a:lnTo>
                  <a:lnTo>
                    <a:pt x="82" y="75"/>
                  </a:lnTo>
                  <a:lnTo>
                    <a:pt x="72" y="70"/>
                  </a:lnTo>
                  <a:lnTo>
                    <a:pt x="60" y="65"/>
                  </a:lnTo>
                  <a:lnTo>
                    <a:pt x="48" y="59"/>
                  </a:lnTo>
                  <a:lnTo>
                    <a:pt x="46" y="62"/>
                  </a:lnTo>
                  <a:lnTo>
                    <a:pt x="40" y="66"/>
                  </a:lnTo>
                  <a:lnTo>
                    <a:pt x="35" y="70"/>
                  </a:lnTo>
                  <a:lnTo>
                    <a:pt x="31" y="74"/>
                  </a:lnTo>
                  <a:lnTo>
                    <a:pt x="30" y="74"/>
                  </a:lnTo>
                  <a:lnTo>
                    <a:pt x="27" y="71"/>
                  </a:lnTo>
                  <a:lnTo>
                    <a:pt x="27" y="69"/>
                  </a:lnTo>
                  <a:lnTo>
                    <a:pt x="27" y="66"/>
                  </a:lnTo>
                  <a:lnTo>
                    <a:pt x="26" y="60"/>
                  </a:lnTo>
                  <a:lnTo>
                    <a:pt x="25" y="57"/>
                  </a:lnTo>
                  <a:lnTo>
                    <a:pt x="23" y="54"/>
                  </a:lnTo>
                  <a:lnTo>
                    <a:pt x="19" y="50"/>
                  </a:lnTo>
                  <a:lnTo>
                    <a:pt x="16" y="49"/>
                  </a:lnTo>
                  <a:lnTo>
                    <a:pt x="13" y="48"/>
                  </a:lnTo>
                  <a:lnTo>
                    <a:pt x="13" y="45"/>
                  </a:lnTo>
                  <a:lnTo>
                    <a:pt x="14" y="45"/>
                  </a:lnTo>
                  <a:lnTo>
                    <a:pt x="18" y="44"/>
                  </a:lnTo>
                  <a:lnTo>
                    <a:pt x="26" y="42"/>
                  </a:lnTo>
                  <a:lnTo>
                    <a:pt x="32" y="42"/>
                  </a:lnTo>
                  <a:lnTo>
                    <a:pt x="34" y="40"/>
                  </a:lnTo>
                  <a:lnTo>
                    <a:pt x="33" y="37"/>
                  </a:lnTo>
                  <a:lnTo>
                    <a:pt x="30" y="32"/>
                  </a:lnTo>
                  <a:lnTo>
                    <a:pt x="26" y="30"/>
                  </a:lnTo>
                  <a:lnTo>
                    <a:pt x="22" y="30"/>
                  </a:lnTo>
                  <a:lnTo>
                    <a:pt x="16" y="28"/>
                  </a:lnTo>
                  <a:lnTo>
                    <a:pt x="10" y="27"/>
                  </a:lnTo>
                  <a:lnTo>
                    <a:pt x="7" y="26"/>
                  </a:lnTo>
                  <a:lnTo>
                    <a:pt x="5" y="26"/>
                  </a:lnTo>
                  <a:lnTo>
                    <a:pt x="1" y="25"/>
                  </a:lnTo>
                  <a:lnTo>
                    <a:pt x="0" y="20"/>
                  </a:lnTo>
                  <a:lnTo>
                    <a:pt x="0" y="15"/>
                  </a:lnTo>
                  <a:lnTo>
                    <a:pt x="0" y="12"/>
                  </a:lnTo>
                  <a:lnTo>
                    <a:pt x="0" y="10"/>
                  </a:lnTo>
                  <a:lnTo>
                    <a:pt x="5" y="8"/>
                  </a:lnTo>
                  <a:lnTo>
                    <a:pt x="7" y="6"/>
                  </a:lnTo>
                  <a:lnTo>
                    <a:pt x="13" y="2"/>
                  </a:lnTo>
                  <a:lnTo>
                    <a:pt x="14" y="1"/>
                  </a:lnTo>
                  <a:lnTo>
                    <a:pt x="16" y="0"/>
                  </a:lnTo>
                  <a:lnTo>
                    <a:pt x="25" y="0"/>
                  </a:lnTo>
                  <a:lnTo>
                    <a:pt x="27" y="0"/>
                  </a:lnTo>
                  <a:lnTo>
                    <a:pt x="32" y="0"/>
                  </a:lnTo>
                  <a:lnTo>
                    <a:pt x="35" y="0"/>
                  </a:lnTo>
                  <a:lnTo>
                    <a:pt x="36" y="0"/>
                  </a:lnTo>
                  <a:lnTo>
                    <a:pt x="40" y="1"/>
                  </a:lnTo>
                  <a:lnTo>
                    <a:pt x="43" y="6"/>
                  </a:lnTo>
                  <a:lnTo>
                    <a:pt x="46" y="8"/>
                  </a:lnTo>
                  <a:lnTo>
                    <a:pt x="47" y="12"/>
                  </a:lnTo>
                  <a:lnTo>
                    <a:pt x="46" y="12"/>
                  </a:lnTo>
                  <a:lnTo>
                    <a:pt x="47" y="12"/>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7" name="Freeform 35"/>
            <p:cNvSpPr>
              <a:spLocks/>
            </p:cNvSpPr>
            <p:nvPr/>
          </p:nvSpPr>
          <p:spPr bwMode="ltGray">
            <a:xfrm>
              <a:off x="4589" y="3065"/>
              <a:ext cx="163" cy="46"/>
            </a:xfrm>
            <a:custGeom>
              <a:avLst/>
              <a:gdLst>
                <a:gd name="T0" fmla="*/ 9 w 162"/>
                <a:gd name="T1" fmla="*/ 0 h 46"/>
                <a:gd name="T2" fmla="*/ 24 w 162"/>
                <a:gd name="T3" fmla="*/ 0 h 46"/>
                <a:gd name="T4" fmla="*/ 33 w 162"/>
                <a:gd name="T5" fmla="*/ 0 h 46"/>
                <a:gd name="T6" fmla="*/ 42 w 162"/>
                <a:gd name="T7" fmla="*/ 10 h 46"/>
                <a:gd name="T8" fmla="*/ 46 w 162"/>
                <a:gd name="T9" fmla="*/ 12 h 46"/>
                <a:gd name="T10" fmla="*/ 53 w 162"/>
                <a:gd name="T11" fmla="*/ 11 h 46"/>
                <a:gd name="T12" fmla="*/ 75 w 162"/>
                <a:gd name="T13" fmla="*/ 10 h 46"/>
                <a:gd name="T14" fmla="*/ 86 w 162"/>
                <a:gd name="T15" fmla="*/ 7 h 46"/>
                <a:gd name="T16" fmla="*/ 89 w 162"/>
                <a:gd name="T17" fmla="*/ 4 h 46"/>
                <a:gd name="T18" fmla="*/ 98 w 162"/>
                <a:gd name="T19" fmla="*/ 6 h 46"/>
                <a:gd name="T20" fmla="*/ 104 w 162"/>
                <a:gd name="T21" fmla="*/ 8 h 46"/>
                <a:gd name="T22" fmla="*/ 110 w 162"/>
                <a:gd name="T23" fmla="*/ 11 h 46"/>
                <a:gd name="T24" fmla="*/ 118 w 162"/>
                <a:gd name="T25" fmla="*/ 12 h 46"/>
                <a:gd name="T26" fmla="*/ 136 w 162"/>
                <a:gd name="T27" fmla="*/ 16 h 46"/>
                <a:gd name="T28" fmla="*/ 139 w 162"/>
                <a:gd name="T29" fmla="*/ 17 h 46"/>
                <a:gd name="T30" fmla="*/ 116 w 162"/>
                <a:gd name="T31" fmla="*/ 18 h 46"/>
                <a:gd name="T32" fmla="*/ 113 w 162"/>
                <a:gd name="T33" fmla="*/ 19 h 46"/>
                <a:gd name="T34" fmla="*/ 120 w 162"/>
                <a:gd name="T35" fmla="*/ 23 h 46"/>
                <a:gd name="T36" fmla="*/ 126 w 162"/>
                <a:gd name="T37" fmla="*/ 24 h 46"/>
                <a:gd name="T38" fmla="*/ 138 w 162"/>
                <a:gd name="T39" fmla="*/ 25 h 46"/>
                <a:gd name="T40" fmla="*/ 142 w 162"/>
                <a:gd name="T41" fmla="*/ 26 h 46"/>
                <a:gd name="T42" fmla="*/ 143 w 162"/>
                <a:gd name="T43" fmla="*/ 30 h 46"/>
                <a:gd name="T44" fmla="*/ 152 w 162"/>
                <a:gd name="T45" fmla="*/ 35 h 46"/>
                <a:gd name="T46" fmla="*/ 161 w 162"/>
                <a:gd name="T47" fmla="*/ 38 h 46"/>
                <a:gd name="T48" fmla="*/ 157 w 162"/>
                <a:gd name="T49" fmla="*/ 40 h 46"/>
                <a:gd name="T50" fmla="*/ 157 w 162"/>
                <a:gd name="T51" fmla="*/ 45 h 46"/>
                <a:gd name="T52" fmla="*/ 122 w 162"/>
                <a:gd name="T53" fmla="*/ 44 h 46"/>
                <a:gd name="T54" fmla="*/ 95 w 162"/>
                <a:gd name="T55" fmla="*/ 42 h 46"/>
                <a:gd name="T56" fmla="*/ 82 w 162"/>
                <a:gd name="T57" fmla="*/ 37 h 46"/>
                <a:gd name="T58" fmla="*/ 73 w 162"/>
                <a:gd name="T59" fmla="*/ 31 h 46"/>
                <a:gd name="T60" fmla="*/ 53 w 162"/>
                <a:gd name="T61" fmla="*/ 29 h 46"/>
                <a:gd name="T62" fmla="*/ 38 w 162"/>
                <a:gd name="T63" fmla="*/ 31 h 46"/>
                <a:gd name="T64" fmla="*/ 22 w 162"/>
                <a:gd name="T65" fmla="*/ 26 h 46"/>
                <a:gd name="T66" fmla="*/ 7 w 162"/>
                <a:gd name="T67" fmla="*/ 14 h 46"/>
                <a:gd name="T68" fmla="*/ 4 w 162"/>
                <a:gd name="T69" fmla="*/ 3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2"/>
                <a:gd name="T106" fmla="*/ 0 h 46"/>
                <a:gd name="T107" fmla="*/ 162 w 162"/>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2" h="46">
                  <a:moveTo>
                    <a:pt x="4" y="3"/>
                  </a:moveTo>
                  <a:lnTo>
                    <a:pt x="9" y="0"/>
                  </a:lnTo>
                  <a:lnTo>
                    <a:pt x="13" y="0"/>
                  </a:lnTo>
                  <a:lnTo>
                    <a:pt x="24" y="0"/>
                  </a:lnTo>
                  <a:lnTo>
                    <a:pt x="30" y="0"/>
                  </a:lnTo>
                  <a:lnTo>
                    <a:pt x="33" y="0"/>
                  </a:lnTo>
                  <a:lnTo>
                    <a:pt x="37" y="4"/>
                  </a:lnTo>
                  <a:lnTo>
                    <a:pt x="42" y="10"/>
                  </a:lnTo>
                  <a:lnTo>
                    <a:pt x="45" y="11"/>
                  </a:lnTo>
                  <a:lnTo>
                    <a:pt x="46" y="12"/>
                  </a:lnTo>
                  <a:lnTo>
                    <a:pt x="49" y="12"/>
                  </a:lnTo>
                  <a:lnTo>
                    <a:pt x="53" y="11"/>
                  </a:lnTo>
                  <a:lnTo>
                    <a:pt x="67" y="11"/>
                  </a:lnTo>
                  <a:lnTo>
                    <a:pt x="75" y="10"/>
                  </a:lnTo>
                  <a:lnTo>
                    <a:pt x="80" y="10"/>
                  </a:lnTo>
                  <a:lnTo>
                    <a:pt x="86" y="7"/>
                  </a:lnTo>
                  <a:lnTo>
                    <a:pt x="87" y="4"/>
                  </a:lnTo>
                  <a:lnTo>
                    <a:pt x="89" y="4"/>
                  </a:lnTo>
                  <a:lnTo>
                    <a:pt x="91" y="4"/>
                  </a:lnTo>
                  <a:lnTo>
                    <a:pt x="98" y="6"/>
                  </a:lnTo>
                  <a:lnTo>
                    <a:pt x="102" y="6"/>
                  </a:lnTo>
                  <a:lnTo>
                    <a:pt x="104" y="8"/>
                  </a:lnTo>
                  <a:lnTo>
                    <a:pt x="106" y="10"/>
                  </a:lnTo>
                  <a:lnTo>
                    <a:pt x="110" y="11"/>
                  </a:lnTo>
                  <a:lnTo>
                    <a:pt x="113" y="12"/>
                  </a:lnTo>
                  <a:lnTo>
                    <a:pt x="118" y="12"/>
                  </a:lnTo>
                  <a:lnTo>
                    <a:pt x="129" y="13"/>
                  </a:lnTo>
                  <a:lnTo>
                    <a:pt x="136" y="16"/>
                  </a:lnTo>
                  <a:lnTo>
                    <a:pt x="138" y="17"/>
                  </a:lnTo>
                  <a:lnTo>
                    <a:pt x="139" y="17"/>
                  </a:lnTo>
                  <a:lnTo>
                    <a:pt x="139" y="18"/>
                  </a:lnTo>
                  <a:lnTo>
                    <a:pt x="116" y="18"/>
                  </a:lnTo>
                  <a:lnTo>
                    <a:pt x="114" y="18"/>
                  </a:lnTo>
                  <a:lnTo>
                    <a:pt x="113" y="19"/>
                  </a:lnTo>
                  <a:lnTo>
                    <a:pt x="114" y="20"/>
                  </a:lnTo>
                  <a:lnTo>
                    <a:pt x="120" y="23"/>
                  </a:lnTo>
                  <a:lnTo>
                    <a:pt x="122" y="23"/>
                  </a:lnTo>
                  <a:lnTo>
                    <a:pt x="126" y="24"/>
                  </a:lnTo>
                  <a:lnTo>
                    <a:pt x="135" y="24"/>
                  </a:lnTo>
                  <a:lnTo>
                    <a:pt x="138" y="25"/>
                  </a:lnTo>
                  <a:lnTo>
                    <a:pt x="139" y="25"/>
                  </a:lnTo>
                  <a:lnTo>
                    <a:pt x="142" y="26"/>
                  </a:lnTo>
                  <a:lnTo>
                    <a:pt x="142" y="29"/>
                  </a:lnTo>
                  <a:lnTo>
                    <a:pt x="143" y="30"/>
                  </a:lnTo>
                  <a:lnTo>
                    <a:pt x="146" y="31"/>
                  </a:lnTo>
                  <a:lnTo>
                    <a:pt x="152" y="35"/>
                  </a:lnTo>
                  <a:lnTo>
                    <a:pt x="156" y="36"/>
                  </a:lnTo>
                  <a:lnTo>
                    <a:pt x="161" y="38"/>
                  </a:lnTo>
                  <a:lnTo>
                    <a:pt x="160" y="39"/>
                  </a:lnTo>
                  <a:lnTo>
                    <a:pt x="157" y="40"/>
                  </a:lnTo>
                  <a:lnTo>
                    <a:pt x="157" y="43"/>
                  </a:lnTo>
                  <a:lnTo>
                    <a:pt x="157" y="45"/>
                  </a:lnTo>
                  <a:lnTo>
                    <a:pt x="142" y="45"/>
                  </a:lnTo>
                  <a:lnTo>
                    <a:pt x="122" y="44"/>
                  </a:lnTo>
                  <a:lnTo>
                    <a:pt x="106" y="43"/>
                  </a:lnTo>
                  <a:lnTo>
                    <a:pt x="95" y="42"/>
                  </a:lnTo>
                  <a:lnTo>
                    <a:pt x="87" y="39"/>
                  </a:lnTo>
                  <a:lnTo>
                    <a:pt x="82" y="37"/>
                  </a:lnTo>
                  <a:lnTo>
                    <a:pt x="77" y="35"/>
                  </a:lnTo>
                  <a:lnTo>
                    <a:pt x="73" y="31"/>
                  </a:lnTo>
                  <a:lnTo>
                    <a:pt x="65" y="29"/>
                  </a:lnTo>
                  <a:lnTo>
                    <a:pt x="53" y="29"/>
                  </a:lnTo>
                  <a:lnTo>
                    <a:pt x="47" y="30"/>
                  </a:lnTo>
                  <a:lnTo>
                    <a:pt x="38" y="31"/>
                  </a:lnTo>
                  <a:lnTo>
                    <a:pt x="29" y="29"/>
                  </a:lnTo>
                  <a:lnTo>
                    <a:pt x="22" y="26"/>
                  </a:lnTo>
                  <a:lnTo>
                    <a:pt x="15" y="22"/>
                  </a:lnTo>
                  <a:lnTo>
                    <a:pt x="7" y="14"/>
                  </a:lnTo>
                  <a:lnTo>
                    <a:pt x="0" y="6"/>
                  </a:lnTo>
                  <a:lnTo>
                    <a:pt x="4" y="3"/>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8" name="Freeform 36"/>
            <p:cNvSpPr>
              <a:spLocks/>
            </p:cNvSpPr>
            <p:nvPr/>
          </p:nvSpPr>
          <p:spPr bwMode="ltGray">
            <a:xfrm>
              <a:off x="4645" y="2805"/>
              <a:ext cx="179" cy="208"/>
            </a:xfrm>
            <a:custGeom>
              <a:avLst/>
              <a:gdLst>
                <a:gd name="T0" fmla="*/ 67 w 180"/>
                <a:gd name="T1" fmla="*/ 194 h 205"/>
                <a:gd name="T2" fmla="*/ 59 w 180"/>
                <a:gd name="T3" fmla="*/ 204 h 205"/>
                <a:gd name="T4" fmla="*/ 50 w 180"/>
                <a:gd name="T5" fmla="*/ 195 h 205"/>
                <a:gd name="T6" fmla="*/ 41 w 180"/>
                <a:gd name="T7" fmla="*/ 187 h 205"/>
                <a:gd name="T8" fmla="*/ 30 w 180"/>
                <a:gd name="T9" fmla="*/ 189 h 205"/>
                <a:gd name="T10" fmla="*/ 24 w 180"/>
                <a:gd name="T11" fmla="*/ 187 h 205"/>
                <a:gd name="T12" fmla="*/ 25 w 180"/>
                <a:gd name="T13" fmla="*/ 173 h 205"/>
                <a:gd name="T14" fmla="*/ 24 w 180"/>
                <a:gd name="T15" fmla="*/ 162 h 205"/>
                <a:gd name="T16" fmla="*/ 7 w 180"/>
                <a:gd name="T17" fmla="*/ 157 h 205"/>
                <a:gd name="T18" fmla="*/ 1 w 180"/>
                <a:gd name="T19" fmla="*/ 144 h 205"/>
                <a:gd name="T20" fmla="*/ 2 w 180"/>
                <a:gd name="T21" fmla="*/ 130 h 205"/>
                <a:gd name="T22" fmla="*/ 11 w 180"/>
                <a:gd name="T23" fmla="*/ 128 h 205"/>
                <a:gd name="T24" fmla="*/ 1 w 180"/>
                <a:gd name="T25" fmla="*/ 120 h 205"/>
                <a:gd name="T26" fmla="*/ 1 w 180"/>
                <a:gd name="T27" fmla="*/ 108 h 205"/>
                <a:gd name="T28" fmla="*/ 9 w 180"/>
                <a:gd name="T29" fmla="*/ 102 h 205"/>
                <a:gd name="T30" fmla="*/ 26 w 180"/>
                <a:gd name="T31" fmla="*/ 102 h 205"/>
                <a:gd name="T32" fmla="*/ 41 w 180"/>
                <a:gd name="T33" fmla="*/ 104 h 205"/>
                <a:gd name="T34" fmla="*/ 44 w 180"/>
                <a:gd name="T35" fmla="*/ 102 h 205"/>
                <a:gd name="T36" fmla="*/ 54 w 180"/>
                <a:gd name="T37" fmla="*/ 83 h 205"/>
                <a:gd name="T38" fmla="*/ 68 w 180"/>
                <a:gd name="T39" fmla="*/ 79 h 205"/>
                <a:gd name="T40" fmla="*/ 85 w 180"/>
                <a:gd name="T41" fmla="*/ 61 h 205"/>
                <a:gd name="T42" fmla="*/ 95 w 180"/>
                <a:gd name="T43" fmla="*/ 52 h 205"/>
                <a:gd name="T44" fmla="*/ 110 w 180"/>
                <a:gd name="T45" fmla="*/ 50 h 205"/>
                <a:gd name="T46" fmla="*/ 111 w 180"/>
                <a:gd name="T47" fmla="*/ 35 h 205"/>
                <a:gd name="T48" fmla="*/ 118 w 180"/>
                <a:gd name="T49" fmla="*/ 28 h 205"/>
                <a:gd name="T50" fmla="*/ 122 w 180"/>
                <a:gd name="T51" fmla="*/ 27 h 205"/>
                <a:gd name="T52" fmla="*/ 127 w 180"/>
                <a:gd name="T53" fmla="*/ 16 h 205"/>
                <a:gd name="T54" fmla="*/ 134 w 180"/>
                <a:gd name="T55" fmla="*/ 2 h 205"/>
                <a:gd name="T56" fmla="*/ 138 w 180"/>
                <a:gd name="T57" fmla="*/ 6 h 205"/>
                <a:gd name="T58" fmla="*/ 153 w 180"/>
                <a:gd name="T59" fmla="*/ 6 h 205"/>
                <a:gd name="T60" fmla="*/ 152 w 180"/>
                <a:gd name="T61" fmla="*/ 7 h 205"/>
                <a:gd name="T62" fmla="*/ 145 w 180"/>
                <a:gd name="T63" fmla="*/ 21 h 205"/>
                <a:gd name="T64" fmla="*/ 143 w 180"/>
                <a:gd name="T65" fmla="*/ 28 h 205"/>
                <a:gd name="T66" fmla="*/ 152 w 180"/>
                <a:gd name="T67" fmla="*/ 31 h 205"/>
                <a:gd name="T68" fmla="*/ 172 w 180"/>
                <a:gd name="T69" fmla="*/ 31 h 205"/>
                <a:gd name="T70" fmla="*/ 178 w 180"/>
                <a:gd name="T71" fmla="*/ 40 h 205"/>
                <a:gd name="T72" fmla="*/ 161 w 180"/>
                <a:gd name="T73" fmla="*/ 45 h 205"/>
                <a:gd name="T74" fmla="*/ 164 w 180"/>
                <a:gd name="T75" fmla="*/ 52 h 205"/>
                <a:gd name="T76" fmla="*/ 147 w 180"/>
                <a:gd name="T77" fmla="*/ 58 h 205"/>
                <a:gd name="T78" fmla="*/ 149 w 180"/>
                <a:gd name="T79" fmla="*/ 76 h 205"/>
                <a:gd name="T80" fmla="*/ 152 w 180"/>
                <a:gd name="T81" fmla="*/ 95 h 205"/>
                <a:gd name="T82" fmla="*/ 166 w 180"/>
                <a:gd name="T83" fmla="*/ 115 h 205"/>
                <a:gd name="T84" fmla="*/ 155 w 180"/>
                <a:gd name="T85" fmla="*/ 121 h 205"/>
                <a:gd name="T86" fmla="*/ 145 w 180"/>
                <a:gd name="T87" fmla="*/ 144 h 205"/>
                <a:gd name="T88" fmla="*/ 139 w 180"/>
                <a:gd name="T89" fmla="*/ 150 h 205"/>
                <a:gd name="T90" fmla="*/ 130 w 180"/>
                <a:gd name="T91" fmla="*/ 162 h 205"/>
                <a:gd name="T92" fmla="*/ 127 w 180"/>
                <a:gd name="T93" fmla="*/ 182 h 205"/>
                <a:gd name="T94" fmla="*/ 102 w 180"/>
                <a:gd name="T95" fmla="*/ 204 h 205"/>
                <a:gd name="T96" fmla="*/ 100 w 180"/>
                <a:gd name="T97" fmla="*/ 200 h 205"/>
                <a:gd name="T98" fmla="*/ 92 w 180"/>
                <a:gd name="T99" fmla="*/ 191 h 205"/>
                <a:gd name="T100" fmla="*/ 76 w 180"/>
                <a:gd name="T101" fmla="*/ 186 h 2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0"/>
                <a:gd name="T154" fmla="*/ 0 h 205"/>
                <a:gd name="T155" fmla="*/ 180 w 180"/>
                <a:gd name="T156" fmla="*/ 205 h 20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0" h="205">
                  <a:moveTo>
                    <a:pt x="76" y="186"/>
                  </a:moveTo>
                  <a:lnTo>
                    <a:pt x="70" y="189"/>
                  </a:lnTo>
                  <a:lnTo>
                    <a:pt x="67" y="194"/>
                  </a:lnTo>
                  <a:lnTo>
                    <a:pt x="63" y="198"/>
                  </a:lnTo>
                  <a:lnTo>
                    <a:pt x="62" y="201"/>
                  </a:lnTo>
                  <a:lnTo>
                    <a:pt x="59" y="204"/>
                  </a:lnTo>
                  <a:lnTo>
                    <a:pt x="57" y="203"/>
                  </a:lnTo>
                  <a:lnTo>
                    <a:pt x="54" y="200"/>
                  </a:lnTo>
                  <a:lnTo>
                    <a:pt x="50" y="195"/>
                  </a:lnTo>
                  <a:lnTo>
                    <a:pt x="46" y="191"/>
                  </a:lnTo>
                  <a:lnTo>
                    <a:pt x="43" y="189"/>
                  </a:lnTo>
                  <a:lnTo>
                    <a:pt x="41" y="187"/>
                  </a:lnTo>
                  <a:lnTo>
                    <a:pt x="39" y="187"/>
                  </a:lnTo>
                  <a:lnTo>
                    <a:pt x="32" y="189"/>
                  </a:lnTo>
                  <a:lnTo>
                    <a:pt x="30" y="189"/>
                  </a:lnTo>
                  <a:lnTo>
                    <a:pt x="27" y="190"/>
                  </a:lnTo>
                  <a:lnTo>
                    <a:pt x="25" y="189"/>
                  </a:lnTo>
                  <a:lnTo>
                    <a:pt x="24" y="187"/>
                  </a:lnTo>
                  <a:lnTo>
                    <a:pt x="24" y="185"/>
                  </a:lnTo>
                  <a:lnTo>
                    <a:pt x="25" y="179"/>
                  </a:lnTo>
                  <a:lnTo>
                    <a:pt x="25" y="173"/>
                  </a:lnTo>
                  <a:lnTo>
                    <a:pt x="26" y="167"/>
                  </a:lnTo>
                  <a:lnTo>
                    <a:pt x="25" y="165"/>
                  </a:lnTo>
                  <a:lnTo>
                    <a:pt x="24" y="162"/>
                  </a:lnTo>
                  <a:lnTo>
                    <a:pt x="17" y="160"/>
                  </a:lnTo>
                  <a:lnTo>
                    <a:pt x="12" y="158"/>
                  </a:lnTo>
                  <a:lnTo>
                    <a:pt x="7" y="157"/>
                  </a:lnTo>
                  <a:lnTo>
                    <a:pt x="5" y="154"/>
                  </a:lnTo>
                  <a:lnTo>
                    <a:pt x="2" y="152"/>
                  </a:lnTo>
                  <a:lnTo>
                    <a:pt x="1" y="144"/>
                  </a:lnTo>
                  <a:lnTo>
                    <a:pt x="0" y="138"/>
                  </a:lnTo>
                  <a:lnTo>
                    <a:pt x="1" y="133"/>
                  </a:lnTo>
                  <a:lnTo>
                    <a:pt x="2" y="130"/>
                  </a:lnTo>
                  <a:lnTo>
                    <a:pt x="7" y="128"/>
                  </a:lnTo>
                  <a:lnTo>
                    <a:pt x="9" y="128"/>
                  </a:lnTo>
                  <a:lnTo>
                    <a:pt x="11" y="128"/>
                  </a:lnTo>
                  <a:lnTo>
                    <a:pt x="9" y="126"/>
                  </a:lnTo>
                  <a:lnTo>
                    <a:pt x="6" y="124"/>
                  </a:lnTo>
                  <a:lnTo>
                    <a:pt x="1" y="120"/>
                  </a:lnTo>
                  <a:lnTo>
                    <a:pt x="0" y="117"/>
                  </a:lnTo>
                  <a:lnTo>
                    <a:pt x="0" y="113"/>
                  </a:lnTo>
                  <a:lnTo>
                    <a:pt x="1" y="108"/>
                  </a:lnTo>
                  <a:lnTo>
                    <a:pt x="3" y="106"/>
                  </a:lnTo>
                  <a:lnTo>
                    <a:pt x="5" y="103"/>
                  </a:lnTo>
                  <a:lnTo>
                    <a:pt x="9" y="102"/>
                  </a:lnTo>
                  <a:lnTo>
                    <a:pt x="12" y="102"/>
                  </a:lnTo>
                  <a:lnTo>
                    <a:pt x="22" y="102"/>
                  </a:lnTo>
                  <a:lnTo>
                    <a:pt x="26" y="102"/>
                  </a:lnTo>
                  <a:lnTo>
                    <a:pt x="30" y="102"/>
                  </a:lnTo>
                  <a:lnTo>
                    <a:pt x="36" y="103"/>
                  </a:lnTo>
                  <a:lnTo>
                    <a:pt x="41" y="104"/>
                  </a:lnTo>
                  <a:lnTo>
                    <a:pt x="42" y="106"/>
                  </a:lnTo>
                  <a:lnTo>
                    <a:pt x="43" y="104"/>
                  </a:lnTo>
                  <a:lnTo>
                    <a:pt x="44" y="102"/>
                  </a:lnTo>
                  <a:lnTo>
                    <a:pt x="44" y="86"/>
                  </a:lnTo>
                  <a:lnTo>
                    <a:pt x="46" y="84"/>
                  </a:lnTo>
                  <a:lnTo>
                    <a:pt x="54" y="83"/>
                  </a:lnTo>
                  <a:lnTo>
                    <a:pt x="58" y="83"/>
                  </a:lnTo>
                  <a:lnTo>
                    <a:pt x="63" y="82"/>
                  </a:lnTo>
                  <a:lnTo>
                    <a:pt x="68" y="79"/>
                  </a:lnTo>
                  <a:lnTo>
                    <a:pt x="75" y="75"/>
                  </a:lnTo>
                  <a:lnTo>
                    <a:pt x="82" y="67"/>
                  </a:lnTo>
                  <a:lnTo>
                    <a:pt x="85" y="61"/>
                  </a:lnTo>
                  <a:lnTo>
                    <a:pt x="88" y="56"/>
                  </a:lnTo>
                  <a:lnTo>
                    <a:pt x="93" y="52"/>
                  </a:lnTo>
                  <a:lnTo>
                    <a:pt x="95" y="52"/>
                  </a:lnTo>
                  <a:lnTo>
                    <a:pt x="97" y="52"/>
                  </a:lnTo>
                  <a:lnTo>
                    <a:pt x="105" y="52"/>
                  </a:lnTo>
                  <a:lnTo>
                    <a:pt x="110" y="50"/>
                  </a:lnTo>
                  <a:lnTo>
                    <a:pt x="111" y="48"/>
                  </a:lnTo>
                  <a:lnTo>
                    <a:pt x="111" y="43"/>
                  </a:lnTo>
                  <a:lnTo>
                    <a:pt x="111" y="35"/>
                  </a:lnTo>
                  <a:lnTo>
                    <a:pt x="113" y="32"/>
                  </a:lnTo>
                  <a:lnTo>
                    <a:pt x="114" y="29"/>
                  </a:lnTo>
                  <a:lnTo>
                    <a:pt x="118" y="28"/>
                  </a:lnTo>
                  <a:lnTo>
                    <a:pt x="119" y="28"/>
                  </a:lnTo>
                  <a:lnTo>
                    <a:pt x="120" y="29"/>
                  </a:lnTo>
                  <a:lnTo>
                    <a:pt x="122" y="27"/>
                  </a:lnTo>
                  <a:lnTo>
                    <a:pt x="124" y="25"/>
                  </a:lnTo>
                  <a:lnTo>
                    <a:pt x="127" y="21"/>
                  </a:lnTo>
                  <a:lnTo>
                    <a:pt x="127" y="16"/>
                  </a:lnTo>
                  <a:lnTo>
                    <a:pt x="128" y="12"/>
                  </a:lnTo>
                  <a:lnTo>
                    <a:pt x="131" y="6"/>
                  </a:lnTo>
                  <a:lnTo>
                    <a:pt x="134" y="2"/>
                  </a:lnTo>
                  <a:lnTo>
                    <a:pt x="135" y="0"/>
                  </a:lnTo>
                  <a:lnTo>
                    <a:pt x="134" y="0"/>
                  </a:lnTo>
                  <a:lnTo>
                    <a:pt x="138" y="6"/>
                  </a:lnTo>
                  <a:lnTo>
                    <a:pt x="145" y="2"/>
                  </a:lnTo>
                  <a:lnTo>
                    <a:pt x="146" y="10"/>
                  </a:lnTo>
                  <a:lnTo>
                    <a:pt x="153" y="6"/>
                  </a:lnTo>
                  <a:lnTo>
                    <a:pt x="153" y="8"/>
                  </a:lnTo>
                  <a:lnTo>
                    <a:pt x="152" y="6"/>
                  </a:lnTo>
                  <a:lnTo>
                    <a:pt x="152" y="7"/>
                  </a:lnTo>
                  <a:lnTo>
                    <a:pt x="149" y="10"/>
                  </a:lnTo>
                  <a:lnTo>
                    <a:pt x="147" y="15"/>
                  </a:lnTo>
                  <a:lnTo>
                    <a:pt x="145" y="21"/>
                  </a:lnTo>
                  <a:lnTo>
                    <a:pt x="143" y="25"/>
                  </a:lnTo>
                  <a:lnTo>
                    <a:pt x="140" y="28"/>
                  </a:lnTo>
                  <a:lnTo>
                    <a:pt x="143" y="28"/>
                  </a:lnTo>
                  <a:lnTo>
                    <a:pt x="145" y="29"/>
                  </a:lnTo>
                  <a:lnTo>
                    <a:pt x="149" y="31"/>
                  </a:lnTo>
                  <a:lnTo>
                    <a:pt x="152" y="31"/>
                  </a:lnTo>
                  <a:lnTo>
                    <a:pt x="155" y="29"/>
                  </a:lnTo>
                  <a:lnTo>
                    <a:pt x="160" y="29"/>
                  </a:lnTo>
                  <a:lnTo>
                    <a:pt x="172" y="31"/>
                  </a:lnTo>
                  <a:lnTo>
                    <a:pt x="178" y="31"/>
                  </a:lnTo>
                  <a:lnTo>
                    <a:pt x="179" y="33"/>
                  </a:lnTo>
                  <a:lnTo>
                    <a:pt x="178" y="40"/>
                  </a:lnTo>
                  <a:lnTo>
                    <a:pt x="174" y="43"/>
                  </a:lnTo>
                  <a:lnTo>
                    <a:pt x="169" y="44"/>
                  </a:lnTo>
                  <a:lnTo>
                    <a:pt x="161" y="45"/>
                  </a:lnTo>
                  <a:lnTo>
                    <a:pt x="156" y="46"/>
                  </a:lnTo>
                  <a:lnTo>
                    <a:pt x="155" y="46"/>
                  </a:lnTo>
                  <a:lnTo>
                    <a:pt x="164" y="52"/>
                  </a:lnTo>
                  <a:lnTo>
                    <a:pt x="147" y="60"/>
                  </a:lnTo>
                  <a:lnTo>
                    <a:pt x="147" y="57"/>
                  </a:lnTo>
                  <a:lnTo>
                    <a:pt x="147" y="58"/>
                  </a:lnTo>
                  <a:lnTo>
                    <a:pt x="147" y="63"/>
                  </a:lnTo>
                  <a:lnTo>
                    <a:pt x="149" y="70"/>
                  </a:lnTo>
                  <a:lnTo>
                    <a:pt x="149" y="76"/>
                  </a:lnTo>
                  <a:lnTo>
                    <a:pt x="149" y="87"/>
                  </a:lnTo>
                  <a:lnTo>
                    <a:pt x="152" y="92"/>
                  </a:lnTo>
                  <a:lnTo>
                    <a:pt x="152" y="95"/>
                  </a:lnTo>
                  <a:lnTo>
                    <a:pt x="155" y="99"/>
                  </a:lnTo>
                  <a:lnTo>
                    <a:pt x="172" y="115"/>
                  </a:lnTo>
                  <a:lnTo>
                    <a:pt x="166" y="115"/>
                  </a:lnTo>
                  <a:lnTo>
                    <a:pt x="162" y="116"/>
                  </a:lnTo>
                  <a:lnTo>
                    <a:pt x="159" y="118"/>
                  </a:lnTo>
                  <a:lnTo>
                    <a:pt x="155" y="121"/>
                  </a:lnTo>
                  <a:lnTo>
                    <a:pt x="147" y="133"/>
                  </a:lnTo>
                  <a:lnTo>
                    <a:pt x="145" y="139"/>
                  </a:lnTo>
                  <a:lnTo>
                    <a:pt x="145" y="144"/>
                  </a:lnTo>
                  <a:lnTo>
                    <a:pt x="144" y="146"/>
                  </a:lnTo>
                  <a:lnTo>
                    <a:pt x="143" y="149"/>
                  </a:lnTo>
                  <a:lnTo>
                    <a:pt x="139" y="150"/>
                  </a:lnTo>
                  <a:lnTo>
                    <a:pt x="135" y="154"/>
                  </a:lnTo>
                  <a:lnTo>
                    <a:pt x="133" y="160"/>
                  </a:lnTo>
                  <a:lnTo>
                    <a:pt x="130" y="162"/>
                  </a:lnTo>
                  <a:lnTo>
                    <a:pt x="130" y="165"/>
                  </a:lnTo>
                  <a:lnTo>
                    <a:pt x="128" y="171"/>
                  </a:lnTo>
                  <a:lnTo>
                    <a:pt x="127" y="182"/>
                  </a:lnTo>
                  <a:lnTo>
                    <a:pt x="124" y="194"/>
                  </a:lnTo>
                  <a:lnTo>
                    <a:pt x="122" y="194"/>
                  </a:lnTo>
                  <a:lnTo>
                    <a:pt x="102" y="204"/>
                  </a:lnTo>
                  <a:lnTo>
                    <a:pt x="101" y="204"/>
                  </a:lnTo>
                  <a:lnTo>
                    <a:pt x="101" y="203"/>
                  </a:lnTo>
                  <a:lnTo>
                    <a:pt x="100" y="200"/>
                  </a:lnTo>
                  <a:lnTo>
                    <a:pt x="96" y="198"/>
                  </a:lnTo>
                  <a:lnTo>
                    <a:pt x="95" y="195"/>
                  </a:lnTo>
                  <a:lnTo>
                    <a:pt x="92" y="191"/>
                  </a:lnTo>
                  <a:lnTo>
                    <a:pt x="87" y="189"/>
                  </a:lnTo>
                  <a:lnTo>
                    <a:pt x="83" y="187"/>
                  </a:lnTo>
                  <a:lnTo>
                    <a:pt x="76" y="186"/>
                  </a:lnTo>
                  <a:lnTo>
                    <a:pt x="75" y="185"/>
                  </a:lnTo>
                  <a:lnTo>
                    <a:pt x="76" y="186"/>
                  </a:lnTo>
                </a:path>
              </a:pathLst>
            </a:custGeom>
            <a:solidFill>
              <a:srgbClr val="D4D8F2"/>
            </a:solidFill>
            <a:ln w="9525" cap="rnd">
              <a:noFill/>
              <a:round/>
              <a:headEnd type="none" w="sm" len="sm"/>
              <a:tailEnd type="none" w="sm" len="sm"/>
            </a:ln>
            <a:effectLst/>
          </p:spPr>
          <p:txBody>
            <a:bodyPr/>
            <a:lstStyle/>
            <a:p>
              <a:endParaRPr lang="en-US" sz="900"/>
            </a:p>
          </p:txBody>
        </p:sp>
        <p:sp>
          <p:nvSpPr>
            <p:cNvPr id="1313829" name="Freeform 37"/>
            <p:cNvSpPr>
              <a:spLocks/>
            </p:cNvSpPr>
            <p:nvPr/>
          </p:nvSpPr>
          <p:spPr bwMode="ltGray">
            <a:xfrm>
              <a:off x="4410" y="2840"/>
              <a:ext cx="187" cy="217"/>
            </a:xfrm>
            <a:custGeom>
              <a:avLst/>
              <a:gdLst>
                <a:gd name="T0" fmla="*/ 178 w 187"/>
                <a:gd name="T1" fmla="*/ 201 h 214"/>
                <a:gd name="T2" fmla="*/ 161 w 187"/>
                <a:gd name="T3" fmla="*/ 209 h 214"/>
                <a:gd name="T4" fmla="*/ 159 w 187"/>
                <a:gd name="T5" fmla="*/ 212 h 214"/>
                <a:gd name="T6" fmla="*/ 151 w 187"/>
                <a:gd name="T7" fmla="*/ 203 h 214"/>
                <a:gd name="T8" fmla="*/ 139 w 187"/>
                <a:gd name="T9" fmla="*/ 194 h 214"/>
                <a:gd name="T10" fmla="*/ 127 w 187"/>
                <a:gd name="T11" fmla="*/ 186 h 214"/>
                <a:gd name="T12" fmla="*/ 116 w 187"/>
                <a:gd name="T13" fmla="*/ 175 h 214"/>
                <a:gd name="T14" fmla="*/ 108 w 187"/>
                <a:gd name="T15" fmla="*/ 161 h 214"/>
                <a:gd name="T16" fmla="*/ 89 w 187"/>
                <a:gd name="T17" fmla="*/ 134 h 214"/>
                <a:gd name="T18" fmla="*/ 73 w 187"/>
                <a:gd name="T19" fmla="*/ 110 h 214"/>
                <a:gd name="T20" fmla="*/ 67 w 187"/>
                <a:gd name="T21" fmla="*/ 94 h 214"/>
                <a:gd name="T22" fmla="*/ 56 w 187"/>
                <a:gd name="T23" fmla="*/ 74 h 214"/>
                <a:gd name="T24" fmla="*/ 41 w 187"/>
                <a:gd name="T25" fmla="*/ 58 h 214"/>
                <a:gd name="T26" fmla="*/ 38 w 187"/>
                <a:gd name="T27" fmla="*/ 51 h 214"/>
                <a:gd name="T28" fmla="*/ 37 w 187"/>
                <a:gd name="T29" fmla="*/ 44 h 214"/>
                <a:gd name="T30" fmla="*/ 33 w 187"/>
                <a:gd name="T31" fmla="*/ 42 h 214"/>
                <a:gd name="T32" fmla="*/ 24 w 187"/>
                <a:gd name="T33" fmla="*/ 31 h 214"/>
                <a:gd name="T34" fmla="*/ 12 w 187"/>
                <a:gd name="T35" fmla="*/ 21 h 214"/>
                <a:gd name="T36" fmla="*/ 2 w 187"/>
                <a:gd name="T37" fmla="*/ 12 h 214"/>
                <a:gd name="T38" fmla="*/ 0 w 187"/>
                <a:gd name="T39" fmla="*/ 8 h 214"/>
                <a:gd name="T40" fmla="*/ 2 w 187"/>
                <a:gd name="T41" fmla="*/ 1 h 214"/>
                <a:gd name="T42" fmla="*/ 8 w 187"/>
                <a:gd name="T43" fmla="*/ 2 h 214"/>
                <a:gd name="T44" fmla="*/ 22 w 187"/>
                <a:gd name="T45" fmla="*/ 6 h 214"/>
                <a:gd name="T46" fmla="*/ 37 w 187"/>
                <a:gd name="T47" fmla="*/ 9 h 214"/>
                <a:gd name="T48" fmla="*/ 44 w 187"/>
                <a:gd name="T49" fmla="*/ 10 h 214"/>
                <a:gd name="T50" fmla="*/ 43 w 187"/>
                <a:gd name="T51" fmla="*/ 13 h 214"/>
                <a:gd name="T52" fmla="*/ 62 w 187"/>
                <a:gd name="T53" fmla="*/ 31 h 214"/>
                <a:gd name="T54" fmla="*/ 74 w 187"/>
                <a:gd name="T55" fmla="*/ 36 h 214"/>
                <a:gd name="T56" fmla="*/ 74 w 187"/>
                <a:gd name="T57" fmla="*/ 41 h 214"/>
                <a:gd name="T58" fmla="*/ 81 w 187"/>
                <a:gd name="T59" fmla="*/ 49 h 214"/>
                <a:gd name="T60" fmla="*/ 84 w 187"/>
                <a:gd name="T61" fmla="*/ 53 h 214"/>
                <a:gd name="T62" fmla="*/ 87 w 187"/>
                <a:gd name="T63" fmla="*/ 54 h 214"/>
                <a:gd name="T64" fmla="*/ 97 w 187"/>
                <a:gd name="T65" fmla="*/ 61 h 214"/>
                <a:gd name="T66" fmla="*/ 130 w 187"/>
                <a:gd name="T67" fmla="*/ 80 h 214"/>
                <a:gd name="T68" fmla="*/ 128 w 187"/>
                <a:gd name="T69" fmla="*/ 86 h 214"/>
                <a:gd name="T70" fmla="*/ 130 w 187"/>
                <a:gd name="T71" fmla="*/ 90 h 214"/>
                <a:gd name="T72" fmla="*/ 136 w 187"/>
                <a:gd name="T73" fmla="*/ 96 h 214"/>
                <a:gd name="T74" fmla="*/ 141 w 187"/>
                <a:gd name="T75" fmla="*/ 107 h 214"/>
                <a:gd name="T76" fmla="*/ 138 w 187"/>
                <a:gd name="T77" fmla="*/ 115 h 214"/>
                <a:gd name="T78" fmla="*/ 141 w 187"/>
                <a:gd name="T79" fmla="*/ 119 h 214"/>
                <a:gd name="T80" fmla="*/ 148 w 187"/>
                <a:gd name="T81" fmla="*/ 121 h 214"/>
                <a:gd name="T82" fmla="*/ 155 w 187"/>
                <a:gd name="T83" fmla="*/ 124 h 214"/>
                <a:gd name="T84" fmla="*/ 155 w 187"/>
                <a:gd name="T85" fmla="*/ 130 h 214"/>
                <a:gd name="T86" fmla="*/ 159 w 187"/>
                <a:gd name="T87" fmla="*/ 137 h 214"/>
                <a:gd name="T88" fmla="*/ 161 w 187"/>
                <a:gd name="T89" fmla="*/ 142 h 214"/>
                <a:gd name="T90" fmla="*/ 169 w 187"/>
                <a:gd name="T91" fmla="*/ 152 h 214"/>
                <a:gd name="T92" fmla="*/ 175 w 187"/>
                <a:gd name="T93" fmla="*/ 155 h 214"/>
                <a:gd name="T94" fmla="*/ 178 w 187"/>
                <a:gd name="T95" fmla="*/ 159 h 214"/>
                <a:gd name="T96" fmla="*/ 178 w 187"/>
                <a:gd name="T97" fmla="*/ 167 h 214"/>
                <a:gd name="T98" fmla="*/ 186 w 187"/>
                <a:gd name="T99" fmla="*/ 200 h 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7"/>
                <a:gd name="T151" fmla="*/ 0 h 214"/>
                <a:gd name="T152" fmla="*/ 187 w 187"/>
                <a:gd name="T153" fmla="*/ 214 h 21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7" h="214">
                  <a:moveTo>
                    <a:pt x="186" y="200"/>
                  </a:moveTo>
                  <a:lnTo>
                    <a:pt x="178" y="201"/>
                  </a:lnTo>
                  <a:lnTo>
                    <a:pt x="171" y="204"/>
                  </a:lnTo>
                  <a:lnTo>
                    <a:pt x="161" y="209"/>
                  </a:lnTo>
                  <a:lnTo>
                    <a:pt x="159" y="213"/>
                  </a:lnTo>
                  <a:lnTo>
                    <a:pt x="159" y="212"/>
                  </a:lnTo>
                  <a:lnTo>
                    <a:pt x="155" y="208"/>
                  </a:lnTo>
                  <a:lnTo>
                    <a:pt x="151" y="203"/>
                  </a:lnTo>
                  <a:lnTo>
                    <a:pt x="146" y="199"/>
                  </a:lnTo>
                  <a:lnTo>
                    <a:pt x="139" y="194"/>
                  </a:lnTo>
                  <a:lnTo>
                    <a:pt x="135" y="190"/>
                  </a:lnTo>
                  <a:lnTo>
                    <a:pt x="127" y="186"/>
                  </a:lnTo>
                  <a:lnTo>
                    <a:pt x="121" y="179"/>
                  </a:lnTo>
                  <a:lnTo>
                    <a:pt x="116" y="175"/>
                  </a:lnTo>
                  <a:lnTo>
                    <a:pt x="112" y="169"/>
                  </a:lnTo>
                  <a:lnTo>
                    <a:pt x="108" y="161"/>
                  </a:lnTo>
                  <a:lnTo>
                    <a:pt x="101" y="154"/>
                  </a:lnTo>
                  <a:lnTo>
                    <a:pt x="89" y="134"/>
                  </a:lnTo>
                  <a:lnTo>
                    <a:pt x="77" y="117"/>
                  </a:lnTo>
                  <a:lnTo>
                    <a:pt x="73" y="110"/>
                  </a:lnTo>
                  <a:lnTo>
                    <a:pt x="70" y="105"/>
                  </a:lnTo>
                  <a:lnTo>
                    <a:pt x="67" y="94"/>
                  </a:lnTo>
                  <a:lnTo>
                    <a:pt x="62" y="83"/>
                  </a:lnTo>
                  <a:lnTo>
                    <a:pt x="56" y="74"/>
                  </a:lnTo>
                  <a:lnTo>
                    <a:pt x="43" y="61"/>
                  </a:lnTo>
                  <a:lnTo>
                    <a:pt x="41" y="58"/>
                  </a:lnTo>
                  <a:lnTo>
                    <a:pt x="38" y="53"/>
                  </a:lnTo>
                  <a:lnTo>
                    <a:pt x="38" y="51"/>
                  </a:lnTo>
                  <a:lnTo>
                    <a:pt x="37" y="46"/>
                  </a:lnTo>
                  <a:lnTo>
                    <a:pt x="37" y="44"/>
                  </a:lnTo>
                  <a:lnTo>
                    <a:pt x="36" y="42"/>
                  </a:lnTo>
                  <a:lnTo>
                    <a:pt x="33" y="42"/>
                  </a:lnTo>
                  <a:lnTo>
                    <a:pt x="27" y="36"/>
                  </a:lnTo>
                  <a:lnTo>
                    <a:pt x="24" y="31"/>
                  </a:lnTo>
                  <a:lnTo>
                    <a:pt x="18" y="25"/>
                  </a:lnTo>
                  <a:lnTo>
                    <a:pt x="12" y="21"/>
                  </a:lnTo>
                  <a:lnTo>
                    <a:pt x="6" y="15"/>
                  </a:lnTo>
                  <a:lnTo>
                    <a:pt x="2" y="12"/>
                  </a:lnTo>
                  <a:lnTo>
                    <a:pt x="0" y="10"/>
                  </a:lnTo>
                  <a:lnTo>
                    <a:pt x="0" y="8"/>
                  </a:lnTo>
                  <a:lnTo>
                    <a:pt x="0" y="6"/>
                  </a:lnTo>
                  <a:lnTo>
                    <a:pt x="2" y="1"/>
                  </a:lnTo>
                  <a:lnTo>
                    <a:pt x="5" y="0"/>
                  </a:lnTo>
                  <a:lnTo>
                    <a:pt x="8" y="2"/>
                  </a:lnTo>
                  <a:lnTo>
                    <a:pt x="13" y="3"/>
                  </a:lnTo>
                  <a:lnTo>
                    <a:pt x="22" y="6"/>
                  </a:lnTo>
                  <a:lnTo>
                    <a:pt x="31" y="8"/>
                  </a:lnTo>
                  <a:lnTo>
                    <a:pt x="37" y="9"/>
                  </a:lnTo>
                  <a:lnTo>
                    <a:pt x="41" y="10"/>
                  </a:lnTo>
                  <a:lnTo>
                    <a:pt x="44" y="10"/>
                  </a:lnTo>
                  <a:lnTo>
                    <a:pt x="43" y="11"/>
                  </a:lnTo>
                  <a:lnTo>
                    <a:pt x="43" y="13"/>
                  </a:lnTo>
                  <a:lnTo>
                    <a:pt x="50" y="21"/>
                  </a:lnTo>
                  <a:lnTo>
                    <a:pt x="62" y="31"/>
                  </a:lnTo>
                  <a:lnTo>
                    <a:pt x="78" y="36"/>
                  </a:lnTo>
                  <a:lnTo>
                    <a:pt x="74" y="36"/>
                  </a:lnTo>
                  <a:lnTo>
                    <a:pt x="73" y="37"/>
                  </a:lnTo>
                  <a:lnTo>
                    <a:pt x="74" y="41"/>
                  </a:lnTo>
                  <a:lnTo>
                    <a:pt x="78" y="45"/>
                  </a:lnTo>
                  <a:lnTo>
                    <a:pt x="81" y="49"/>
                  </a:lnTo>
                  <a:lnTo>
                    <a:pt x="83" y="51"/>
                  </a:lnTo>
                  <a:lnTo>
                    <a:pt x="84" y="53"/>
                  </a:lnTo>
                  <a:lnTo>
                    <a:pt x="85" y="54"/>
                  </a:lnTo>
                  <a:lnTo>
                    <a:pt x="87" y="54"/>
                  </a:lnTo>
                  <a:lnTo>
                    <a:pt x="92" y="57"/>
                  </a:lnTo>
                  <a:lnTo>
                    <a:pt x="97" y="61"/>
                  </a:lnTo>
                  <a:lnTo>
                    <a:pt x="116" y="71"/>
                  </a:lnTo>
                  <a:lnTo>
                    <a:pt x="130" y="80"/>
                  </a:lnTo>
                  <a:lnTo>
                    <a:pt x="128" y="79"/>
                  </a:lnTo>
                  <a:lnTo>
                    <a:pt x="128" y="86"/>
                  </a:lnTo>
                  <a:lnTo>
                    <a:pt x="129" y="87"/>
                  </a:lnTo>
                  <a:lnTo>
                    <a:pt x="130" y="90"/>
                  </a:lnTo>
                  <a:lnTo>
                    <a:pt x="134" y="94"/>
                  </a:lnTo>
                  <a:lnTo>
                    <a:pt x="136" y="96"/>
                  </a:lnTo>
                  <a:lnTo>
                    <a:pt x="139" y="104"/>
                  </a:lnTo>
                  <a:lnTo>
                    <a:pt x="141" y="107"/>
                  </a:lnTo>
                  <a:lnTo>
                    <a:pt x="139" y="111"/>
                  </a:lnTo>
                  <a:lnTo>
                    <a:pt x="138" y="115"/>
                  </a:lnTo>
                  <a:lnTo>
                    <a:pt x="138" y="117"/>
                  </a:lnTo>
                  <a:lnTo>
                    <a:pt x="141" y="119"/>
                  </a:lnTo>
                  <a:lnTo>
                    <a:pt x="143" y="120"/>
                  </a:lnTo>
                  <a:lnTo>
                    <a:pt x="148" y="121"/>
                  </a:lnTo>
                  <a:lnTo>
                    <a:pt x="153" y="123"/>
                  </a:lnTo>
                  <a:lnTo>
                    <a:pt x="155" y="124"/>
                  </a:lnTo>
                  <a:lnTo>
                    <a:pt x="155" y="126"/>
                  </a:lnTo>
                  <a:lnTo>
                    <a:pt x="155" y="130"/>
                  </a:lnTo>
                  <a:lnTo>
                    <a:pt x="156" y="133"/>
                  </a:lnTo>
                  <a:lnTo>
                    <a:pt x="159" y="137"/>
                  </a:lnTo>
                  <a:lnTo>
                    <a:pt x="160" y="140"/>
                  </a:lnTo>
                  <a:lnTo>
                    <a:pt x="161" y="142"/>
                  </a:lnTo>
                  <a:lnTo>
                    <a:pt x="166" y="147"/>
                  </a:lnTo>
                  <a:lnTo>
                    <a:pt x="169" y="152"/>
                  </a:lnTo>
                  <a:lnTo>
                    <a:pt x="172" y="154"/>
                  </a:lnTo>
                  <a:lnTo>
                    <a:pt x="175" y="155"/>
                  </a:lnTo>
                  <a:lnTo>
                    <a:pt x="176" y="158"/>
                  </a:lnTo>
                  <a:lnTo>
                    <a:pt x="178" y="159"/>
                  </a:lnTo>
                  <a:lnTo>
                    <a:pt x="178" y="163"/>
                  </a:lnTo>
                  <a:lnTo>
                    <a:pt x="178" y="167"/>
                  </a:lnTo>
                  <a:lnTo>
                    <a:pt x="180" y="183"/>
                  </a:lnTo>
                  <a:lnTo>
                    <a:pt x="186" y="20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30" name="Freeform 38"/>
            <p:cNvSpPr>
              <a:spLocks/>
            </p:cNvSpPr>
            <p:nvPr/>
          </p:nvSpPr>
          <p:spPr bwMode="ltGray">
            <a:xfrm>
              <a:off x="3526" y="3190"/>
              <a:ext cx="108" cy="257"/>
            </a:xfrm>
            <a:custGeom>
              <a:avLst/>
              <a:gdLst>
                <a:gd name="T0" fmla="*/ 91 w 108"/>
                <a:gd name="T1" fmla="*/ 4 h 252"/>
                <a:gd name="T2" fmla="*/ 96 w 108"/>
                <a:gd name="T3" fmla="*/ 12 h 252"/>
                <a:gd name="T4" fmla="*/ 106 w 108"/>
                <a:gd name="T5" fmla="*/ 34 h 252"/>
                <a:gd name="T6" fmla="*/ 107 w 108"/>
                <a:gd name="T7" fmla="*/ 47 h 252"/>
                <a:gd name="T8" fmla="*/ 107 w 108"/>
                <a:gd name="T9" fmla="*/ 56 h 252"/>
                <a:gd name="T10" fmla="*/ 98 w 108"/>
                <a:gd name="T11" fmla="*/ 67 h 252"/>
                <a:gd name="T12" fmla="*/ 98 w 108"/>
                <a:gd name="T13" fmla="*/ 82 h 252"/>
                <a:gd name="T14" fmla="*/ 96 w 108"/>
                <a:gd name="T15" fmla="*/ 96 h 252"/>
                <a:gd name="T16" fmla="*/ 93 w 108"/>
                <a:gd name="T17" fmla="*/ 101 h 252"/>
                <a:gd name="T18" fmla="*/ 91 w 108"/>
                <a:gd name="T19" fmla="*/ 112 h 252"/>
                <a:gd name="T20" fmla="*/ 85 w 108"/>
                <a:gd name="T21" fmla="*/ 127 h 252"/>
                <a:gd name="T22" fmla="*/ 78 w 108"/>
                <a:gd name="T23" fmla="*/ 148 h 252"/>
                <a:gd name="T24" fmla="*/ 74 w 108"/>
                <a:gd name="T25" fmla="*/ 170 h 252"/>
                <a:gd name="T26" fmla="*/ 67 w 108"/>
                <a:gd name="T27" fmla="*/ 197 h 252"/>
                <a:gd name="T28" fmla="*/ 59 w 108"/>
                <a:gd name="T29" fmla="*/ 222 h 252"/>
                <a:gd name="T30" fmla="*/ 51 w 108"/>
                <a:gd name="T31" fmla="*/ 235 h 252"/>
                <a:gd name="T32" fmla="*/ 43 w 108"/>
                <a:gd name="T33" fmla="*/ 241 h 252"/>
                <a:gd name="T34" fmla="*/ 30 w 108"/>
                <a:gd name="T35" fmla="*/ 247 h 252"/>
                <a:gd name="T36" fmla="*/ 15 w 108"/>
                <a:gd name="T37" fmla="*/ 248 h 252"/>
                <a:gd name="T38" fmla="*/ 9 w 108"/>
                <a:gd name="T39" fmla="*/ 240 h 252"/>
                <a:gd name="T40" fmla="*/ 2 w 108"/>
                <a:gd name="T41" fmla="*/ 225 h 252"/>
                <a:gd name="T42" fmla="*/ 0 w 108"/>
                <a:gd name="T43" fmla="*/ 208 h 252"/>
                <a:gd name="T44" fmla="*/ 0 w 108"/>
                <a:gd name="T45" fmla="*/ 191 h 252"/>
                <a:gd name="T46" fmla="*/ 5 w 108"/>
                <a:gd name="T47" fmla="*/ 180 h 252"/>
                <a:gd name="T48" fmla="*/ 7 w 108"/>
                <a:gd name="T49" fmla="*/ 165 h 252"/>
                <a:gd name="T50" fmla="*/ 7 w 108"/>
                <a:gd name="T51" fmla="*/ 141 h 252"/>
                <a:gd name="T52" fmla="*/ 6 w 108"/>
                <a:gd name="T53" fmla="*/ 121 h 252"/>
                <a:gd name="T54" fmla="*/ 4 w 108"/>
                <a:gd name="T55" fmla="*/ 110 h 252"/>
                <a:gd name="T56" fmla="*/ 5 w 108"/>
                <a:gd name="T57" fmla="*/ 96 h 252"/>
                <a:gd name="T58" fmla="*/ 15 w 108"/>
                <a:gd name="T59" fmla="*/ 82 h 252"/>
                <a:gd name="T60" fmla="*/ 30 w 108"/>
                <a:gd name="T61" fmla="*/ 72 h 252"/>
                <a:gd name="T62" fmla="*/ 40 w 108"/>
                <a:gd name="T63" fmla="*/ 67 h 252"/>
                <a:gd name="T64" fmla="*/ 63 w 108"/>
                <a:gd name="T65" fmla="*/ 49 h 252"/>
                <a:gd name="T66" fmla="*/ 72 w 108"/>
                <a:gd name="T67" fmla="*/ 37 h 252"/>
                <a:gd name="T68" fmla="*/ 81 w 108"/>
                <a:gd name="T69" fmla="*/ 23 h 252"/>
                <a:gd name="T70" fmla="*/ 83 w 108"/>
                <a:gd name="T71" fmla="*/ 9 h 2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8"/>
                <a:gd name="T109" fmla="*/ 0 h 252"/>
                <a:gd name="T110" fmla="*/ 108 w 108"/>
                <a:gd name="T111" fmla="*/ 252 h 25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8" h="252">
                  <a:moveTo>
                    <a:pt x="83" y="0"/>
                  </a:moveTo>
                  <a:lnTo>
                    <a:pt x="91" y="4"/>
                  </a:lnTo>
                  <a:lnTo>
                    <a:pt x="94" y="7"/>
                  </a:lnTo>
                  <a:lnTo>
                    <a:pt x="96" y="12"/>
                  </a:lnTo>
                  <a:lnTo>
                    <a:pt x="102" y="28"/>
                  </a:lnTo>
                  <a:lnTo>
                    <a:pt x="106" y="34"/>
                  </a:lnTo>
                  <a:lnTo>
                    <a:pt x="107" y="41"/>
                  </a:lnTo>
                  <a:lnTo>
                    <a:pt x="107" y="47"/>
                  </a:lnTo>
                  <a:lnTo>
                    <a:pt x="107" y="52"/>
                  </a:lnTo>
                  <a:lnTo>
                    <a:pt x="107" y="56"/>
                  </a:lnTo>
                  <a:lnTo>
                    <a:pt x="100" y="63"/>
                  </a:lnTo>
                  <a:lnTo>
                    <a:pt x="98" y="67"/>
                  </a:lnTo>
                  <a:lnTo>
                    <a:pt x="98" y="75"/>
                  </a:lnTo>
                  <a:lnTo>
                    <a:pt x="98" y="82"/>
                  </a:lnTo>
                  <a:lnTo>
                    <a:pt x="98" y="93"/>
                  </a:lnTo>
                  <a:lnTo>
                    <a:pt x="96" y="96"/>
                  </a:lnTo>
                  <a:lnTo>
                    <a:pt x="94" y="99"/>
                  </a:lnTo>
                  <a:lnTo>
                    <a:pt x="93" y="101"/>
                  </a:lnTo>
                  <a:lnTo>
                    <a:pt x="92" y="105"/>
                  </a:lnTo>
                  <a:lnTo>
                    <a:pt x="91" y="112"/>
                  </a:lnTo>
                  <a:lnTo>
                    <a:pt x="88" y="121"/>
                  </a:lnTo>
                  <a:lnTo>
                    <a:pt x="85" y="127"/>
                  </a:lnTo>
                  <a:lnTo>
                    <a:pt x="81" y="134"/>
                  </a:lnTo>
                  <a:lnTo>
                    <a:pt x="78" y="148"/>
                  </a:lnTo>
                  <a:lnTo>
                    <a:pt x="76" y="162"/>
                  </a:lnTo>
                  <a:lnTo>
                    <a:pt x="74" y="170"/>
                  </a:lnTo>
                  <a:lnTo>
                    <a:pt x="71" y="184"/>
                  </a:lnTo>
                  <a:lnTo>
                    <a:pt x="67" y="197"/>
                  </a:lnTo>
                  <a:lnTo>
                    <a:pt x="64" y="210"/>
                  </a:lnTo>
                  <a:lnTo>
                    <a:pt x="59" y="222"/>
                  </a:lnTo>
                  <a:lnTo>
                    <a:pt x="56" y="229"/>
                  </a:lnTo>
                  <a:lnTo>
                    <a:pt x="51" y="235"/>
                  </a:lnTo>
                  <a:lnTo>
                    <a:pt x="48" y="240"/>
                  </a:lnTo>
                  <a:lnTo>
                    <a:pt x="43" y="241"/>
                  </a:lnTo>
                  <a:lnTo>
                    <a:pt x="38" y="243"/>
                  </a:lnTo>
                  <a:lnTo>
                    <a:pt x="30" y="247"/>
                  </a:lnTo>
                  <a:lnTo>
                    <a:pt x="18" y="251"/>
                  </a:lnTo>
                  <a:lnTo>
                    <a:pt x="15" y="248"/>
                  </a:lnTo>
                  <a:lnTo>
                    <a:pt x="13" y="245"/>
                  </a:lnTo>
                  <a:lnTo>
                    <a:pt x="9" y="240"/>
                  </a:lnTo>
                  <a:lnTo>
                    <a:pt x="6" y="233"/>
                  </a:lnTo>
                  <a:lnTo>
                    <a:pt x="2" y="225"/>
                  </a:lnTo>
                  <a:lnTo>
                    <a:pt x="0" y="217"/>
                  </a:lnTo>
                  <a:lnTo>
                    <a:pt x="0" y="208"/>
                  </a:lnTo>
                  <a:lnTo>
                    <a:pt x="0" y="200"/>
                  </a:lnTo>
                  <a:lnTo>
                    <a:pt x="0" y="191"/>
                  </a:lnTo>
                  <a:lnTo>
                    <a:pt x="2" y="187"/>
                  </a:lnTo>
                  <a:lnTo>
                    <a:pt x="5" y="180"/>
                  </a:lnTo>
                  <a:lnTo>
                    <a:pt x="6" y="173"/>
                  </a:lnTo>
                  <a:lnTo>
                    <a:pt x="7" y="165"/>
                  </a:lnTo>
                  <a:lnTo>
                    <a:pt x="7" y="154"/>
                  </a:lnTo>
                  <a:lnTo>
                    <a:pt x="7" y="141"/>
                  </a:lnTo>
                  <a:lnTo>
                    <a:pt x="7" y="132"/>
                  </a:lnTo>
                  <a:lnTo>
                    <a:pt x="6" y="121"/>
                  </a:lnTo>
                  <a:lnTo>
                    <a:pt x="5" y="115"/>
                  </a:lnTo>
                  <a:lnTo>
                    <a:pt x="4" y="110"/>
                  </a:lnTo>
                  <a:lnTo>
                    <a:pt x="4" y="102"/>
                  </a:lnTo>
                  <a:lnTo>
                    <a:pt x="5" y="96"/>
                  </a:lnTo>
                  <a:lnTo>
                    <a:pt x="9" y="89"/>
                  </a:lnTo>
                  <a:lnTo>
                    <a:pt x="15" y="82"/>
                  </a:lnTo>
                  <a:lnTo>
                    <a:pt x="23" y="76"/>
                  </a:lnTo>
                  <a:lnTo>
                    <a:pt x="30" y="72"/>
                  </a:lnTo>
                  <a:lnTo>
                    <a:pt x="33" y="71"/>
                  </a:lnTo>
                  <a:lnTo>
                    <a:pt x="40" y="67"/>
                  </a:lnTo>
                  <a:lnTo>
                    <a:pt x="52" y="58"/>
                  </a:lnTo>
                  <a:lnTo>
                    <a:pt x="63" y="49"/>
                  </a:lnTo>
                  <a:lnTo>
                    <a:pt x="68" y="42"/>
                  </a:lnTo>
                  <a:lnTo>
                    <a:pt x="72" y="37"/>
                  </a:lnTo>
                  <a:lnTo>
                    <a:pt x="76" y="30"/>
                  </a:lnTo>
                  <a:lnTo>
                    <a:pt x="81" y="23"/>
                  </a:lnTo>
                  <a:lnTo>
                    <a:pt x="81" y="17"/>
                  </a:lnTo>
                  <a:lnTo>
                    <a:pt x="83" y="9"/>
                  </a:lnTo>
                  <a:lnTo>
                    <a:pt x="83" y="0"/>
                  </a:lnTo>
                </a:path>
              </a:pathLst>
            </a:custGeom>
            <a:solidFill>
              <a:srgbClr val="D4D8F2"/>
            </a:solidFill>
            <a:ln w="9525" cap="rnd">
              <a:noFill/>
              <a:round/>
              <a:headEnd type="none" w="sm" len="sm"/>
              <a:tailEnd type="none" w="sm" len="sm"/>
            </a:ln>
            <a:effectLst/>
          </p:spPr>
          <p:txBody>
            <a:bodyPr/>
            <a:lstStyle/>
            <a:p>
              <a:endParaRPr lang="en-US" sz="900"/>
            </a:p>
          </p:txBody>
        </p:sp>
        <p:sp>
          <p:nvSpPr>
            <p:cNvPr id="1313831" name="Freeform 39"/>
            <p:cNvSpPr>
              <a:spLocks/>
            </p:cNvSpPr>
            <p:nvPr/>
          </p:nvSpPr>
          <p:spPr bwMode="ltGray">
            <a:xfrm>
              <a:off x="2499" y="1168"/>
              <a:ext cx="3158" cy="2469"/>
            </a:xfrm>
            <a:custGeom>
              <a:avLst/>
              <a:gdLst>
                <a:gd name="T0" fmla="*/ 623 w 3161"/>
                <a:gd name="T1" fmla="*/ 984 h 2434"/>
                <a:gd name="T2" fmla="*/ 485 w 3161"/>
                <a:gd name="T3" fmla="*/ 862 h 2434"/>
                <a:gd name="T4" fmla="*/ 561 w 3161"/>
                <a:gd name="T5" fmla="*/ 1006 h 2434"/>
                <a:gd name="T6" fmla="*/ 412 w 3161"/>
                <a:gd name="T7" fmla="*/ 888 h 2434"/>
                <a:gd name="T8" fmla="*/ 246 w 3161"/>
                <a:gd name="T9" fmla="*/ 1041 h 2434"/>
                <a:gd name="T10" fmla="*/ 133 w 3161"/>
                <a:gd name="T11" fmla="*/ 909 h 2434"/>
                <a:gd name="T12" fmla="*/ 239 w 3161"/>
                <a:gd name="T13" fmla="*/ 780 h 2434"/>
                <a:gd name="T14" fmla="*/ 383 w 3161"/>
                <a:gd name="T15" fmla="*/ 668 h 2434"/>
                <a:gd name="T16" fmla="*/ 486 w 3161"/>
                <a:gd name="T17" fmla="*/ 649 h 2434"/>
                <a:gd name="T18" fmla="*/ 651 w 3161"/>
                <a:gd name="T19" fmla="*/ 561 h 2434"/>
                <a:gd name="T20" fmla="*/ 606 w 3161"/>
                <a:gd name="T21" fmla="*/ 437 h 2434"/>
                <a:gd name="T22" fmla="*/ 564 w 3161"/>
                <a:gd name="T23" fmla="*/ 433 h 2434"/>
                <a:gd name="T24" fmla="*/ 489 w 3161"/>
                <a:gd name="T25" fmla="*/ 593 h 2434"/>
                <a:gd name="T26" fmla="*/ 384 w 3161"/>
                <a:gd name="T27" fmla="*/ 526 h 2434"/>
                <a:gd name="T28" fmla="*/ 510 w 3161"/>
                <a:gd name="T29" fmla="*/ 315 h 2434"/>
                <a:gd name="T30" fmla="*/ 661 w 3161"/>
                <a:gd name="T31" fmla="*/ 224 h 2434"/>
                <a:gd name="T32" fmla="*/ 891 w 3161"/>
                <a:gd name="T33" fmla="*/ 304 h 2434"/>
                <a:gd name="T34" fmla="*/ 840 w 3161"/>
                <a:gd name="T35" fmla="*/ 369 h 2434"/>
                <a:gd name="T36" fmla="*/ 979 w 3161"/>
                <a:gd name="T37" fmla="*/ 318 h 2434"/>
                <a:gd name="T38" fmla="*/ 1292 w 3161"/>
                <a:gd name="T39" fmla="*/ 270 h 2434"/>
                <a:gd name="T40" fmla="*/ 1532 w 3161"/>
                <a:gd name="T41" fmla="*/ 118 h 2434"/>
                <a:gd name="T42" fmla="*/ 1783 w 3161"/>
                <a:gd name="T43" fmla="*/ 27 h 2434"/>
                <a:gd name="T44" fmla="*/ 2044 w 3161"/>
                <a:gd name="T45" fmla="*/ 147 h 2434"/>
                <a:gd name="T46" fmla="*/ 2340 w 3161"/>
                <a:gd name="T47" fmla="*/ 150 h 2434"/>
                <a:gd name="T48" fmla="*/ 2739 w 3161"/>
                <a:gd name="T49" fmla="*/ 233 h 2434"/>
                <a:gd name="T50" fmla="*/ 3095 w 3161"/>
                <a:gd name="T51" fmla="*/ 318 h 2434"/>
                <a:gd name="T52" fmla="*/ 3105 w 3161"/>
                <a:gd name="T53" fmla="*/ 358 h 2434"/>
                <a:gd name="T54" fmla="*/ 2826 w 3161"/>
                <a:gd name="T55" fmla="*/ 514 h 2434"/>
                <a:gd name="T56" fmla="*/ 2749 w 3161"/>
                <a:gd name="T57" fmla="*/ 620 h 2434"/>
                <a:gd name="T58" fmla="*/ 2692 w 3161"/>
                <a:gd name="T59" fmla="*/ 471 h 2434"/>
                <a:gd name="T60" fmla="*/ 2445 w 3161"/>
                <a:gd name="T61" fmla="*/ 622 h 2434"/>
                <a:gd name="T62" fmla="*/ 2499 w 3161"/>
                <a:gd name="T63" fmla="*/ 835 h 2434"/>
                <a:gd name="T64" fmla="*/ 2397 w 3161"/>
                <a:gd name="T65" fmla="*/ 1068 h 2434"/>
                <a:gd name="T66" fmla="*/ 2266 w 3161"/>
                <a:gd name="T67" fmla="*/ 936 h 2434"/>
                <a:gd name="T68" fmla="*/ 2304 w 3161"/>
                <a:gd name="T69" fmla="*/ 1151 h 2434"/>
                <a:gd name="T70" fmla="*/ 2162 w 3161"/>
                <a:gd name="T71" fmla="*/ 1346 h 2434"/>
                <a:gd name="T72" fmla="*/ 2052 w 3161"/>
                <a:gd name="T73" fmla="*/ 1538 h 2434"/>
                <a:gd name="T74" fmla="*/ 2068 w 3161"/>
                <a:gd name="T75" fmla="*/ 1719 h 2434"/>
                <a:gd name="T76" fmla="*/ 1903 w 3161"/>
                <a:gd name="T77" fmla="*/ 1440 h 2434"/>
                <a:gd name="T78" fmla="*/ 1694 w 3161"/>
                <a:gd name="T79" fmla="*/ 1408 h 2434"/>
                <a:gd name="T80" fmla="*/ 1559 w 3161"/>
                <a:gd name="T81" fmla="*/ 1516 h 2434"/>
                <a:gd name="T82" fmla="*/ 1452 w 3161"/>
                <a:gd name="T83" fmla="*/ 1328 h 2434"/>
                <a:gd name="T84" fmla="*/ 1182 w 3161"/>
                <a:gd name="T85" fmla="*/ 1240 h 2434"/>
                <a:gd name="T86" fmla="*/ 1226 w 3161"/>
                <a:gd name="T87" fmla="*/ 1256 h 2434"/>
                <a:gd name="T88" fmla="*/ 1132 w 3161"/>
                <a:gd name="T89" fmla="*/ 1467 h 2434"/>
                <a:gd name="T90" fmla="*/ 945 w 3161"/>
                <a:gd name="T91" fmla="*/ 1338 h 2434"/>
                <a:gd name="T92" fmla="*/ 836 w 3161"/>
                <a:gd name="T93" fmla="*/ 1205 h 2434"/>
                <a:gd name="T94" fmla="*/ 1006 w 3161"/>
                <a:gd name="T95" fmla="*/ 1527 h 2434"/>
                <a:gd name="T96" fmla="*/ 1125 w 3161"/>
                <a:gd name="T97" fmla="*/ 1621 h 2434"/>
                <a:gd name="T98" fmla="*/ 953 w 3161"/>
                <a:gd name="T99" fmla="*/ 1871 h 2434"/>
                <a:gd name="T100" fmla="*/ 882 w 3161"/>
                <a:gd name="T101" fmla="*/ 2160 h 2434"/>
                <a:gd name="T102" fmla="*/ 697 w 3161"/>
                <a:gd name="T103" fmla="*/ 2424 h 2434"/>
                <a:gd name="T104" fmla="*/ 585 w 3161"/>
                <a:gd name="T105" fmla="*/ 2357 h 2434"/>
                <a:gd name="T106" fmla="*/ 519 w 3161"/>
                <a:gd name="T107" fmla="*/ 1983 h 2434"/>
                <a:gd name="T108" fmla="*/ 409 w 3161"/>
                <a:gd name="T109" fmla="*/ 1679 h 2434"/>
                <a:gd name="T110" fmla="*/ 209 w 3161"/>
                <a:gd name="T111" fmla="*/ 1667 h 2434"/>
                <a:gd name="T112" fmla="*/ 13 w 3161"/>
                <a:gd name="T113" fmla="*/ 1418 h 2434"/>
                <a:gd name="T114" fmla="*/ 123 w 3161"/>
                <a:gd name="T115" fmla="*/ 1164 h 2434"/>
                <a:gd name="T116" fmla="*/ 233 w 3161"/>
                <a:gd name="T117" fmla="*/ 1068 h 2434"/>
                <a:gd name="T118" fmla="*/ 455 w 3161"/>
                <a:gd name="T119" fmla="*/ 1027 h 2434"/>
                <a:gd name="T120" fmla="*/ 612 w 3161"/>
                <a:gd name="T121" fmla="*/ 1154 h 2434"/>
                <a:gd name="T122" fmla="*/ 870 w 3161"/>
                <a:gd name="T123" fmla="*/ 1109 h 2434"/>
                <a:gd name="T124" fmla="*/ 721 w 3161"/>
                <a:gd name="T125" fmla="*/ 1013 h 24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1"/>
                <a:gd name="T190" fmla="*/ 0 h 2434"/>
                <a:gd name="T191" fmla="*/ 3161 w 3161"/>
                <a:gd name="T192" fmla="*/ 2434 h 24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1" h="2434">
                  <a:moveTo>
                    <a:pt x="664" y="1001"/>
                  </a:moveTo>
                  <a:lnTo>
                    <a:pt x="664" y="1005"/>
                  </a:lnTo>
                  <a:lnTo>
                    <a:pt x="663" y="1006"/>
                  </a:lnTo>
                  <a:lnTo>
                    <a:pt x="663" y="1010"/>
                  </a:lnTo>
                  <a:lnTo>
                    <a:pt x="665" y="1011"/>
                  </a:lnTo>
                  <a:lnTo>
                    <a:pt x="669" y="1013"/>
                  </a:lnTo>
                  <a:lnTo>
                    <a:pt x="672" y="1014"/>
                  </a:lnTo>
                  <a:lnTo>
                    <a:pt x="677" y="1016"/>
                  </a:lnTo>
                  <a:lnTo>
                    <a:pt x="682" y="1019"/>
                  </a:lnTo>
                  <a:lnTo>
                    <a:pt x="684" y="1020"/>
                  </a:lnTo>
                  <a:lnTo>
                    <a:pt x="686" y="1021"/>
                  </a:lnTo>
                  <a:lnTo>
                    <a:pt x="684" y="1024"/>
                  </a:lnTo>
                  <a:lnTo>
                    <a:pt x="679" y="1026"/>
                  </a:lnTo>
                  <a:lnTo>
                    <a:pt x="675" y="1027"/>
                  </a:lnTo>
                  <a:lnTo>
                    <a:pt x="669" y="1027"/>
                  </a:lnTo>
                  <a:lnTo>
                    <a:pt x="664" y="1026"/>
                  </a:lnTo>
                  <a:lnTo>
                    <a:pt x="660" y="1025"/>
                  </a:lnTo>
                  <a:lnTo>
                    <a:pt x="659" y="1024"/>
                  </a:lnTo>
                  <a:lnTo>
                    <a:pt x="658" y="1021"/>
                  </a:lnTo>
                  <a:lnTo>
                    <a:pt x="656" y="1023"/>
                  </a:lnTo>
                  <a:lnTo>
                    <a:pt x="656" y="1026"/>
                  </a:lnTo>
                  <a:lnTo>
                    <a:pt x="656" y="1027"/>
                  </a:lnTo>
                  <a:lnTo>
                    <a:pt x="658" y="1032"/>
                  </a:lnTo>
                  <a:lnTo>
                    <a:pt x="659" y="1036"/>
                  </a:lnTo>
                  <a:lnTo>
                    <a:pt x="661" y="1039"/>
                  </a:lnTo>
                  <a:lnTo>
                    <a:pt x="661" y="1042"/>
                  </a:lnTo>
                  <a:lnTo>
                    <a:pt x="659" y="1044"/>
                  </a:lnTo>
                  <a:lnTo>
                    <a:pt x="656" y="1044"/>
                  </a:lnTo>
                  <a:lnTo>
                    <a:pt x="653" y="1043"/>
                  </a:lnTo>
                  <a:lnTo>
                    <a:pt x="648" y="1039"/>
                  </a:lnTo>
                  <a:lnTo>
                    <a:pt x="645" y="1037"/>
                  </a:lnTo>
                  <a:lnTo>
                    <a:pt x="643" y="1029"/>
                  </a:lnTo>
                  <a:lnTo>
                    <a:pt x="643" y="1016"/>
                  </a:lnTo>
                  <a:lnTo>
                    <a:pt x="640" y="1010"/>
                  </a:lnTo>
                  <a:lnTo>
                    <a:pt x="637" y="1001"/>
                  </a:lnTo>
                  <a:lnTo>
                    <a:pt x="630" y="992"/>
                  </a:lnTo>
                  <a:lnTo>
                    <a:pt x="623" y="984"/>
                  </a:lnTo>
                  <a:lnTo>
                    <a:pt x="619" y="979"/>
                  </a:lnTo>
                  <a:lnTo>
                    <a:pt x="612" y="973"/>
                  </a:lnTo>
                  <a:lnTo>
                    <a:pt x="606" y="965"/>
                  </a:lnTo>
                  <a:lnTo>
                    <a:pt x="603" y="961"/>
                  </a:lnTo>
                  <a:lnTo>
                    <a:pt x="601" y="957"/>
                  </a:lnTo>
                  <a:lnTo>
                    <a:pt x="600" y="954"/>
                  </a:lnTo>
                  <a:lnTo>
                    <a:pt x="600" y="947"/>
                  </a:lnTo>
                  <a:lnTo>
                    <a:pt x="600" y="938"/>
                  </a:lnTo>
                  <a:lnTo>
                    <a:pt x="600" y="932"/>
                  </a:lnTo>
                  <a:lnTo>
                    <a:pt x="596" y="929"/>
                  </a:lnTo>
                  <a:lnTo>
                    <a:pt x="593" y="924"/>
                  </a:lnTo>
                  <a:lnTo>
                    <a:pt x="592" y="922"/>
                  </a:lnTo>
                  <a:lnTo>
                    <a:pt x="588" y="920"/>
                  </a:lnTo>
                  <a:lnTo>
                    <a:pt x="581" y="917"/>
                  </a:lnTo>
                  <a:lnTo>
                    <a:pt x="574" y="915"/>
                  </a:lnTo>
                  <a:lnTo>
                    <a:pt x="566" y="911"/>
                  </a:lnTo>
                  <a:lnTo>
                    <a:pt x="560" y="909"/>
                  </a:lnTo>
                  <a:lnTo>
                    <a:pt x="552" y="904"/>
                  </a:lnTo>
                  <a:lnTo>
                    <a:pt x="546" y="899"/>
                  </a:lnTo>
                  <a:lnTo>
                    <a:pt x="539" y="894"/>
                  </a:lnTo>
                  <a:lnTo>
                    <a:pt x="534" y="887"/>
                  </a:lnTo>
                  <a:lnTo>
                    <a:pt x="528" y="880"/>
                  </a:lnTo>
                  <a:lnTo>
                    <a:pt x="524" y="875"/>
                  </a:lnTo>
                  <a:lnTo>
                    <a:pt x="519" y="871"/>
                  </a:lnTo>
                  <a:lnTo>
                    <a:pt x="519" y="866"/>
                  </a:lnTo>
                  <a:lnTo>
                    <a:pt x="519" y="861"/>
                  </a:lnTo>
                  <a:lnTo>
                    <a:pt x="519" y="857"/>
                  </a:lnTo>
                  <a:lnTo>
                    <a:pt x="519" y="853"/>
                  </a:lnTo>
                  <a:lnTo>
                    <a:pt x="518" y="850"/>
                  </a:lnTo>
                  <a:lnTo>
                    <a:pt x="507" y="850"/>
                  </a:lnTo>
                  <a:lnTo>
                    <a:pt x="500" y="852"/>
                  </a:lnTo>
                  <a:lnTo>
                    <a:pt x="494" y="853"/>
                  </a:lnTo>
                  <a:lnTo>
                    <a:pt x="491" y="853"/>
                  </a:lnTo>
                  <a:lnTo>
                    <a:pt x="486" y="854"/>
                  </a:lnTo>
                  <a:lnTo>
                    <a:pt x="485" y="856"/>
                  </a:lnTo>
                  <a:lnTo>
                    <a:pt x="483" y="858"/>
                  </a:lnTo>
                  <a:lnTo>
                    <a:pt x="485" y="862"/>
                  </a:lnTo>
                  <a:lnTo>
                    <a:pt x="489" y="873"/>
                  </a:lnTo>
                  <a:lnTo>
                    <a:pt x="492" y="876"/>
                  </a:lnTo>
                  <a:lnTo>
                    <a:pt x="496" y="880"/>
                  </a:lnTo>
                  <a:lnTo>
                    <a:pt x="500" y="887"/>
                  </a:lnTo>
                  <a:lnTo>
                    <a:pt x="507" y="897"/>
                  </a:lnTo>
                  <a:lnTo>
                    <a:pt x="507" y="901"/>
                  </a:lnTo>
                  <a:lnTo>
                    <a:pt x="509" y="905"/>
                  </a:lnTo>
                  <a:lnTo>
                    <a:pt x="512" y="911"/>
                  </a:lnTo>
                  <a:lnTo>
                    <a:pt x="519" y="916"/>
                  </a:lnTo>
                  <a:lnTo>
                    <a:pt x="526" y="922"/>
                  </a:lnTo>
                  <a:lnTo>
                    <a:pt x="533" y="927"/>
                  </a:lnTo>
                  <a:lnTo>
                    <a:pt x="550" y="938"/>
                  </a:lnTo>
                  <a:lnTo>
                    <a:pt x="566" y="950"/>
                  </a:lnTo>
                  <a:lnTo>
                    <a:pt x="574" y="954"/>
                  </a:lnTo>
                  <a:lnTo>
                    <a:pt x="579" y="955"/>
                  </a:lnTo>
                  <a:lnTo>
                    <a:pt x="586" y="958"/>
                  </a:lnTo>
                  <a:lnTo>
                    <a:pt x="588" y="964"/>
                  </a:lnTo>
                  <a:lnTo>
                    <a:pt x="593" y="974"/>
                  </a:lnTo>
                  <a:lnTo>
                    <a:pt x="588" y="975"/>
                  </a:lnTo>
                  <a:lnTo>
                    <a:pt x="589" y="976"/>
                  </a:lnTo>
                  <a:lnTo>
                    <a:pt x="592" y="975"/>
                  </a:lnTo>
                  <a:lnTo>
                    <a:pt x="589" y="974"/>
                  </a:lnTo>
                  <a:lnTo>
                    <a:pt x="588" y="972"/>
                  </a:lnTo>
                  <a:lnTo>
                    <a:pt x="584" y="968"/>
                  </a:lnTo>
                  <a:lnTo>
                    <a:pt x="579" y="965"/>
                  </a:lnTo>
                  <a:lnTo>
                    <a:pt x="577" y="964"/>
                  </a:lnTo>
                  <a:lnTo>
                    <a:pt x="573" y="964"/>
                  </a:lnTo>
                  <a:lnTo>
                    <a:pt x="571" y="965"/>
                  </a:lnTo>
                  <a:lnTo>
                    <a:pt x="567" y="971"/>
                  </a:lnTo>
                  <a:lnTo>
                    <a:pt x="566" y="976"/>
                  </a:lnTo>
                  <a:lnTo>
                    <a:pt x="566" y="980"/>
                  </a:lnTo>
                  <a:lnTo>
                    <a:pt x="566" y="985"/>
                  </a:lnTo>
                  <a:lnTo>
                    <a:pt x="567" y="987"/>
                  </a:lnTo>
                  <a:lnTo>
                    <a:pt x="567" y="990"/>
                  </a:lnTo>
                  <a:lnTo>
                    <a:pt x="567" y="995"/>
                  </a:lnTo>
                  <a:lnTo>
                    <a:pt x="566" y="1001"/>
                  </a:lnTo>
                  <a:lnTo>
                    <a:pt x="561" y="1006"/>
                  </a:lnTo>
                  <a:lnTo>
                    <a:pt x="554" y="1011"/>
                  </a:lnTo>
                  <a:lnTo>
                    <a:pt x="547" y="1016"/>
                  </a:lnTo>
                  <a:lnTo>
                    <a:pt x="544" y="1010"/>
                  </a:lnTo>
                  <a:lnTo>
                    <a:pt x="546" y="1011"/>
                  </a:lnTo>
                  <a:lnTo>
                    <a:pt x="544" y="1011"/>
                  </a:lnTo>
                  <a:lnTo>
                    <a:pt x="543" y="1011"/>
                  </a:lnTo>
                  <a:lnTo>
                    <a:pt x="544" y="1006"/>
                  </a:lnTo>
                  <a:lnTo>
                    <a:pt x="546" y="1002"/>
                  </a:lnTo>
                  <a:lnTo>
                    <a:pt x="550" y="995"/>
                  </a:lnTo>
                  <a:lnTo>
                    <a:pt x="553" y="988"/>
                  </a:lnTo>
                  <a:lnTo>
                    <a:pt x="553" y="984"/>
                  </a:lnTo>
                  <a:lnTo>
                    <a:pt x="552" y="980"/>
                  </a:lnTo>
                  <a:lnTo>
                    <a:pt x="547" y="976"/>
                  </a:lnTo>
                  <a:lnTo>
                    <a:pt x="543" y="972"/>
                  </a:lnTo>
                  <a:lnTo>
                    <a:pt x="535" y="968"/>
                  </a:lnTo>
                  <a:lnTo>
                    <a:pt x="528" y="964"/>
                  </a:lnTo>
                  <a:lnTo>
                    <a:pt x="522" y="964"/>
                  </a:lnTo>
                  <a:lnTo>
                    <a:pt x="518" y="961"/>
                  </a:lnTo>
                  <a:lnTo>
                    <a:pt x="513" y="957"/>
                  </a:lnTo>
                  <a:lnTo>
                    <a:pt x="512" y="954"/>
                  </a:lnTo>
                  <a:lnTo>
                    <a:pt x="510" y="950"/>
                  </a:lnTo>
                  <a:lnTo>
                    <a:pt x="507" y="946"/>
                  </a:lnTo>
                  <a:lnTo>
                    <a:pt x="504" y="945"/>
                  </a:lnTo>
                  <a:lnTo>
                    <a:pt x="496" y="945"/>
                  </a:lnTo>
                  <a:lnTo>
                    <a:pt x="492" y="943"/>
                  </a:lnTo>
                  <a:lnTo>
                    <a:pt x="486" y="936"/>
                  </a:lnTo>
                  <a:lnTo>
                    <a:pt x="483" y="929"/>
                  </a:lnTo>
                  <a:lnTo>
                    <a:pt x="476" y="921"/>
                  </a:lnTo>
                  <a:lnTo>
                    <a:pt x="464" y="902"/>
                  </a:lnTo>
                  <a:lnTo>
                    <a:pt x="451" y="884"/>
                  </a:lnTo>
                  <a:lnTo>
                    <a:pt x="444" y="879"/>
                  </a:lnTo>
                  <a:lnTo>
                    <a:pt x="437" y="876"/>
                  </a:lnTo>
                  <a:lnTo>
                    <a:pt x="429" y="878"/>
                  </a:lnTo>
                  <a:lnTo>
                    <a:pt x="424" y="880"/>
                  </a:lnTo>
                  <a:lnTo>
                    <a:pt x="412" y="887"/>
                  </a:lnTo>
                  <a:lnTo>
                    <a:pt x="413" y="888"/>
                  </a:lnTo>
                  <a:lnTo>
                    <a:pt x="412" y="888"/>
                  </a:lnTo>
                  <a:lnTo>
                    <a:pt x="409" y="890"/>
                  </a:lnTo>
                  <a:lnTo>
                    <a:pt x="401" y="891"/>
                  </a:lnTo>
                  <a:lnTo>
                    <a:pt x="392" y="897"/>
                  </a:lnTo>
                  <a:lnTo>
                    <a:pt x="383" y="899"/>
                  </a:lnTo>
                  <a:lnTo>
                    <a:pt x="376" y="900"/>
                  </a:lnTo>
                  <a:lnTo>
                    <a:pt x="374" y="899"/>
                  </a:lnTo>
                  <a:lnTo>
                    <a:pt x="369" y="899"/>
                  </a:lnTo>
                  <a:lnTo>
                    <a:pt x="358" y="897"/>
                  </a:lnTo>
                  <a:lnTo>
                    <a:pt x="352" y="895"/>
                  </a:lnTo>
                  <a:lnTo>
                    <a:pt x="348" y="894"/>
                  </a:lnTo>
                  <a:lnTo>
                    <a:pt x="342" y="894"/>
                  </a:lnTo>
                  <a:lnTo>
                    <a:pt x="341" y="895"/>
                  </a:lnTo>
                  <a:lnTo>
                    <a:pt x="340" y="898"/>
                  </a:lnTo>
                  <a:lnTo>
                    <a:pt x="338" y="902"/>
                  </a:lnTo>
                  <a:lnTo>
                    <a:pt x="338" y="913"/>
                  </a:lnTo>
                  <a:lnTo>
                    <a:pt x="337" y="920"/>
                  </a:lnTo>
                  <a:lnTo>
                    <a:pt x="332" y="928"/>
                  </a:lnTo>
                  <a:lnTo>
                    <a:pt x="323" y="936"/>
                  </a:lnTo>
                  <a:lnTo>
                    <a:pt x="317" y="940"/>
                  </a:lnTo>
                  <a:lnTo>
                    <a:pt x="312" y="946"/>
                  </a:lnTo>
                  <a:lnTo>
                    <a:pt x="300" y="954"/>
                  </a:lnTo>
                  <a:lnTo>
                    <a:pt x="289" y="960"/>
                  </a:lnTo>
                  <a:lnTo>
                    <a:pt x="285" y="964"/>
                  </a:lnTo>
                  <a:lnTo>
                    <a:pt x="282" y="968"/>
                  </a:lnTo>
                  <a:lnTo>
                    <a:pt x="281" y="974"/>
                  </a:lnTo>
                  <a:lnTo>
                    <a:pt x="281" y="981"/>
                  </a:lnTo>
                  <a:lnTo>
                    <a:pt x="282" y="987"/>
                  </a:lnTo>
                  <a:lnTo>
                    <a:pt x="282" y="992"/>
                  </a:lnTo>
                  <a:lnTo>
                    <a:pt x="281" y="1002"/>
                  </a:lnTo>
                  <a:lnTo>
                    <a:pt x="278" y="1007"/>
                  </a:lnTo>
                  <a:lnTo>
                    <a:pt x="275" y="1013"/>
                  </a:lnTo>
                  <a:lnTo>
                    <a:pt x="269" y="1019"/>
                  </a:lnTo>
                  <a:lnTo>
                    <a:pt x="262" y="1026"/>
                  </a:lnTo>
                  <a:lnTo>
                    <a:pt x="257" y="1035"/>
                  </a:lnTo>
                  <a:lnTo>
                    <a:pt x="250" y="1039"/>
                  </a:lnTo>
                  <a:lnTo>
                    <a:pt x="249" y="1039"/>
                  </a:lnTo>
                  <a:lnTo>
                    <a:pt x="246" y="1041"/>
                  </a:lnTo>
                  <a:lnTo>
                    <a:pt x="246" y="1039"/>
                  </a:lnTo>
                  <a:lnTo>
                    <a:pt x="235" y="1041"/>
                  </a:lnTo>
                  <a:lnTo>
                    <a:pt x="224" y="1041"/>
                  </a:lnTo>
                  <a:lnTo>
                    <a:pt x="212" y="1042"/>
                  </a:lnTo>
                  <a:lnTo>
                    <a:pt x="201" y="1044"/>
                  </a:lnTo>
                  <a:lnTo>
                    <a:pt x="197" y="1047"/>
                  </a:lnTo>
                  <a:lnTo>
                    <a:pt x="192" y="1050"/>
                  </a:lnTo>
                  <a:lnTo>
                    <a:pt x="190" y="1051"/>
                  </a:lnTo>
                  <a:lnTo>
                    <a:pt x="186" y="1051"/>
                  </a:lnTo>
                  <a:lnTo>
                    <a:pt x="185" y="1049"/>
                  </a:lnTo>
                  <a:lnTo>
                    <a:pt x="183" y="1046"/>
                  </a:lnTo>
                  <a:lnTo>
                    <a:pt x="181" y="1041"/>
                  </a:lnTo>
                  <a:lnTo>
                    <a:pt x="181" y="1039"/>
                  </a:lnTo>
                  <a:lnTo>
                    <a:pt x="181" y="1035"/>
                  </a:lnTo>
                  <a:lnTo>
                    <a:pt x="161" y="1035"/>
                  </a:lnTo>
                  <a:lnTo>
                    <a:pt x="158" y="1036"/>
                  </a:lnTo>
                  <a:lnTo>
                    <a:pt x="155" y="1037"/>
                  </a:lnTo>
                  <a:lnTo>
                    <a:pt x="152" y="1037"/>
                  </a:lnTo>
                  <a:lnTo>
                    <a:pt x="149" y="1037"/>
                  </a:lnTo>
                  <a:lnTo>
                    <a:pt x="144" y="1035"/>
                  </a:lnTo>
                  <a:lnTo>
                    <a:pt x="139" y="1032"/>
                  </a:lnTo>
                  <a:lnTo>
                    <a:pt x="136" y="1029"/>
                  </a:lnTo>
                  <a:lnTo>
                    <a:pt x="136" y="1026"/>
                  </a:lnTo>
                  <a:lnTo>
                    <a:pt x="136" y="1016"/>
                  </a:lnTo>
                  <a:lnTo>
                    <a:pt x="136" y="1011"/>
                  </a:lnTo>
                  <a:lnTo>
                    <a:pt x="136" y="1005"/>
                  </a:lnTo>
                  <a:lnTo>
                    <a:pt x="135" y="995"/>
                  </a:lnTo>
                  <a:lnTo>
                    <a:pt x="132" y="985"/>
                  </a:lnTo>
                  <a:lnTo>
                    <a:pt x="132" y="975"/>
                  </a:lnTo>
                  <a:lnTo>
                    <a:pt x="133" y="968"/>
                  </a:lnTo>
                  <a:lnTo>
                    <a:pt x="136" y="962"/>
                  </a:lnTo>
                  <a:lnTo>
                    <a:pt x="139" y="950"/>
                  </a:lnTo>
                  <a:lnTo>
                    <a:pt x="139" y="939"/>
                  </a:lnTo>
                  <a:lnTo>
                    <a:pt x="139" y="931"/>
                  </a:lnTo>
                  <a:lnTo>
                    <a:pt x="136" y="924"/>
                  </a:lnTo>
                  <a:lnTo>
                    <a:pt x="135" y="913"/>
                  </a:lnTo>
                  <a:lnTo>
                    <a:pt x="133" y="909"/>
                  </a:lnTo>
                  <a:lnTo>
                    <a:pt x="135" y="902"/>
                  </a:lnTo>
                  <a:lnTo>
                    <a:pt x="136" y="897"/>
                  </a:lnTo>
                  <a:lnTo>
                    <a:pt x="143" y="893"/>
                  </a:lnTo>
                  <a:lnTo>
                    <a:pt x="151" y="891"/>
                  </a:lnTo>
                  <a:lnTo>
                    <a:pt x="164" y="893"/>
                  </a:lnTo>
                  <a:lnTo>
                    <a:pt x="178" y="894"/>
                  </a:lnTo>
                  <a:lnTo>
                    <a:pt x="191" y="895"/>
                  </a:lnTo>
                  <a:lnTo>
                    <a:pt x="201" y="897"/>
                  </a:lnTo>
                  <a:lnTo>
                    <a:pt x="211" y="899"/>
                  </a:lnTo>
                  <a:lnTo>
                    <a:pt x="218" y="899"/>
                  </a:lnTo>
                  <a:lnTo>
                    <a:pt x="226" y="900"/>
                  </a:lnTo>
                  <a:lnTo>
                    <a:pt x="237" y="901"/>
                  </a:lnTo>
                  <a:lnTo>
                    <a:pt x="244" y="900"/>
                  </a:lnTo>
                  <a:lnTo>
                    <a:pt x="250" y="897"/>
                  </a:lnTo>
                  <a:lnTo>
                    <a:pt x="257" y="890"/>
                  </a:lnTo>
                  <a:lnTo>
                    <a:pt x="259" y="883"/>
                  </a:lnTo>
                  <a:lnTo>
                    <a:pt x="261" y="876"/>
                  </a:lnTo>
                  <a:lnTo>
                    <a:pt x="266" y="864"/>
                  </a:lnTo>
                  <a:lnTo>
                    <a:pt x="268" y="852"/>
                  </a:lnTo>
                  <a:lnTo>
                    <a:pt x="266" y="843"/>
                  </a:lnTo>
                  <a:lnTo>
                    <a:pt x="265" y="834"/>
                  </a:lnTo>
                  <a:lnTo>
                    <a:pt x="259" y="827"/>
                  </a:lnTo>
                  <a:lnTo>
                    <a:pt x="251" y="820"/>
                  </a:lnTo>
                  <a:lnTo>
                    <a:pt x="242" y="814"/>
                  </a:lnTo>
                  <a:lnTo>
                    <a:pt x="232" y="808"/>
                  </a:lnTo>
                  <a:lnTo>
                    <a:pt x="220" y="804"/>
                  </a:lnTo>
                  <a:lnTo>
                    <a:pt x="216" y="800"/>
                  </a:lnTo>
                  <a:lnTo>
                    <a:pt x="211" y="797"/>
                  </a:lnTo>
                  <a:lnTo>
                    <a:pt x="208" y="796"/>
                  </a:lnTo>
                  <a:lnTo>
                    <a:pt x="207" y="794"/>
                  </a:lnTo>
                  <a:lnTo>
                    <a:pt x="207" y="787"/>
                  </a:lnTo>
                  <a:lnTo>
                    <a:pt x="207" y="786"/>
                  </a:lnTo>
                  <a:lnTo>
                    <a:pt x="211" y="784"/>
                  </a:lnTo>
                  <a:lnTo>
                    <a:pt x="218" y="782"/>
                  </a:lnTo>
                  <a:lnTo>
                    <a:pt x="231" y="779"/>
                  </a:lnTo>
                  <a:lnTo>
                    <a:pt x="234" y="779"/>
                  </a:lnTo>
                  <a:lnTo>
                    <a:pt x="239" y="780"/>
                  </a:lnTo>
                  <a:lnTo>
                    <a:pt x="244" y="783"/>
                  </a:lnTo>
                  <a:lnTo>
                    <a:pt x="249" y="784"/>
                  </a:lnTo>
                  <a:lnTo>
                    <a:pt x="257" y="783"/>
                  </a:lnTo>
                  <a:lnTo>
                    <a:pt x="259" y="779"/>
                  </a:lnTo>
                  <a:lnTo>
                    <a:pt x="261" y="776"/>
                  </a:lnTo>
                  <a:lnTo>
                    <a:pt x="258" y="772"/>
                  </a:lnTo>
                  <a:lnTo>
                    <a:pt x="254" y="768"/>
                  </a:lnTo>
                  <a:lnTo>
                    <a:pt x="253" y="765"/>
                  </a:lnTo>
                  <a:lnTo>
                    <a:pt x="257" y="762"/>
                  </a:lnTo>
                  <a:lnTo>
                    <a:pt x="258" y="761"/>
                  </a:lnTo>
                  <a:lnTo>
                    <a:pt x="260" y="760"/>
                  </a:lnTo>
                  <a:lnTo>
                    <a:pt x="268" y="760"/>
                  </a:lnTo>
                  <a:lnTo>
                    <a:pt x="273" y="762"/>
                  </a:lnTo>
                  <a:lnTo>
                    <a:pt x="277" y="762"/>
                  </a:lnTo>
                  <a:lnTo>
                    <a:pt x="284" y="761"/>
                  </a:lnTo>
                  <a:lnTo>
                    <a:pt x="289" y="757"/>
                  </a:lnTo>
                  <a:lnTo>
                    <a:pt x="294" y="752"/>
                  </a:lnTo>
                  <a:lnTo>
                    <a:pt x="300" y="745"/>
                  </a:lnTo>
                  <a:lnTo>
                    <a:pt x="302" y="739"/>
                  </a:lnTo>
                  <a:lnTo>
                    <a:pt x="307" y="735"/>
                  </a:lnTo>
                  <a:lnTo>
                    <a:pt x="313" y="733"/>
                  </a:lnTo>
                  <a:lnTo>
                    <a:pt x="319" y="732"/>
                  </a:lnTo>
                  <a:lnTo>
                    <a:pt x="326" y="728"/>
                  </a:lnTo>
                  <a:lnTo>
                    <a:pt x="331" y="723"/>
                  </a:lnTo>
                  <a:lnTo>
                    <a:pt x="336" y="717"/>
                  </a:lnTo>
                  <a:lnTo>
                    <a:pt x="341" y="712"/>
                  </a:lnTo>
                  <a:lnTo>
                    <a:pt x="342" y="706"/>
                  </a:lnTo>
                  <a:lnTo>
                    <a:pt x="350" y="696"/>
                  </a:lnTo>
                  <a:lnTo>
                    <a:pt x="353" y="690"/>
                  </a:lnTo>
                  <a:lnTo>
                    <a:pt x="356" y="686"/>
                  </a:lnTo>
                  <a:lnTo>
                    <a:pt x="356" y="683"/>
                  </a:lnTo>
                  <a:lnTo>
                    <a:pt x="355" y="681"/>
                  </a:lnTo>
                  <a:lnTo>
                    <a:pt x="366" y="672"/>
                  </a:lnTo>
                  <a:lnTo>
                    <a:pt x="363" y="687"/>
                  </a:lnTo>
                  <a:lnTo>
                    <a:pt x="374" y="675"/>
                  </a:lnTo>
                  <a:lnTo>
                    <a:pt x="377" y="670"/>
                  </a:lnTo>
                  <a:lnTo>
                    <a:pt x="383" y="668"/>
                  </a:lnTo>
                  <a:lnTo>
                    <a:pt x="392" y="664"/>
                  </a:lnTo>
                  <a:lnTo>
                    <a:pt x="417" y="664"/>
                  </a:lnTo>
                  <a:lnTo>
                    <a:pt x="424" y="664"/>
                  </a:lnTo>
                  <a:lnTo>
                    <a:pt x="428" y="661"/>
                  </a:lnTo>
                  <a:lnTo>
                    <a:pt x="429" y="659"/>
                  </a:lnTo>
                  <a:lnTo>
                    <a:pt x="429" y="656"/>
                  </a:lnTo>
                  <a:lnTo>
                    <a:pt x="428" y="650"/>
                  </a:lnTo>
                  <a:lnTo>
                    <a:pt x="425" y="645"/>
                  </a:lnTo>
                  <a:lnTo>
                    <a:pt x="424" y="638"/>
                  </a:lnTo>
                  <a:lnTo>
                    <a:pt x="420" y="630"/>
                  </a:lnTo>
                  <a:lnTo>
                    <a:pt x="418" y="624"/>
                  </a:lnTo>
                  <a:lnTo>
                    <a:pt x="417" y="619"/>
                  </a:lnTo>
                  <a:lnTo>
                    <a:pt x="413" y="613"/>
                  </a:lnTo>
                  <a:lnTo>
                    <a:pt x="413" y="594"/>
                  </a:lnTo>
                  <a:lnTo>
                    <a:pt x="415" y="590"/>
                  </a:lnTo>
                  <a:lnTo>
                    <a:pt x="417" y="588"/>
                  </a:lnTo>
                  <a:lnTo>
                    <a:pt x="422" y="586"/>
                  </a:lnTo>
                  <a:lnTo>
                    <a:pt x="425" y="583"/>
                  </a:lnTo>
                  <a:lnTo>
                    <a:pt x="429" y="579"/>
                  </a:lnTo>
                  <a:lnTo>
                    <a:pt x="437" y="581"/>
                  </a:lnTo>
                  <a:lnTo>
                    <a:pt x="441" y="582"/>
                  </a:lnTo>
                  <a:lnTo>
                    <a:pt x="445" y="586"/>
                  </a:lnTo>
                  <a:lnTo>
                    <a:pt x="451" y="591"/>
                  </a:lnTo>
                  <a:lnTo>
                    <a:pt x="452" y="597"/>
                  </a:lnTo>
                  <a:lnTo>
                    <a:pt x="452" y="603"/>
                  </a:lnTo>
                  <a:lnTo>
                    <a:pt x="449" y="608"/>
                  </a:lnTo>
                  <a:lnTo>
                    <a:pt x="446" y="618"/>
                  </a:lnTo>
                  <a:lnTo>
                    <a:pt x="443" y="627"/>
                  </a:lnTo>
                  <a:lnTo>
                    <a:pt x="443" y="633"/>
                  </a:lnTo>
                  <a:lnTo>
                    <a:pt x="445" y="639"/>
                  </a:lnTo>
                  <a:lnTo>
                    <a:pt x="451" y="646"/>
                  </a:lnTo>
                  <a:lnTo>
                    <a:pt x="457" y="652"/>
                  </a:lnTo>
                  <a:lnTo>
                    <a:pt x="460" y="654"/>
                  </a:lnTo>
                  <a:lnTo>
                    <a:pt x="466" y="654"/>
                  </a:lnTo>
                  <a:lnTo>
                    <a:pt x="474" y="652"/>
                  </a:lnTo>
                  <a:lnTo>
                    <a:pt x="480" y="649"/>
                  </a:lnTo>
                  <a:lnTo>
                    <a:pt x="486" y="649"/>
                  </a:lnTo>
                  <a:lnTo>
                    <a:pt x="493" y="652"/>
                  </a:lnTo>
                  <a:lnTo>
                    <a:pt x="500" y="656"/>
                  </a:lnTo>
                  <a:lnTo>
                    <a:pt x="505" y="659"/>
                  </a:lnTo>
                  <a:lnTo>
                    <a:pt x="509" y="659"/>
                  </a:lnTo>
                  <a:lnTo>
                    <a:pt x="520" y="659"/>
                  </a:lnTo>
                  <a:lnTo>
                    <a:pt x="533" y="656"/>
                  </a:lnTo>
                  <a:lnTo>
                    <a:pt x="542" y="650"/>
                  </a:lnTo>
                  <a:lnTo>
                    <a:pt x="546" y="644"/>
                  </a:lnTo>
                  <a:lnTo>
                    <a:pt x="552" y="639"/>
                  </a:lnTo>
                  <a:lnTo>
                    <a:pt x="560" y="635"/>
                  </a:lnTo>
                  <a:lnTo>
                    <a:pt x="562" y="637"/>
                  </a:lnTo>
                  <a:lnTo>
                    <a:pt x="567" y="638"/>
                  </a:lnTo>
                  <a:lnTo>
                    <a:pt x="573" y="641"/>
                  </a:lnTo>
                  <a:lnTo>
                    <a:pt x="578" y="644"/>
                  </a:lnTo>
                  <a:lnTo>
                    <a:pt x="587" y="647"/>
                  </a:lnTo>
                  <a:lnTo>
                    <a:pt x="589" y="647"/>
                  </a:lnTo>
                  <a:lnTo>
                    <a:pt x="593" y="645"/>
                  </a:lnTo>
                  <a:lnTo>
                    <a:pt x="600" y="642"/>
                  </a:lnTo>
                  <a:lnTo>
                    <a:pt x="602" y="637"/>
                  </a:lnTo>
                  <a:lnTo>
                    <a:pt x="604" y="629"/>
                  </a:lnTo>
                  <a:lnTo>
                    <a:pt x="605" y="622"/>
                  </a:lnTo>
                  <a:lnTo>
                    <a:pt x="606" y="612"/>
                  </a:lnTo>
                  <a:lnTo>
                    <a:pt x="606" y="603"/>
                  </a:lnTo>
                  <a:lnTo>
                    <a:pt x="609" y="595"/>
                  </a:lnTo>
                  <a:lnTo>
                    <a:pt x="611" y="586"/>
                  </a:lnTo>
                  <a:lnTo>
                    <a:pt x="614" y="579"/>
                  </a:lnTo>
                  <a:lnTo>
                    <a:pt x="619" y="574"/>
                  </a:lnTo>
                  <a:lnTo>
                    <a:pt x="626" y="568"/>
                  </a:lnTo>
                  <a:lnTo>
                    <a:pt x="629" y="563"/>
                  </a:lnTo>
                  <a:lnTo>
                    <a:pt x="633" y="552"/>
                  </a:lnTo>
                  <a:lnTo>
                    <a:pt x="634" y="547"/>
                  </a:lnTo>
                  <a:lnTo>
                    <a:pt x="635" y="546"/>
                  </a:lnTo>
                  <a:lnTo>
                    <a:pt x="638" y="546"/>
                  </a:lnTo>
                  <a:lnTo>
                    <a:pt x="643" y="549"/>
                  </a:lnTo>
                  <a:lnTo>
                    <a:pt x="648" y="557"/>
                  </a:lnTo>
                  <a:lnTo>
                    <a:pt x="650" y="560"/>
                  </a:lnTo>
                  <a:lnTo>
                    <a:pt x="651" y="561"/>
                  </a:lnTo>
                  <a:lnTo>
                    <a:pt x="653" y="560"/>
                  </a:lnTo>
                  <a:lnTo>
                    <a:pt x="653" y="539"/>
                  </a:lnTo>
                  <a:lnTo>
                    <a:pt x="656" y="534"/>
                  </a:lnTo>
                  <a:lnTo>
                    <a:pt x="659" y="529"/>
                  </a:lnTo>
                  <a:lnTo>
                    <a:pt x="664" y="523"/>
                  </a:lnTo>
                  <a:lnTo>
                    <a:pt x="670" y="519"/>
                  </a:lnTo>
                  <a:lnTo>
                    <a:pt x="677" y="517"/>
                  </a:lnTo>
                  <a:lnTo>
                    <a:pt x="684" y="516"/>
                  </a:lnTo>
                  <a:lnTo>
                    <a:pt x="692" y="516"/>
                  </a:lnTo>
                  <a:lnTo>
                    <a:pt x="690" y="516"/>
                  </a:lnTo>
                  <a:lnTo>
                    <a:pt x="698" y="498"/>
                  </a:lnTo>
                  <a:lnTo>
                    <a:pt x="698" y="501"/>
                  </a:lnTo>
                  <a:lnTo>
                    <a:pt x="693" y="498"/>
                  </a:lnTo>
                  <a:lnTo>
                    <a:pt x="685" y="496"/>
                  </a:lnTo>
                  <a:lnTo>
                    <a:pt x="676" y="496"/>
                  </a:lnTo>
                  <a:lnTo>
                    <a:pt x="654" y="496"/>
                  </a:lnTo>
                  <a:lnTo>
                    <a:pt x="650" y="495"/>
                  </a:lnTo>
                  <a:lnTo>
                    <a:pt x="645" y="492"/>
                  </a:lnTo>
                  <a:lnTo>
                    <a:pt x="643" y="490"/>
                  </a:lnTo>
                  <a:lnTo>
                    <a:pt x="635" y="489"/>
                  </a:lnTo>
                  <a:lnTo>
                    <a:pt x="629" y="489"/>
                  </a:lnTo>
                  <a:lnTo>
                    <a:pt x="626" y="489"/>
                  </a:lnTo>
                  <a:lnTo>
                    <a:pt x="619" y="490"/>
                  </a:lnTo>
                  <a:lnTo>
                    <a:pt x="615" y="489"/>
                  </a:lnTo>
                  <a:lnTo>
                    <a:pt x="612" y="486"/>
                  </a:lnTo>
                  <a:lnTo>
                    <a:pt x="611" y="482"/>
                  </a:lnTo>
                  <a:lnTo>
                    <a:pt x="608" y="475"/>
                  </a:lnTo>
                  <a:lnTo>
                    <a:pt x="604" y="471"/>
                  </a:lnTo>
                  <a:lnTo>
                    <a:pt x="604" y="468"/>
                  </a:lnTo>
                  <a:lnTo>
                    <a:pt x="605" y="466"/>
                  </a:lnTo>
                  <a:lnTo>
                    <a:pt x="606" y="464"/>
                  </a:lnTo>
                  <a:lnTo>
                    <a:pt x="608" y="461"/>
                  </a:lnTo>
                  <a:lnTo>
                    <a:pt x="606" y="453"/>
                  </a:lnTo>
                  <a:lnTo>
                    <a:pt x="606" y="449"/>
                  </a:lnTo>
                  <a:lnTo>
                    <a:pt x="605" y="445"/>
                  </a:lnTo>
                  <a:lnTo>
                    <a:pt x="606" y="439"/>
                  </a:lnTo>
                  <a:lnTo>
                    <a:pt x="606" y="437"/>
                  </a:lnTo>
                  <a:lnTo>
                    <a:pt x="609" y="435"/>
                  </a:lnTo>
                  <a:lnTo>
                    <a:pt x="611" y="435"/>
                  </a:lnTo>
                  <a:lnTo>
                    <a:pt x="612" y="434"/>
                  </a:lnTo>
                  <a:lnTo>
                    <a:pt x="615" y="431"/>
                  </a:lnTo>
                  <a:lnTo>
                    <a:pt x="630" y="415"/>
                  </a:lnTo>
                  <a:lnTo>
                    <a:pt x="635" y="410"/>
                  </a:lnTo>
                  <a:lnTo>
                    <a:pt x="638" y="405"/>
                  </a:lnTo>
                  <a:lnTo>
                    <a:pt x="638" y="403"/>
                  </a:lnTo>
                  <a:lnTo>
                    <a:pt x="640" y="400"/>
                  </a:lnTo>
                  <a:lnTo>
                    <a:pt x="644" y="397"/>
                  </a:lnTo>
                  <a:lnTo>
                    <a:pt x="651" y="393"/>
                  </a:lnTo>
                  <a:lnTo>
                    <a:pt x="658" y="389"/>
                  </a:lnTo>
                  <a:lnTo>
                    <a:pt x="664" y="382"/>
                  </a:lnTo>
                  <a:lnTo>
                    <a:pt x="669" y="374"/>
                  </a:lnTo>
                  <a:lnTo>
                    <a:pt x="669" y="369"/>
                  </a:lnTo>
                  <a:lnTo>
                    <a:pt x="665" y="364"/>
                  </a:lnTo>
                  <a:lnTo>
                    <a:pt x="664" y="360"/>
                  </a:lnTo>
                  <a:lnTo>
                    <a:pt x="658" y="355"/>
                  </a:lnTo>
                  <a:lnTo>
                    <a:pt x="653" y="354"/>
                  </a:lnTo>
                  <a:lnTo>
                    <a:pt x="645" y="352"/>
                  </a:lnTo>
                  <a:lnTo>
                    <a:pt x="630" y="351"/>
                  </a:lnTo>
                  <a:lnTo>
                    <a:pt x="626" y="352"/>
                  </a:lnTo>
                  <a:lnTo>
                    <a:pt x="619" y="354"/>
                  </a:lnTo>
                  <a:lnTo>
                    <a:pt x="616" y="355"/>
                  </a:lnTo>
                  <a:lnTo>
                    <a:pt x="612" y="359"/>
                  </a:lnTo>
                  <a:lnTo>
                    <a:pt x="612" y="364"/>
                  </a:lnTo>
                  <a:lnTo>
                    <a:pt x="611" y="369"/>
                  </a:lnTo>
                  <a:lnTo>
                    <a:pt x="611" y="392"/>
                  </a:lnTo>
                  <a:lnTo>
                    <a:pt x="609" y="397"/>
                  </a:lnTo>
                  <a:lnTo>
                    <a:pt x="608" y="401"/>
                  </a:lnTo>
                  <a:lnTo>
                    <a:pt x="604" y="407"/>
                  </a:lnTo>
                  <a:lnTo>
                    <a:pt x="597" y="411"/>
                  </a:lnTo>
                  <a:lnTo>
                    <a:pt x="588" y="416"/>
                  </a:lnTo>
                  <a:lnTo>
                    <a:pt x="580" y="422"/>
                  </a:lnTo>
                  <a:lnTo>
                    <a:pt x="573" y="427"/>
                  </a:lnTo>
                  <a:lnTo>
                    <a:pt x="566" y="430"/>
                  </a:lnTo>
                  <a:lnTo>
                    <a:pt x="564" y="433"/>
                  </a:lnTo>
                  <a:lnTo>
                    <a:pt x="561" y="437"/>
                  </a:lnTo>
                  <a:lnTo>
                    <a:pt x="560" y="443"/>
                  </a:lnTo>
                  <a:lnTo>
                    <a:pt x="558" y="450"/>
                  </a:lnTo>
                  <a:lnTo>
                    <a:pt x="554" y="459"/>
                  </a:lnTo>
                  <a:lnTo>
                    <a:pt x="554" y="466"/>
                  </a:lnTo>
                  <a:lnTo>
                    <a:pt x="552" y="471"/>
                  </a:lnTo>
                  <a:lnTo>
                    <a:pt x="552" y="478"/>
                  </a:lnTo>
                  <a:lnTo>
                    <a:pt x="552" y="489"/>
                  </a:lnTo>
                  <a:lnTo>
                    <a:pt x="553" y="492"/>
                  </a:lnTo>
                  <a:lnTo>
                    <a:pt x="558" y="496"/>
                  </a:lnTo>
                  <a:lnTo>
                    <a:pt x="566" y="502"/>
                  </a:lnTo>
                  <a:lnTo>
                    <a:pt x="572" y="507"/>
                  </a:lnTo>
                  <a:lnTo>
                    <a:pt x="574" y="511"/>
                  </a:lnTo>
                  <a:lnTo>
                    <a:pt x="574" y="513"/>
                  </a:lnTo>
                  <a:lnTo>
                    <a:pt x="574" y="516"/>
                  </a:lnTo>
                  <a:lnTo>
                    <a:pt x="572" y="519"/>
                  </a:lnTo>
                  <a:lnTo>
                    <a:pt x="566" y="525"/>
                  </a:lnTo>
                  <a:lnTo>
                    <a:pt x="561" y="529"/>
                  </a:lnTo>
                  <a:lnTo>
                    <a:pt x="558" y="531"/>
                  </a:lnTo>
                  <a:lnTo>
                    <a:pt x="550" y="537"/>
                  </a:lnTo>
                  <a:lnTo>
                    <a:pt x="544" y="545"/>
                  </a:lnTo>
                  <a:lnTo>
                    <a:pt x="544" y="552"/>
                  </a:lnTo>
                  <a:lnTo>
                    <a:pt x="544" y="559"/>
                  </a:lnTo>
                  <a:lnTo>
                    <a:pt x="544" y="567"/>
                  </a:lnTo>
                  <a:lnTo>
                    <a:pt x="542" y="577"/>
                  </a:lnTo>
                  <a:lnTo>
                    <a:pt x="536" y="588"/>
                  </a:lnTo>
                  <a:lnTo>
                    <a:pt x="531" y="597"/>
                  </a:lnTo>
                  <a:lnTo>
                    <a:pt x="524" y="607"/>
                  </a:lnTo>
                  <a:lnTo>
                    <a:pt x="517" y="611"/>
                  </a:lnTo>
                  <a:lnTo>
                    <a:pt x="509" y="617"/>
                  </a:lnTo>
                  <a:lnTo>
                    <a:pt x="505" y="619"/>
                  </a:lnTo>
                  <a:lnTo>
                    <a:pt x="501" y="618"/>
                  </a:lnTo>
                  <a:lnTo>
                    <a:pt x="497" y="616"/>
                  </a:lnTo>
                  <a:lnTo>
                    <a:pt x="494" y="612"/>
                  </a:lnTo>
                  <a:lnTo>
                    <a:pt x="492" y="607"/>
                  </a:lnTo>
                  <a:lnTo>
                    <a:pt x="491" y="598"/>
                  </a:lnTo>
                  <a:lnTo>
                    <a:pt x="489" y="593"/>
                  </a:lnTo>
                  <a:lnTo>
                    <a:pt x="489" y="586"/>
                  </a:lnTo>
                  <a:lnTo>
                    <a:pt x="488" y="578"/>
                  </a:lnTo>
                  <a:lnTo>
                    <a:pt x="486" y="575"/>
                  </a:lnTo>
                  <a:lnTo>
                    <a:pt x="486" y="574"/>
                  </a:lnTo>
                  <a:lnTo>
                    <a:pt x="485" y="573"/>
                  </a:lnTo>
                  <a:lnTo>
                    <a:pt x="478" y="571"/>
                  </a:lnTo>
                  <a:lnTo>
                    <a:pt x="467" y="557"/>
                  </a:lnTo>
                  <a:lnTo>
                    <a:pt x="464" y="554"/>
                  </a:lnTo>
                  <a:lnTo>
                    <a:pt x="463" y="551"/>
                  </a:lnTo>
                  <a:lnTo>
                    <a:pt x="462" y="548"/>
                  </a:lnTo>
                  <a:lnTo>
                    <a:pt x="463" y="542"/>
                  </a:lnTo>
                  <a:lnTo>
                    <a:pt x="464" y="534"/>
                  </a:lnTo>
                  <a:lnTo>
                    <a:pt x="464" y="526"/>
                  </a:lnTo>
                  <a:lnTo>
                    <a:pt x="463" y="522"/>
                  </a:lnTo>
                  <a:lnTo>
                    <a:pt x="462" y="514"/>
                  </a:lnTo>
                  <a:lnTo>
                    <a:pt x="459" y="514"/>
                  </a:lnTo>
                  <a:lnTo>
                    <a:pt x="457" y="515"/>
                  </a:lnTo>
                  <a:lnTo>
                    <a:pt x="454" y="517"/>
                  </a:lnTo>
                  <a:lnTo>
                    <a:pt x="452" y="522"/>
                  </a:lnTo>
                  <a:lnTo>
                    <a:pt x="451" y="530"/>
                  </a:lnTo>
                  <a:lnTo>
                    <a:pt x="446" y="534"/>
                  </a:lnTo>
                  <a:lnTo>
                    <a:pt x="443" y="537"/>
                  </a:lnTo>
                  <a:lnTo>
                    <a:pt x="437" y="539"/>
                  </a:lnTo>
                  <a:lnTo>
                    <a:pt x="433" y="543"/>
                  </a:lnTo>
                  <a:lnTo>
                    <a:pt x="433" y="545"/>
                  </a:lnTo>
                  <a:lnTo>
                    <a:pt x="429" y="547"/>
                  </a:lnTo>
                  <a:lnTo>
                    <a:pt x="427" y="554"/>
                  </a:lnTo>
                  <a:lnTo>
                    <a:pt x="424" y="557"/>
                  </a:lnTo>
                  <a:lnTo>
                    <a:pt x="419" y="560"/>
                  </a:lnTo>
                  <a:lnTo>
                    <a:pt x="410" y="561"/>
                  </a:lnTo>
                  <a:lnTo>
                    <a:pt x="409" y="560"/>
                  </a:lnTo>
                  <a:lnTo>
                    <a:pt x="405" y="559"/>
                  </a:lnTo>
                  <a:lnTo>
                    <a:pt x="395" y="549"/>
                  </a:lnTo>
                  <a:lnTo>
                    <a:pt x="390" y="543"/>
                  </a:lnTo>
                  <a:lnTo>
                    <a:pt x="385" y="537"/>
                  </a:lnTo>
                  <a:lnTo>
                    <a:pt x="384" y="531"/>
                  </a:lnTo>
                  <a:lnTo>
                    <a:pt x="384" y="526"/>
                  </a:lnTo>
                  <a:lnTo>
                    <a:pt x="384" y="520"/>
                  </a:lnTo>
                  <a:lnTo>
                    <a:pt x="385" y="516"/>
                  </a:lnTo>
                  <a:lnTo>
                    <a:pt x="385" y="513"/>
                  </a:lnTo>
                  <a:lnTo>
                    <a:pt x="383" y="511"/>
                  </a:lnTo>
                  <a:lnTo>
                    <a:pt x="380" y="509"/>
                  </a:lnTo>
                  <a:lnTo>
                    <a:pt x="379" y="509"/>
                  </a:lnTo>
                  <a:lnTo>
                    <a:pt x="377" y="507"/>
                  </a:lnTo>
                  <a:lnTo>
                    <a:pt x="374" y="502"/>
                  </a:lnTo>
                  <a:lnTo>
                    <a:pt x="373" y="496"/>
                  </a:lnTo>
                  <a:lnTo>
                    <a:pt x="371" y="486"/>
                  </a:lnTo>
                  <a:lnTo>
                    <a:pt x="370" y="482"/>
                  </a:lnTo>
                  <a:lnTo>
                    <a:pt x="367" y="482"/>
                  </a:lnTo>
                  <a:lnTo>
                    <a:pt x="365" y="479"/>
                  </a:lnTo>
                  <a:lnTo>
                    <a:pt x="363" y="478"/>
                  </a:lnTo>
                  <a:lnTo>
                    <a:pt x="363" y="473"/>
                  </a:lnTo>
                  <a:lnTo>
                    <a:pt x="367" y="470"/>
                  </a:lnTo>
                  <a:lnTo>
                    <a:pt x="370" y="464"/>
                  </a:lnTo>
                  <a:lnTo>
                    <a:pt x="374" y="461"/>
                  </a:lnTo>
                  <a:lnTo>
                    <a:pt x="376" y="457"/>
                  </a:lnTo>
                  <a:lnTo>
                    <a:pt x="379" y="452"/>
                  </a:lnTo>
                  <a:lnTo>
                    <a:pt x="391" y="445"/>
                  </a:lnTo>
                  <a:lnTo>
                    <a:pt x="402" y="438"/>
                  </a:lnTo>
                  <a:lnTo>
                    <a:pt x="407" y="437"/>
                  </a:lnTo>
                  <a:lnTo>
                    <a:pt x="410" y="435"/>
                  </a:lnTo>
                  <a:lnTo>
                    <a:pt x="418" y="433"/>
                  </a:lnTo>
                  <a:lnTo>
                    <a:pt x="425" y="430"/>
                  </a:lnTo>
                  <a:lnTo>
                    <a:pt x="433" y="427"/>
                  </a:lnTo>
                  <a:lnTo>
                    <a:pt x="437" y="419"/>
                  </a:lnTo>
                  <a:lnTo>
                    <a:pt x="449" y="405"/>
                  </a:lnTo>
                  <a:lnTo>
                    <a:pt x="459" y="393"/>
                  </a:lnTo>
                  <a:lnTo>
                    <a:pt x="470" y="379"/>
                  </a:lnTo>
                  <a:lnTo>
                    <a:pt x="476" y="370"/>
                  </a:lnTo>
                  <a:lnTo>
                    <a:pt x="480" y="359"/>
                  </a:lnTo>
                  <a:lnTo>
                    <a:pt x="489" y="345"/>
                  </a:lnTo>
                  <a:lnTo>
                    <a:pt x="496" y="333"/>
                  </a:lnTo>
                  <a:lnTo>
                    <a:pt x="504" y="324"/>
                  </a:lnTo>
                  <a:lnTo>
                    <a:pt x="510" y="315"/>
                  </a:lnTo>
                  <a:lnTo>
                    <a:pt x="516" y="314"/>
                  </a:lnTo>
                  <a:lnTo>
                    <a:pt x="517" y="312"/>
                  </a:lnTo>
                  <a:lnTo>
                    <a:pt x="518" y="307"/>
                  </a:lnTo>
                  <a:lnTo>
                    <a:pt x="519" y="303"/>
                  </a:lnTo>
                  <a:lnTo>
                    <a:pt x="519" y="301"/>
                  </a:lnTo>
                  <a:lnTo>
                    <a:pt x="522" y="296"/>
                  </a:lnTo>
                  <a:lnTo>
                    <a:pt x="528" y="290"/>
                  </a:lnTo>
                  <a:lnTo>
                    <a:pt x="535" y="282"/>
                  </a:lnTo>
                  <a:lnTo>
                    <a:pt x="542" y="277"/>
                  </a:lnTo>
                  <a:lnTo>
                    <a:pt x="552" y="270"/>
                  </a:lnTo>
                  <a:lnTo>
                    <a:pt x="561" y="262"/>
                  </a:lnTo>
                  <a:lnTo>
                    <a:pt x="566" y="255"/>
                  </a:lnTo>
                  <a:lnTo>
                    <a:pt x="567" y="251"/>
                  </a:lnTo>
                  <a:lnTo>
                    <a:pt x="570" y="250"/>
                  </a:lnTo>
                  <a:lnTo>
                    <a:pt x="578" y="248"/>
                  </a:lnTo>
                  <a:lnTo>
                    <a:pt x="586" y="248"/>
                  </a:lnTo>
                  <a:lnTo>
                    <a:pt x="589" y="246"/>
                  </a:lnTo>
                  <a:lnTo>
                    <a:pt x="595" y="241"/>
                  </a:lnTo>
                  <a:lnTo>
                    <a:pt x="597" y="240"/>
                  </a:lnTo>
                  <a:lnTo>
                    <a:pt x="601" y="236"/>
                  </a:lnTo>
                  <a:lnTo>
                    <a:pt x="606" y="229"/>
                  </a:lnTo>
                  <a:lnTo>
                    <a:pt x="616" y="225"/>
                  </a:lnTo>
                  <a:lnTo>
                    <a:pt x="627" y="220"/>
                  </a:lnTo>
                  <a:lnTo>
                    <a:pt x="638" y="214"/>
                  </a:lnTo>
                  <a:lnTo>
                    <a:pt x="645" y="208"/>
                  </a:lnTo>
                  <a:lnTo>
                    <a:pt x="653" y="203"/>
                  </a:lnTo>
                  <a:lnTo>
                    <a:pt x="656" y="203"/>
                  </a:lnTo>
                  <a:lnTo>
                    <a:pt x="656" y="206"/>
                  </a:lnTo>
                  <a:lnTo>
                    <a:pt x="656" y="210"/>
                  </a:lnTo>
                  <a:lnTo>
                    <a:pt x="654" y="215"/>
                  </a:lnTo>
                  <a:lnTo>
                    <a:pt x="653" y="222"/>
                  </a:lnTo>
                  <a:lnTo>
                    <a:pt x="653" y="227"/>
                  </a:lnTo>
                  <a:lnTo>
                    <a:pt x="654" y="233"/>
                  </a:lnTo>
                  <a:lnTo>
                    <a:pt x="653" y="233"/>
                  </a:lnTo>
                  <a:lnTo>
                    <a:pt x="654" y="232"/>
                  </a:lnTo>
                  <a:lnTo>
                    <a:pt x="656" y="229"/>
                  </a:lnTo>
                  <a:lnTo>
                    <a:pt x="661" y="224"/>
                  </a:lnTo>
                  <a:lnTo>
                    <a:pt x="664" y="220"/>
                  </a:lnTo>
                  <a:lnTo>
                    <a:pt x="665" y="218"/>
                  </a:lnTo>
                  <a:lnTo>
                    <a:pt x="671" y="218"/>
                  </a:lnTo>
                  <a:lnTo>
                    <a:pt x="675" y="218"/>
                  </a:lnTo>
                  <a:lnTo>
                    <a:pt x="680" y="216"/>
                  </a:lnTo>
                  <a:lnTo>
                    <a:pt x="684" y="215"/>
                  </a:lnTo>
                  <a:lnTo>
                    <a:pt x="685" y="218"/>
                  </a:lnTo>
                  <a:lnTo>
                    <a:pt x="684" y="220"/>
                  </a:lnTo>
                  <a:lnTo>
                    <a:pt x="684" y="224"/>
                  </a:lnTo>
                  <a:lnTo>
                    <a:pt x="685" y="225"/>
                  </a:lnTo>
                  <a:lnTo>
                    <a:pt x="687" y="221"/>
                  </a:lnTo>
                  <a:lnTo>
                    <a:pt x="690" y="216"/>
                  </a:lnTo>
                  <a:lnTo>
                    <a:pt x="692" y="210"/>
                  </a:lnTo>
                  <a:lnTo>
                    <a:pt x="695" y="204"/>
                  </a:lnTo>
                  <a:lnTo>
                    <a:pt x="697" y="202"/>
                  </a:lnTo>
                  <a:lnTo>
                    <a:pt x="698" y="203"/>
                  </a:lnTo>
                  <a:lnTo>
                    <a:pt x="698" y="206"/>
                  </a:lnTo>
                  <a:lnTo>
                    <a:pt x="703" y="210"/>
                  </a:lnTo>
                  <a:lnTo>
                    <a:pt x="710" y="215"/>
                  </a:lnTo>
                  <a:lnTo>
                    <a:pt x="717" y="218"/>
                  </a:lnTo>
                  <a:lnTo>
                    <a:pt x="725" y="218"/>
                  </a:lnTo>
                  <a:lnTo>
                    <a:pt x="730" y="218"/>
                  </a:lnTo>
                  <a:lnTo>
                    <a:pt x="734" y="220"/>
                  </a:lnTo>
                  <a:lnTo>
                    <a:pt x="736" y="225"/>
                  </a:lnTo>
                  <a:lnTo>
                    <a:pt x="736" y="230"/>
                  </a:lnTo>
                  <a:lnTo>
                    <a:pt x="736" y="229"/>
                  </a:lnTo>
                  <a:lnTo>
                    <a:pt x="737" y="241"/>
                  </a:lnTo>
                  <a:lnTo>
                    <a:pt x="737" y="243"/>
                  </a:lnTo>
                  <a:lnTo>
                    <a:pt x="771" y="248"/>
                  </a:lnTo>
                  <a:lnTo>
                    <a:pt x="789" y="251"/>
                  </a:lnTo>
                  <a:lnTo>
                    <a:pt x="806" y="259"/>
                  </a:lnTo>
                  <a:lnTo>
                    <a:pt x="821" y="264"/>
                  </a:lnTo>
                  <a:lnTo>
                    <a:pt x="839" y="273"/>
                  </a:lnTo>
                  <a:lnTo>
                    <a:pt x="856" y="282"/>
                  </a:lnTo>
                  <a:lnTo>
                    <a:pt x="873" y="292"/>
                  </a:lnTo>
                  <a:lnTo>
                    <a:pt x="885" y="300"/>
                  </a:lnTo>
                  <a:lnTo>
                    <a:pt x="891" y="304"/>
                  </a:lnTo>
                  <a:lnTo>
                    <a:pt x="897" y="311"/>
                  </a:lnTo>
                  <a:lnTo>
                    <a:pt x="899" y="315"/>
                  </a:lnTo>
                  <a:lnTo>
                    <a:pt x="899" y="320"/>
                  </a:lnTo>
                  <a:lnTo>
                    <a:pt x="898" y="324"/>
                  </a:lnTo>
                  <a:lnTo>
                    <a:pt x="893" y="327"/>
                  </a:lnTo>
                  <a:lnTo>
                    <a:pt x="889" y="328"/>
                  </a:lnTo>
                  <a:lnTo>
                    <a:pt x="882" y="330"/>
                  </a:lnTo>
                  <a:lnTo>
                    <a:pt x="874" y="333"/>
                  </a:lnTo>
                  <a:lnTo>
                    <a:pt x="856" y="334"/>
                  </a:lnTo>
                  <a:lnTo>
                    <a:pt x="839" y="333"/>
                  </a:lnTo>
                  <a:lnTo>
                    <a:pt x="820" y="332"/>
                  </a:lnTo>
                  <a:lnTo>
                    <a:pt x="809" y="330"/>
                  </a:lnTo>
                  <a:lnTo>
                    <a:pt x="801" y="328"/>
                  </a:lnTo>
                  <a:lnTo>
                    <a:pt x="793" y="328"/>
                  </a:lnTo>
                  <a:lnTo>
                    <a:pt x="789" y="327"/>
                  </a:lnTo>
                  <a:lnTo>
                    <a:pt x="786" y="327"/>
                  </a:lnTo>
                  <a:lnTo>
                    <a:pt x="782" y="328"/>
                  </a:lnTo>
                  <a:lnTo>
                    <a:pt x="784" y="330"/>
                  </a:lnTo>
                  <a:lnTo>
                    <a:pt x="791" y="341"/>
                  </a:lnTo>
                  <a:lnTo>
                    <a:pt x="798" y="352"/>
                  </a:lnTo>
                  <a:lnTo>
                    <a:pt x="806" y="366"/>
                  </a:lnTo>
                  <a:lnTo>
                    <a:pt x="812" y="381"/>
                  </a:lnTo>
                  <a:lnTo>
                    <a:pt x="816" y="388"/>
                  </a:lnTo>
                  <a:lnTo>
                    <a:pt x="820" y="394"/>
                  </a:lnTo>
                  <a:lnTo>
                    <a:pt x="824" y="399"/>
                  </a:lnTo>
                  <a:lnTo>
                    <a:pt x="831" y="403"/>
                  </a:lnTo>
                  <a:lnTo>
                    <a:pt x="835" y="405"/>
                  </a:lnTo>
                  <a:lnTo>
                    <a:pt x="840" y="405"/>
                  </a:lnTo>
                  <a:lnTo>
                    <a:pt x="848" y="405"/>
                  </a:lnTo>
                  <a:lnTo>
                    <a:pt x="855" y="404"/>
                  </a:lnTo>
                  <a:lnTo>
                    <a:pt x="854" y="400"/>
                  </a:lnTo>
                  <a:lnTo>
                    <a:pt x="852" y="394"/>
                  </a:lnTo>
                  <a:lnTo>
                    <a:pt x="847" y="388"/>
                  </a:lnTo>
                  <a:lnTo>
                    <a:pt x="843" y="381"/>
                  </a:lnTo>
                  <a:lnTo>
                    <a:pt x="839" y="376"/>
                  </a:lnTo>
                  <a:lnTo>
                    <a:pt x="839" y="371"/>
                  </a:lnTo>
                  <a:lnTo>
                    <a:pt x="840" y="369"/>
                  </a:lnTo>
                  <a:lnTo>
                    <a:pt x="845" y="367"/>
                  </a:lnTo>
                  <a:lnTo>
                    <a:pt x="849" y="367"/>
                  </a:lnTo>
                  <a:lnTo>
                    <a:pt x="858" y="369"/>
                  </a:lnTo>
                  <a:lnTo>
                    <a:pt x="865" y="371"/>
                  </a:lnTo>
                  <a:lnTo>
                    <a:pt x="876" y="374"/>
                  </a:lnTo>
                  <a:lnTo>
                    <a:pt x="880" y="375"/>
                  </a:lnTo>
                  <a:lnTo>
                    <a:pt x="885" y="376"/>
                  </a:lnTo>
                  <a:lnTo>
                    <a:pt x="889" y="374"/>
                  </a:lnTo>
                  <a:lnTo>
                    <a:pt x="891" y="369"/>
                  </a:lnTo>
                  <a:lnTo>
                    <a:pt x="895" y="363"/>
                  </a:lnTo>
                  <a:lnTo>
                    <a:pt x="898" y="355"/>
                  </a:lnTo>
                  <a:lnTo>
                    <a:pt x="902" y="349"/>
                  </a:lnTo>
                  <a:lnTo>
                    <a:pt x="911" y="342"/>
                  </a:lnTo>
                  <a:lnTo>
                    <a:pt x="915" y="338"/>
                  </a:lnTo>
                  <a:lnTo>
                    <a:pt x="922" y="336"/>
                  </a:lnTo>
                  <a:lnTo>
                    <a:pt x="930" y="334"/>
                  </a:lnTo>
                  <a:lnTo>
                    <a:pt x="935" y="334"/>
                  </a:lnTo>
                  <a:lnTo>
                    <a:pt x="939" y="338"/>
                  </a:lnTo>
                  <a:lnTo>
                    <a:pt x="944" y="345"/>
                  </a:lnTo>
                  <a:lnTo>
                    <a:pt x="945" y="327"/>
                  </a:lnTo>
                  <a:lnTo>
                    <a:pt x="945" y="311"/>
                  </a:lnTo>
                  <a:lnTo>
                    <a:pt x="944" y="296"/>
                  </a:lnTo>
                  <a:lnTo>
                    <a:pt x="935" y="282"/>
                  </a:lnTo>
                  <a:lnTo>
                    <a:pt x="932" y="280"/>
                  </a:lnTo>
                  <a:lnTo>
                    <a:pt x="931" y="276"/>
                  </a:lnTo>
                  <a:lnTo>
                    <a:pt x="932" y="273"/>
                  </a:lnTo>
                  <a:lnTo>
                    <a:pt x="933" y="273"/>
                  </a:lnTo>
                  <a:lnTo>
                    <a:pt x="939" y="272"/>
                  </a:lnTo>
                  <a:lnTo>
                    <a:pt x="946" y="273"/>
                  </a:lnTo>
                  <a:lnTo>
                    <a:pt x="955" y="277"/>
                  </a:lnTo>
                  <a:lnTo>
                    <a:pt x="964" y="284"/>
                  </a:lnTo>
                  <a:lnTo>
                    <a:pt x="971" y="293"/>
                  </a:lnTo>
                  <a:lnTo>
                    <a:pt x="972" y="300"/>
                  </a:lnTo>
                  <a:lnTo>
                    <a:pt x="973" y="304"/>
                  </a:lnTo>
                  <a:lnTo>
                    <a:pt x="973" y="311"/>
                  </a:lnTo>
                  <a:lnTo>
                    <a:pt x="977" y="315"/>
                  </a:lnTo>
                  <a:lnTo>
                    <a:pt x="979" y="318"/>
                  </a:lnTo>
                  <a:lnTo>
                    <a:pt x="981" y="319"/>
                  </a:lnTo>
                  <a:lnTo>
                    <a:pt x="985" y="319"/>
                  </a:lnTo>
                  <a:lnTo>
                    <a:pt x="990" y="318"/>
                  </a:lnTo>
                  <a:lnTo>
                    <a:pt x="998" y="314"/>
                  </a:lnTo>
                  <a:lnTo>
                    <a:pt x="1009" y="306"/>
                  </a:lnTo>
                  <a:lnTo>
                    <a:pt x="1021" y="300"/>
                  </a:lnTo>
                  <a:lnTo>
                    <a:pt x="1032" y="290"/>
                  </a:lnTo>
                  <a:lnTo>
                    <a:pt x="1046" y="282"/>
                  </a:lnTo>
                  <a:lnTo>
                    <a:pt x="1059" y="277"/>
                  </a:lnTo>
                  <a:lnTo>
                    <a:pt x="1074" y="273"/>
                  </a:lnTo>
                  <a:lnTo>
                    <a:pt x="1090" y="271"/>
                  </a:lnTo>
                  <a:lnTo>
                    <a:pt x="1106" y="270"/>
                  </a:lnTo>
                  <a:lnTo>
                    <a:pt x="1121" y="270"/>
                  </a:lnTo>
                  <a:lnTo>
                    <a:pt x="1136" y="270"/>
                  </a:lnTo>
                  <a:lnTo>
                    <a:pt x="1149" y="272"/>
                  </a:lnTo>
                  <a:lnTo>
                    <a:pt x="1163" y="276"/>
                  </a:lnTo>
                  <a:lnTo>
                    <a:pt x="1172" y="278"/>
                  </a:lnTo>
                  <a:lnTo>
                    <a:pt x="1179" y="280"/>
                  </a:lnTo>
                  <a:lnTo>
                    <a:pt x="1185" y="280"/>
                  </a:lnTo>
                  <a:lnTo>
                    <a:pt x="1189" y="278"/>
                  </a:lnTo>
                  <a:lnTo>
                    <a:pt x="1190" y="276"/>
                  </a:lnTo>
                  <a:lnTo>
                    <a:pt x="1189" y="273"/>
                  </a:lnTo>
                  <a:lnTo>
                    <a:pt x="1185" y="267"/>
                  </a:lnTo>
                  <a:lnTo>
                    <a:pt x="1180" y="261"/>
                  </a:lnTo>
                  <a:lnTo>
                    <a:pt x="1163" y="243"/>
                  </a:lnTo>
                  <a:lnTo>
                    <a:pt x="1147" y="224"/>
                  </a:lnTo>
                  <a:lnTo>
                    <a:pt x="1165" y="230"/>
                  </a:lnTo>
                  <a:lnTo>
                    <a:pt x="1184" y="236"/>
                  </a:lnTo>
                  <a:lnTo>
                    <a:pt x="1204" y="238"/>
                  </a:lnTo>
                  <a:lnTo>
                    <a:pt x="1238" y="238"/>
                  </a:lnTo>
                  <a:lnTo>
                    <a:pt x="1247" y="240"/>
                  </a:lnTo>
                  <a:lnTo>
                    <a:pt x="1258" y="241"/>
                  </a:lnTo>
                  <a:lnTo>
                    <a:pt x="1266" y="245"/>
                  </a:lnTo>
                  <a:lnTo>
                    <a:pt x="1273" y="249"/>
                  </a:lnTo>
                  <a:lnTo>
                    <a:pt x="1281" y="255"/>
                  </a:lnTo>
                  <a:lnTo>
                    <a:pt x="1288" y="262"/>
                  </a:lnTo>
                  <a:lnTo>
                    <a:pt x="1292" y="270"/>
                  </a:lnTo>
                  <a:lnTo>
                    <a:pt x="1287" y="261"/>
                  </a:lnTo>
                  <a:lnTo>
                    <a:pt x="1282" y="248"/>
                  </a:lnTo>
                  <a:lnTo>
                    <a:pt x="1275" y="233"/>
                  </a:lnTo>
                  <a:lnTo>
                    <a:pt x="1269" y="215"/>
                  </a:lnTo>
                  <a:lnTo>
                    <a:pt x="1265" y="200"/>
                  </a:lnTo>
                  <a:lnTo>
                    <a:pt x="1265" y="189"/>
                  </a:lnTo>
                  <a:lnTo>
                    <a:pt x="1266" y="180"/>
                  </a:lnTo>
                  <a:lnTo>
                    <a:pt x="1271" y="171"/>
                  </a:lnTo>
                  <a:lnTo>
                    <a:pt x="1277" y="166"/>
                  </a:lnTo>
                  <a:lnTo>
                    <a:pt x="1288" y="162"/>
                  </a:lnTo>
                  <a:lnTo>
                    <a:pt x="1302" y="157"/>
                  </a:lnTo>
                  <a:lnTo>
                    <a:pt x="1319" y="154"/>
                  </a:lnTo>
                  <a:lnTo>
                    <a:pt x="1330" y="152"/>
                  </a:lnTo>
                  <a:lnTo>
                    <a:pt x="1352" y="152"/>
                  </a:lnTo>
                  <a:lnTo>
                    <a:pt x="1361" y="154"/>
                  </a:lnTo>
                  <a:lnTo>
                    <a:pt x="1368" y="157"/>
                  </a:lnTo>
                  <a:lnTo>
                    <a:pt x="1376" y="162"/>
                  </a:lnTo>
                  <a:lnTo>
                    <a:pt x="1381" y="166"/>
                  </a:lnTo>
                  <a:lnTo>
                    <a:pt x="1386" y="175"/>
                  </a:lnTo>
                  <a:lnTo>
                    <a:pt x="1394" y="184"/>
                  </a:lnTo>
                  <a:lnTo>
                    <a:pt x="1398" y="188"/>
                  </a:lnTo>
                  <a:lnTo>
                    <a:pt x="1402" y="188"/>
                  </a:lnTo>
                  <a:lnTo>
                    <a:pt x="1406" y="188"/>
                  </a:lnTo>
                  <a:lnTo>
                    <a:pt x="1409" y="188"/>
                  </a:lnTo>
                  <a:lnTo>
                    <a:pt x="1417" y="182"/>
                  </a:lnTo>
                  <a:lnTo>
                    <a:pt x="1425" y="174"/>
                  </a:lnTo>
                  <a:lnTo>
                    <a:pt x="1428" y="169"/>
                  </a:lnTo>
                  <a:lnTo>
                    <a:pt x="1434" y="164"/>
                  </a:lnTo>
                  <a:lnTo>
                    <a:pt x="1447" y="152"/>
                  </a:lnTo>
                  <a:lnTo>
                    <a:pt x="1460" y="141"/>
                  </a:lnTo>
                  <a:lnTo>
                    <a:pt x="1470" y="136"/>
                  </a:lnTo>
                  <a:lnTo>
                    <a:pt x="1481" y="134"/>
                  </a:lnTo>
                  <a:lnTo>
                    <a:pt x="1493" y="128"/>
                  </a:lnTo>
                  <a:lnTo>
                    <a:pt x="1505" y="125"/>
                  </a:lnTo>
                  <a:lnTo>
                    <a:pt x="1516" y="121"/>
                  </a:lnTo>
                  <a:lnTo>
                    <a:pt x="1524" y="119"/>
                  </a:lnTo>
                  <a:lnTo>
                    <a:pt x="1532" y="118"/>
                  </a:lnTo>
                  <a:lnTo>
                    <a:pt x="1535" y="119"/>
                  </a:lnTo>
                  <a:lnTo>
                    <a:pt x="1540" y="121"/>
                  </a:lnTo>
                  <a:lnTo>
                    <a:pt x="1542" y="125"/>
                  </a:lnTo>
                  <a:lnTo>
                    <a:pt x="1542" y="121"/>
                  </a:lnTo>
                  <a:lnTo>
                    <a:pt x="1540" y="114"/>
                  </a:lnTo>
                  <a:lnTo>
                    <a:pt x="1539" y="106"/>
                  </a:lnTo>
                  <a:lnTo>
                    <a:pt x="1536" y="94"/>
                  </a:lnTo>
                  <a:lnTo>
                    <a:pt x="1536" y="89"/>
                  </a:lnTo>
                  <a:lnTo>
                    <a:pt x="1539" y="85"/>
                  </a:lnTo>
                  <a:lnTo>
                    <a:pt x="1540" y="82"/>
                  </a:lnTo>
                  <a:lnTo>
                    <a:pt x="1544" y="78"/>
                  </a:lnTo>
                  <a:lnTo>
                    <a:pt x="1553" y="73"/>
                  </a:lnTo>
                  <a:lnTo>
                    <a:pt x="1566" y="67"/>
                  </a:lnTo>
                  <a:lnTo>
                    <a:pt x="1584" y="63"/>
                  </a:lnTo>
                  <a:lnTo>
                    <a:pt x="1601" y="61"/>
                  </a:lnTo>
                  <a:lnTo>
                    <a:pt x="1623" y="59"/>
                  </a:lnTo>
                  <a:lnTo>
                    <a:pt x="1645" y="57"/>
                  </a:lnTo>
                  <a:lnTo>
                    <a:pt x="1658" y="55"/>
                  </a:lnTo>
                  <a:lnTo>
                    <a:pt x="1668" y="54"/>
                  </a:lnTo>
                  <a:lnTo>
                    <a:pt x="1684" y="54"/>
                  </a:lnTo>
                  <a:lnTo>
                    <a:pt x="1699" y="52"/>
                  </a:lnTo>
                  <a:lnTo>
                    <a:pt x="1708" y="49"/>
                  </a:lnTo>
                  <a:lnTo>
                    <a:pt x="1717" y="45"/>
                  </a:lnTo>
                  <a:lnTo>
                    <a:pt x="1722" y="40"/>
                  </a:lnTo>
                  <a:lnTo>
                    <a:pt x="1725" y="33"/>
                  </a:lnTo>
                  <a:lnTo>
                    <a:pt x="1729" y="25"/>
                  </a:lnTo>
                  <a:lnTo>
                    <a:pt x="1733" y="18"/>
                  </a:lnTo>
                  <a:lnTo>
                    <a:pt x="1734" y="11"/>
                  </a:lnTo>
                  <a:lnTo>
                    <a:pt x="1737" y="7"/>
                  </a:lnTo>
                  <a:lnTo>
                    <a:pt x="1741" y="3"/>
                  </a:lnTo>
                  <a:lnTo>
                    <a:pt x="1745" y="1"/>
                  </a:lnTo>
                  <a:lnTo>
                    <a:pt x="1751" y="0"/>
                  </a:lnTo>
                  <a:lnTo>
                    <a:pt x="1762" y="0"/>
                  </a:lnTo>
                  <a:lnTo>
                    <a:pt x="1763" y="8"/>
                  </a:lnTo>
                  <a:lnTo>
                    <a:pt x="1766" y="15"/>
                  </a:lnTo>
                  <a:lnTo>
                    <a:pt x="1774" y="22"/>
                  </a:lnTo>
                  <a:lnTo>
                    <a:pt x="1783" y="27"/>
                  </a:lnTo>
                  <a:lnTo>
                    <a:pt x="1796" y="31"/>
                  </a:lnTo>
                  <a:lnTo>
                    <a:pt x="1810" y="33"/>
                  </a:lnTo>
                  <a:lnTo>
                    <a:pt x="1829" y="35"/>
                  </a:lnTo>
                  <a:lnTo>
                    <a:pt x="1850" y="36"/>
                  </a:lnTo>
                  <a:lnTo>
                    <a:pt x="1866" y="36"/>
                  </a:lnTo>
                  <a:lnTo>
                    <a:pt x="1878" y="37"/>
                  </a:lnTo>
                  <a:lnTo>
                    <a:pt x="1889" y="40"/>
                  </a:lnTo>
                  <a:lnTo>
                    <a:pt x="1898" y="42"/>
                  </a:lnTo>
                  <a:lnTo>
                    <a:pt x="1904" y="44"/>
                  </a:lnTo>
                  <a:lnTo>
                    <a:pt x="1909" y="48"/>
                  </a:lnTo>
                  <a:lnTo>
                    <a:pt x="1912" y="52"/>
                  </a:lnTo>
                  <a:lnTo>
                    <a:pt x="1914" y="57"/>
                  </a:lnTo>
                  <a:lnTo>
                    <a:pt x="1914" y="61"/>
                  </a:lnTo>
                  <a:lnTo>
                    <a:pt x="1914" y="67"/>
                  </a:lnTo>
                  <a:lnTo>
                    <a:pt x="1908" y="80"/>
                  </a:lnTo>
                  <a:lnTo>
                    <a:pt x="1900" y="92"/>
                  </a:lnTo>
                  <a:lnTo>
                    <a:pt x="1888" y="107"/>
                  </a:lnTo>
                  <a:lnTo>
                    <a:pt x="1880" y="116"/>
                  </a:lnTo>
                  <a:lnTo>
                    <a:pt x="1874" y="125"/>
                  </a:lnTo>
                  <a:lnTo>
                    <a:pt x="1867" y="132"/>
                  </a:lnTo>
                  <a:lnTo>
                    <a:pt x="1861" y="136"/>
                  </a:lnTo>
                  <a:lnTo>
                    <a:pt x="1854" y="139"/>
                  </a:lnTo>
                  <a:lnTo>
                    <a:pt x="1847" y="141"/>
                  </a:lnTo>
                  <a:lnTo>
                    <a:pt x="1841" y="141"/>
                  </a:lnTo>
                  <a:lnTo>
                    <a:pt x="1835" y="141"/>
                  </a:lnTo>
                  <a:lnTo>
                    <a:pt x="1870" y="136"/>
                  </a:lnTo>
                  <a:lnTo>
                    <a:pt x="1902" y="129"/>
                  </a:lnTo>
                  <a:lnTo>
                    <a:pt x="1929" y="125"/>
                  </a:lnTo>
                  <a:lnTo>
                    <a:pt x="1953" y="125"/>
                  </a:lnTo>
                  <a:lnTo>
                    <a:pt x="1973" y="125"/>
                  </a:lnTo>
                  <a:lnTo>
                    <a:pt x="1993" y="125"/>
                  </a:lnTo>
                  <a:lnTo>
                    <a:pt x="2005" y="129"/>
                  </a:lnTo>
                  <a:lnTo>
                    <a:pt x="2015" y="136"/>
                  </a:lnTo>
                  <a:lnTo>
                    <a:pt x="2023" y="139"/>
                  </a:lnTo>
                  <a:lnTo>
                    <a:pt x="2028" y="141"/>
                  </a:lnTo>
                  <a:lnTo>
                    <a:pt x="2037" y="146"/>
                  </a:lnTo>
                  <a:lnTo>
                    <a:pt x="2044" y="147"/>
                  </a:lnTo>
                  <a:lnTo>
                    <a:pt x="2052" y="145"/>
                  </a:lnTo>
                  <a:lnTo>
                    <a:pt x="2056" y="141"/>
                  </a:lnTo>
                  <a:lnTo>
                    <a:pt x="2065" y="136"/>
                  </a:lnTo>
                  <a:lnTo>
                    <a:pt x="2076" y="128"/>
                  </a:lnTo>
                  <a:lnTo>
                    <a:pt x="2091" y="119"/>
                  </a:lnTo>
                  <a:lnTo>
                    <a:pt x="2098" y="116"/>
                  </a:lnTo>
                  <a:lnTo>
                    <a:pt x="2106" y="114"/>
                  </a:lnTo>
                  <a:lnTo>
                    <a:pt x="2112" y="111"/>
                  </a:lnTo>
                  <a:lnTo>
                    <a:pt x="2119" y="111"/>
                  </a:lnTo>
                  <a:lnTo>
                    <a:pt x="2129" y="114"/>
                  </a:lnTo>
                  <a:lnTo>
                    <a:pt x="2139" y="119"/>
                  </a:lnTo>
                  <a:lnTo>
                    <a:pt x="2148" y="129"/>
                  </a:lnTo>
                  <a:lnTo>
                    <a:pt x="2158" y="141"/>
                  </a:lnTo>
                  <a:lnTo>
                    <a:pt x="2168" y="157"/>
                  </a:lnTo>
                  <a:lnTo>
                    <a:pt x="2179" y="175"/>
                  </a:lnTo>
                  <a:lnTo>
                    <a:pt x="2185" y="185"/>
                  </a:lnTo>
                  <a:lnTo>
                    <a:pt x="2189" y="190"/>
                  </a:lnTo>
                  <a:lnTo>
                    <a:pt x="2193" y="193"/>
                  </a:lnTo>
                  <a:lnTo>
                    <a:pt x="2197" y="196"/>
                  </a:lnTo>
                  <a:lnTo>
                    <a:pt x="2199" y="196"/>
                  </a:lnTo>
                  <a:lnTo>
                    <a:pt x="2203" y="195"/>
                  </a:lnTo>
                  <a:lnTo>
                    <a:pt x="2208" y="191"/>
                  </a:lnTo>
                  <a:lnTo>
                    <a:pt x="2216" y="186"/>
                  </a:lnTo>
                  <a:lnTo>
                    <a:pt x="2223" y="180"/>
                  </a:lnTo>
                  <a:lnTo>
                    <a:pt x="2227" y="177"/>
                  </a:lnTo>
                  <a:lnTo>
                    <a:pt x="2236" y="177"/>
                  </a:lnTo>
                  <a:lnTo>
                    <a:pt x="2241" y="180"/>
                  </a:lnTo>
                  <a:lnTo>
                    <a:pt x="2254" y="185"/>
                  </a:lnTo>
                  <a:lnTo>
                    <a:pt x="2270" y="188"/>
                  </a:lnTo>
                  <a:lnTo>
                    <a:pt x="2284" y="188"/>
                  </a:lnTo>
                  <a:lnTo>
                    <a:pt x="2298" y="185"/>
                  </a:lnTo>
                  <a:lnTo>
                    <a:pt x="2312" y="180"/>
                  </a:lnTo>
                  <a:lnTo>
                    <a:pt x="2323" y="174"/>
                  </a:lnTo>
                  <a:lnTo>
                    <a:pt x="2331" y="166"/>
                  </a:lnTo>
                  <a:lnTo>
                    <a:pt x="2337" y="160"/>
                  </a:lnTo>
                  <a:lnTo>
                    <a:pt x="2339" y="155"/>
                  </a:lnTo>
                  <a:lnTo>
                    <a:pt x="2340" y="150"/>
                  </a:lnTo>
                  <a:lnTo>
                    <a:pt x="2345" y="148"/>
                  </a:lnTo>
                  <a:lnTo>
                    <a:pt x="2355" y="148"/>
                  </a:lnTo>
                  <a:lnTo>
                    <a:pt x="2358" y="148"/>
                  </a:lnTo>
                  <a:lnTo>
                    <a:pt x="2365" y="150"/>
                  </a:lnTo>
                  <a:lnTo>
                    <a:pt x="2376" y="151"/>
                  </a:lnTo>
                  <a:lnTo>
                    <a:pt x="2394" y="152"/>
                  </a:lnTo>
                  <a:lnTo>
                    <a:pt x="2412" y="152"/>
                  </a:lnTo>
                  <a:lnTo>
                    <a:pt x="2430" y="155"/>
                  </a:lnTo>
                  <a:lnTo>
                    <a:pt x="2447" y="159"/>
                  </a:lnTo>
                  <a:lnTo>
                    <a:pt x="2463" y="163"/>
                  </a:lnTo>
                  <a:lnTo>
                    <a:pt x="2493" y="175"/>
                  </a:lnTo>
                  <a:lnTo>
                    <a:pt x="2521" y="189"/>
                  </a:lnTo>
                  <a:lnTo>
                    <a:pt x="2529" y="192"/>
                  </a:lnTo>
                  <a:lnTo>
                    <a:pt x="2535" y="195"/>
                  </a:lnTo>
                  <a:lnTo>
                    <a:pt x="2554" y="197"/>
                  </a:lnTo>
                  <a:lnTo>
                    <a:pt x="2572" y="197"/>
                  </a:lnTo>
                  <a:lnTo>
                    <a:pt x="2591" y="196"/>
                  </a:lnTo>
                  <a:lnTo>
                    <a:pt x="2610" y="196"/>
                  </a:lnTo>
                  <a:lnTo>
                    <a:pt x="2626" y="199"/>
                  </a:lnTo>
                  <a:lnTo>
                    <a:pt x="2634" y="202"/>
                  </a:lnTo>
                  <a:lnTo>
                    <a:pt x="2641" y="206"/>
                  </a:lnTo>
                  <a:lnTo>
                    <a:pt x="2648" y="211"/>
                  </a:lnTo>
                  <a:lnTo>
                    <a:pt x="2653" y="218"/>
                  </a:lnTo>
                  <a:lnTo>
                    <a:pt x="2658" y="225"/>
                  </a:lnTo>
                  <a:lnTo>
                    <a:pt x="2664" y="229"/>
                  </a:lnTo>
                  <a:lnTo>
                    <a:pt x="2668" y="233"/>
                  </a:lnTo>
                  <a:lnTo>
                    <a:pt x="2672" y="234"/>
                  </a:lnTo>
                  <a:lnTo>
                    <a:pt x="2682" y="236"/>
                  </a:lnTo>
                  <a:lnTo>
                    <a:pt x="2692" y="233"/>
                  </a:lnTo>
                  <a:lnTo>
                    <a:pt x="2699" y="230"/>
                  </a:lnTo>
                  <a:lnTo>
                    <a:pt x="2706" y="229"/>
                  </a:lnTo>
                  <a:lnTo>
                    <a:pt x="2708" y="226"/>
                  </a:lnTo>
                  <a:lnTo>
                    <a:pt x="2715" y="225"/>
                  </a:lnTo>
                  <a:lnTo>
                    <a:pt x="2720" y="226"/>
                  </a:lnTo>
                  <a:lnTo>
                    <a:pt x="2723" y="229"/>
                  </a:lnTo>
                  <a:lnTo>
                    <a:pt x="2731" y="232"/>
                  </a:lnTo>
                  <a:lnTo>
                    <a:pt x="2739" y="233"/>
                  </a:lnTo>
                  <a:lnTo>
                    <a:pt x="2755" y="230"/>
                  </a:lnTo>
                  <a:lnTo>
                    <a:pt x="2764" y="229"/>
                  </a:lnTo>
                  <a:lnTo>
                    <a:pt x="2768" y="227"/>
                  </a:lnTo>
                  <a:lnTo>
                    <a:pt x="2774" y="227"/>
                  </a:lnTo>
                  <a:lnTo>
                    <a:pt x="2781" y="233"/>
                  </a:lnTo>
                  <a:lnTo>
                    <a:pt x="2785" y="236"/>
                  </a:lnTo>
                  <a:lnTo>
                    <a:pt x="2791" y="238"/>
                  </a:lnTo>
                  <a:lnTo>
                    <a:pt x="2799" y="237"/>
                  </a:lnTo>
                  <a:lnTo>
                    <a:pt x="2805" y="236"/>
                  </a:lnTo>
                  <a:lnTo>
                    <a:pt x="2810" y="233"/>
                  </a:lnTo>
                  <a:lnTo>
                    <a:pt x="2816" y="230"/>
                  </a:lnTo>
                  <a:lnTo>
                    <a:pt x="2818" y="226"/>
                  </a:lnTo>
                  <a:lnTo>
                    <a:pt x="2819" y="224"/>
                  </a:lnTo>
                  <a:lnTo>
                    <a:pt x="2825" y="222"/>
                  </a:lnTo>
                  <a:lnTo>
                    <a:pt x="2832" y="221"/>
                  </a:lnTo>
                  <a:lnTo>
                    <a:pt x="2841" y="222"/>
                  </a:lnTo>
                  <a:lnTo>
                    <a:pt x="2853" y="222"/>
                  </a:lnTo>
                  <a:lnTo>
                    <a:pt x="2866" y="222"/>
                  </a:lnTo>
                  <a:lnTo>
                    <a:pt x="2881" y="224"/>
                  </a:lnTo>
                  <a:lnTo>
                    <a:pt x="2898" y="224"/>
                  </a:lnTo>
                  <a:lnTo>
                    <a:pt x="2914" y="225"/>
                  </a:lnTo>
                  <a:lnTo>
                    <a:pt x="2927" y="227"/>
                  </a:lnTo>
                  <a:lnTo>
                    <a:pt x="2940" y="230"/>
                  </a:lnTo>
                  <a:lnTo>
                    <a:pt x="2951" y="237"/>
                  </a:lnTo>
                  <a:lnTo>
                    <a:pt x="2971" y="248"/>
                  </a:lnTo>
                  <a:lnTo>
                    <a:pt x="2988" y="259"/>
                  </a:lnTo>
                  <a:lnTo>
                    <a:pt x="2999" y="262"/>
                  </a:lnTo>
                  <a:lnTo>
                    <a:pt x="3010" y="264"/>
                  </a:lnTo>
                  <a:lnTo>
                    <a:pt x="3033" y="270"/>
                  </a:lnTo>
                  <a:lnTo>
                    <a:pt x="3044" y="273"/>
                  </a:lnTo>
                  <a:lnTo>
                    <a:pt x="3053" y="277"/>
                  </a:lnTo>
                  <a:lnTo>
                    <a:pt x="3063" y="282"/>
                  </a:lnTo>
                  <a:lnTo>
                    <a:pt x="3071" y="292"/>
                  </a:lnTo>
                  <a:lnTo>
                    <a:pt x="3078" y="303"/>
                  </a:lnTo>
                  <a:lnTo>
                    <a:pt x="3089" y="314"/>
                  </a:lnTo>
                  <a:lnTo>
                    <a:pt x="3093" y="317"/>
                  </a:lnTo>
                  <a:lnTo>
                    <a:pt x="3095" y="318"/>
                  </a:lnTo>
                  <a:lnTo>
                    <a:pt x="3097" y="318"/>
                  </a:lnTo>
                  <a:lnTo>
                    <a:pt x="3095" y="315"/>
                  </a:lnTo>
                  <a:lnTo>
                    <a:pt x="3092" y="310"/>
                  </a:lnTo>
                  <a:lnTo>
                    <a:pt x="3092" y="303"/>
                  </a:lnTo>
                  <a:lnTo>
                    <a:pt x="3092" y="300"/>
                  </a:lnTo>
                  <a:lnTo>
                    <a:pt x="3094" y="297"/>
                  </a:lnTo>
                  <a:lnTo>
                    <a:pt x="3101" y="296"/>
                  </a:lnTo>
                  <a:lnTo>
                    <a:pt x="3106" y="296"/>
                  </a:lnTo>
                  <a:lnTo>
                    <a:pt x="3120" y="297"/>
                  </a:lnTo>
                  <a:lnTo>
                    <a:pt x="3135" y="301"/>
                  </a:lnTo>
                  <a:lnTo>
                    <a:pt x="3147" y="308"/>
                  </a:lnTo>
                  <a:lnTo>
                    <a:pt x="3154" y="312"/>
                  </a:lnTo>
                  <a:lnTo>
                    <a:pt x="3159" y="314"/>
                  </a:lnTo>
                  <a:lnTo>
                    <a:pt x="3160" y="318"/>
                  </a:lnTo>
                  <a:lnTo>
                    <a:pt x="3160" y="320"/>
                  </a:lnTo>
                  <a:lnTo>
                    <a:pt x="3155" y="328"/>
                  </a:lnTo>
                  <a:lnTo>
                    <a:pt x="3152" y="333"/>
                  </a:lnTo>
                  <a:lnTo>
                    <a:pt x="3147" y="336"/>
                  </a:lnTo>
                  <a:lnTo>
                    <a:pt x="3144" y="338"/>
                  </a:lnTo>
                  <a:lnTo>
                    <a:pt x="3137" y="338"/>
                  </a:lnTo>
                  <a:lnTo>
                    <a:pt x="3133" y="337"/>
                  </a:lnTo>
                  <a:lnTo>
                    <a:pt x="3128" y="334"/>
                  </a:lnTo>
                  <a:lnTo>
                    <a:pt x="3129" y="334"/>
                  </a:lnTo>
                  <a:lnTo>
                    <a:pt x="3130" y="337"/>
                  </a:lnTo>
                  <a:lnTo>
                    <a:pt x="3133" y="341"/>
                  </a:lnTo>
                  <a:lnTo>
                    <a:pt x="3136" y="345"/>
                  </a:lnTo>
                  <a:lnTo>
                    <a:pt x="3138" y="352"/>
                  </a:lnTo>
                  <a:lnTo>
                    <a:pt x="3141" y="355"/>
                  </a:lnTo>
                  <a:lnTo>
                    <a:pt x="3143" y="360"/>
                  </a:lnTo>
                  <a:lnTo>
                    <a:pt x="3141" y="363"/>
                  </a:lnTo>
                  <a:lnTo>
                    <a:pt x="3141" y="364"/>
                  </a:lnTo>
                  <a:lnTo>
                    <a:pt x="3137" y="366"/>
                  </a:lnTo>
                  <a:lnTo>
                    <a:pt x="3135" y="366"/>
                  </a:lnTo>
                  <a:lnTo>
                    <a:pt x="3130" y="366"/>
                  </a:lnTo>
                  <a:lnTo>
                    <a:pt x="3125" y="366"/>
                  </a:lnTo>
                  <a:lnTo>
                    <a:pt x="3119" y="364"/>
                  </a:lnTo>
                  <a:lnTo>
                    <a:pt x="3105" y="358"/>
                  </a:lnTo>
                  <a:lnTo>
                    <a:pt x="3086" y="351"/>
                  </a:lnTo>
                  <a:lnTo>
                    <a:pt x="3067" y="338"/>
                  </a:lnTo>
                  <a:lnTo>
                    <a:pt x="3058" y="334"/>
                  </a:lnTo>
                  <a:lnTo>
                    <a:pt x="3050" y="332"/>
                  </a:lnTo>
                  <a:lnTo>
                    <a:pt x="3042" y="330"/>
                  </a:lnTo>
                  <a:lnTo>
                    <a:pt x="3037" y="330"/>
                  </a:lnTo>
                  <a:lnTo>
                    <a:pt x="3030" y="333"/>
                  </a:lnTo>
                  <a:lnTo>
                    <a:pt x="3025" y="334"/>
                  </a:lnTo>
                  <a:lnTo>
                    <a:pt x="3024" y="338"/>
                  </a:lnTo>
                  <a:lnTo>
                    <a:pt x="3019" y="344"/>
                  </a:lnTo>
                  <a:lnTo>
                    <a:pt x="3016" y="354"/>
                  </a:lnTo>
                  <a:lnTo>
                    <a:pt x="3016" y="366"/>
                  </a:lnTo>
                  <a:lnTo>
                    <a:pt x="3019" y="377"/>
                  </a:lnTo>
                  <a:lnTo>
                    <a:pt x="3025" y="386"/>
                  </a:lnTo>
                  <a:lnTo>
                    <a:pt x="3033" y="397"/>
                  </a:lnTo>
                  <a:lnTo>
                    <a:pt x="3038" y="407"/>
                  </a:lnTo>
                  <a:lnTo>
                    <a:pt x="3044" y="414"/>
                  </a:lnTo>
                  <a:lnTo>
                    <a:pt x="3049" y="422"/>
                  </a:lnTo>
                  <a:lnTo>
                    <a:pt x="3029" y="422"/>
                  </a:lnTo>
                  <a:lnTo>
                    <a:pt x="3012" y="423"/>
                  </a:lnTo>
                  <a:lnTo>
                    <a:pt x="2996" y="427"/>
                  </a:lnTo>
                  <a:lnTo>
                    <a:pt x="2982" y="433"/>
                  </a:lnTo>
                  <a:lnTo>
                    <a:pt x="2969" y="440"/>
                  </a:lnTo>
                  <a:lnTo>
                    <a:pt x="2956" y="452"/>
                  </a:lnTo>
                  <a:lnTo>
                    <a:pt x="2942" y="464"/>
                  </a:lnTo>
                  <a:lnTo>
                    <a:pt x="2928" y="481"/>
                  </a:lnTo>
                  <a:lnTo>
                    <a:pt x="2916" y="475"/>
                  </a:lnTo>
                  <a:lnTo>
                    <a:pt x="2903" y="471"/>
                  </a:lnTo>
                  <a:lnTo>
                    <a:pt x="2892" y="471"/>
                  </a:lnTo>
                  <a:lnTo>
                    <a:pt x="2881" y="471"/>
                  </a:lnTo>
                  <a:lnTo>
                    <a:pt x="2869" y="473"/>
                  </a:lnTo>
                  <a:lnTo>
                    <a:pt x="2859" y="477"/>
                  </a:lnTo>
                  <a:lnTo>
                    <a:pt x="2847" y="482"/>
                  </a:lnTo>
                  <a:lnTo>
                    <a:pt x="2836" y="489"/>
                  </a:lnTo>
                  <a:lnTo>
                    <a:pt x="2832" y="493"/>
                  </a:lnTo>
                  <a:lnTo>
                    <a:pt x="2827" y="503"/>
                  </a:lnTo>
                  <a:lnTo>
                    <a:pt x="2826" y="514"/>
                  </a:lnTo>
                  <a:lnTo>
                    <a:pt x="2827" y="523"/>
                  </a:lnTo>
                  <a:lnTo>
                    <a:pt x="2829" y="534"/>
                  </a:lnTo>
                  <a:lnTo>
                    <a:pt x="2834" y="545"/>
                  </a:lnTo>
                  <a:lnTo>
                    <a:pt x="2840" y="554"/>
                  </a:lnTo>
                  <a:lnTo>
                    <a:pt x="2846" y="563"/>
                  </a:lnTo>
                  <a:lnTo>
                    <a:pt x="2851" y="570"/>
                  </a:lnTo>
                  <a:lnTo>
                    <a:pt x="2853" y="574"/>
                  </a:lnTo>
                  <a:lnTo>
                    <a:pt x="2853" y="577"/>
                  </a:lnTo>
                  <a:lnTo>
                    <a:pt x="2851" y="579"/>
                  </a:lnTo>
                  <a:lnTo>
                    <a:pt x="2844" y="586"/>
                  </a:lnTo>
                  <a:lnTo>
                    <a:pt x="2840" y="593"/>
                  </a:lnTo>
                  <a:lnTo>
                    <a:pt x="2835" y="598"/>
                  </a:lnTo>
                  <a:lnTo>
                    <a:pt x="2832" y="603"/>
                  </a:lnTo>
                  <a:lnTo>
                    <a:pt x="2832" y="605"/>
                  </a:lnTo>
                  <a:lnTo>
                    <a:pt x="2832" y="608"/>
                  </a:lnTo>
                  <a:lnTo>
                    <a:pt x="2834" y="611"/>
                  </a:lnTo>
                  <a:lnTo>
                    <a:pt x="2835" y="613"/>
                  </a:lnTo>
                  <a:lnTo>
                    <a:pt x="2835" y="617"/>
                  </a:lnTo>
                  <a:lnTo>
                    <a:pt x="2835" y="619"/>
                  </a:lnTo>
                  <a:lnTo>
                    <a:pt x="2832" y="624"/>
                  </a:lnTo>
                  <a:lnTo>
                    <a:pt x="2832" y="629"/>
                  </a:lnTo>
                  <a:lnTo>
                    <a:pt x="2827" y="634"/>
                  </a:lnTo>
                  <a:lnTo>
                    <a:pt x="2820" y="642"/>
                  </a:lnTo>
                  <a:lnTo>
                    <a:pt x="2814" y="652"/>
                  </a:lnTo>
                  <a:lnTo>
                    <a:pt x="2808" y="659"/>
                  </a:lnTo>
                  <a:lnTo>
                    <a:pt x="2803" y="668"/>
                  </a:lnTo>
                  <a:lnTo>
                    <a:pt x="2799" y="675"/>
                  </a:lnTo>
                  <a:lnTo>
                    <a:pt x="2797" y="680"/>
                  </a:lnTo>
                  <a:lnTo>
                    <a:pt x="2793" y="683"/>
                  </a:lnTo>
                  <a:lnTo>
                    <a:pt x="2791" y="687"/>
                  </a:lnTo>
                  <a:lnTo>
                    <a:pt x="2791" y="690"/>
                  </a:lnTo>
                  <a:lnTo>
                    <a:pt x="2791" y="691"/>
                  </a:lnTo>
                  <a:lnTo>
                    <a:pt x="2781" y="675"/>
                  </a:lnTo>
                  <a:lnTo>
                    <a:pt x="2772" y="660"/>
                  </a:lnTo>
                  <a:lnTo>
                    <a:pt x="2764" y="647"/>
                  </a:lnTo>
                  <a:lnTo>
                    <a:pt x="2755" y="633"/>
                  </a:lnTo>
                  <a:lnTo>
                    <a:pt x="2749" y="620"/>
                  </a:lnTo>
                  <a:lnTo>
                    <a:pt x="2744" y="607"/>
                  </a:lnTo>
                  <a:lnTo>
                    <a:pt x="2740" y="597"/>
                  </a:lnTo>
                  <a:lnTo>
                    <a:pt x="2736" y="585"/>
                  </a:lnTo>
                  <a:lnTo>
                    <a:pt x="2736" y="575"/>
                  </a:lnTo>
                  <a:lnTo>
                    <a:pt x="2736" y="568"/>
                  </a:lnTo>
                  <a:lnTo>
                    <a:pt x="2740" y="552"/>
                  </a:lnTo>
                  <a:lnTo>
                    <a:pt x="2749" y="534"/>
                  </a:lnTo>
                  <a:lnTo>
                    <a:pt x="2759" y="519"/>
                  </a:lnTo>
                  <a:lnTo>
                    <a:pt x="2773" y="503"/>
                  </a:lnTo>
                  <a:lnTo>
                    <a:pt x="2785" y="487"/>
                  </a:lnTo>
                  <a:lnTo>
                    <a:pt x="2799" y="471"/>
                  </a:lnTo>
                  <a:lnTo>
                    <a:pt x="2810" y="453"/>
                  </a:lnTo>
                  <a:lnTo>
                    <a:pt x="2818" y="443"/>
                  </a:lnTo>
                  <a:lnTo>
                    <a:pt x="2822" y="434"/>
                  </a:lnTo>
                  <a:lnTo>
                    <a:pt x="2825" y="427"/>
                  </a:lnTo>
                  <a:lnTo>
                    <a:pt x="2826" y="422"/>
                  </a:lnTo>
                  <a:lnTo>
                    <a:pt x="2825" y="419"/>
                  </a:lnTo>
                  <a:lnTo>
                    <a:pt x="2822" y="418"/>
                  </a:lnTo>
                  <a:lnTo>
                    <a:pt x="2818" y="419"/>
                  </a:lnTo>
                  <a:lnTo>
                    <a:pt x="2810" y="425"/>
                  </a:lnTo>
                  <a:lnTo>
                    <a:pt x="2801" y="437"/>
                  </a:lnTo>
                  <a:lnTo>
                    <a:pt x="2791" y="445"/>
                  </a:lnTo>
                  <a:lnTo>
                    <a:pt x="2783" y="453"/>
                  </a:lnTo>
                  <a:lnTo>
                    <a:pt x="2775" y="457"/>
                  </a:lnTo>
                  <a:lnTo>
                    <a:pt x="2767" y="459"/>
                  </a:lnTo>
                  <a:lnTo>
                    <a:pt x="2759" y="459"/>
                  </a:lnTo>
                  <a:lnTo>
                    <a:pt x="2752" y="453"/>
                  </a:lnTo>
                  <a:lnTo>
                    <a:pt x="2745" y="448"/>
                  </a:lnTo>
                  <a:lnTo>
                    <a:pt x="2741" y="441"/>
                  </a:lnTo>
                  <a:lnTo>
                    <a:pt x="2736" y="438"/>
                  </a:lnTo>
                  <a:lnTo>
                    <a:pt x="2733" y="437"/>
                  </a:lnTo>
                  <a:lnTo>
                    <a:pt x="2726" y="437"/>
                  </a:lnTo>
                  <a:lnTo>
                    <a:pt x="2723" y="437"/>
                  </a:lnTo>
                  <a:lnTo>
                    <a:pt x="2718" y="439"/>
                  </a:lnTo>
                  <a:lnTo>
                    <a:pt x="2708" y="448"/>
                  </a:lnTo>
                  <a:lnTo>
                    <a:pt x="2699" y="459"/>
                  </a:lnTo>
                  <a:lnTo>
                    <a:pt x="2692" y="471"/>
                  </a:lnTo>
                  <a:lnTo>
                    <a:pt x="2686" y="486"/>
                  </a:lnTo>
                  <a:lnTo>
                    <a:pt x="2682" y="498"/>
                  </a:lnTo>
                  <a:lnTo>
                    <a:pt x="2680" y="504"/>
                  </a:lnTo>
                  <a:lnTo>
                    <a:pt x="2676" y="509"/>
                  </a:lnTo>
                  <a:lnTo>
                    <a:pt x="2669" y="513"/>
                  </a:lnTo>
                  <a:lnTo>
                    <a:pt x="2665" y="514"/>
                  </a:lnTo>
                  <a:lnTo>
                    <a:pt x="2656" y="516"/>
                  </a:lnTo>
                  <a:lnTo>
                    <a:pt x="2648" y="516"/>
                  </a:lnTo>
                  <a:lnTo>
                    <a:pt x="2627" y="515"/>
                  </a:lnTo>
                  <a:lnTo>
                    <a:pt x="2605" y="512"/>
                  </a:lnTo>
                  <a:lnTo>
                    <a:pt x="2592" y="511"/>
                  </a:lnTo>
                  <a:lnTo>
                    <a:pt x="2580" y="508"/>
                  </a:lnTo>
                  <a:lnTo>
                    <a:pt x="2555" y="505"/>
                  </a:lnTo>
                  <a:lnTo>
                    <a:pt x="2531" y="504"/>
                  </a:lnTo>
                  <a:lnTo>
                    <a:pt x="2518" y="505"/>
                  </a:lnTo>
                  <a:lnTo>
                    <a:pt x="2509" y="507"/>
                  </a:lnTo>
                  <a:lnTo>
                    <a:pt x="2501" y="509"/>
                  </a:lnTo>
                  <a:lnTo>
                    <a:pt x="2495" y="512"/>
                  </a:lnTo>
                  <a:lnTo>
                    <a:pt x="2490" y="516"/>
                  </a:lnTo>
                  <a:lnTo>
                    <a:pt x="2485" y="519"/>
                  </a:lnTo>
                  <a:lnTo>
                    <a:pt x="2478" y="530"/>
                  </a:lnTo>
                  <a:lnTo>
                    <a:pt x="2471" y="543"/>
                  </a:lnTo>
                  <a:lnTo>
                    <a:pt x="2466" y="551"/>
                  </a:lnTo>
                  <a:lnTo>
                    <a:pt x="2463" y="557"/>
                  </a:lnTo>
                  <a:lnTo>
                    <a:pt x="2451" y="575"/>
                  </a:lnTo>
                  <a:lnTo>
                    <a:pt x="2447" y="585"/>
                  </a:lnTo>
                  <a:lnTo>
                    <a:pt x="2438" y="594"/>
                  </a:lnTo>
                  <a:lnTo>
                    <a:pt x="2432" y="603"/>
                  </a:lnTo>
                  <a:lnTo>
                    <a:pt x="2425" y="609"/>
                  </a:lnTo>
                  <a:lnTo>
                    <a:pt x="2422" y="616"/>
                  </a:lnTo>
                  <a:lnTo>
                    <a:pt x="2421" y="618"/>
                  </a:lnTo>
                  <a:lnTo>
                    <a:pt x="2420" y="620"/>
                  </a:lnTo>
                  <a:lnTo>
                    <a:pt x="2421" y="622"/>
                  </a:lnTo>
                  <a:lnTo>
                    <a:pt x="2424" y="622"/>
                  </a:lnTo>
                  <a:lnTo>
                    <a:pt x="2430" y="620"/>
                  </a:lnTo>
                  <a:lnTo>
                    <a:pt x="2437" y="619"/>
                  </a:lnTo>
                  <a:lnTo>
                    <a:pt x="2445" y="622"/>
                  </a:lnTo>
                  <a:lnTo>
                    <a:pt x="2447" y="624"/>
                  </a:lnTo>
                  <a:lnTo>
                    <a:pt x="2449" y="628"/>
                  </a:lnTo>
                  <a:lnTo>
                    <a:pt x="2451" y="634"/>
                  </a:lnTo>
                  <a:lnTo>
                    <a:pt x="2455" y="640"/>
                  </a:lnTo>
                  <a:lnTo>
                    <a:pt x="2457" y="644"/>
                  </a:lnTo>
                  <a:lnTo>
                    <a:pt x="2463" y="645"/>
                  </a:lnTo>
                  <a:lnTo>
                    <a:pt x="2466" y="644"/>
                  </a:lnTo>
                  <a:lnTo>
                    <a:pt x="2473" y="640"/>
                  </a:lnTo>
                  <a:lnTo>
                    <a:pt x="2481" y="635"/>
                  </a:lnTo>
                  <a:lnTo>
                    <a:pt x="2490" y="629"/>
                  </a:lnTo>
                  <a:lnTo>
                    <a:pt x="2492" y="629"/>
                  </a:lnTo>
                  <a:lnTo>
                    <a:pt x="2493" y="629"/>
                  </a:lnTo>
                  <a:lnTo>
                    <a:pt x="2498" y="630"/>
                  </a:lnTo>
                  <a:lnTo>
                    <a:pt x="2501" y="631"/>
                  </a:lnTo>
                  <a:lnTo>
                    <a:pt x="2507" y="641"/>
                  </a:lnTo>
                  <a:lnTo>
                    <a:pt x="2514" y="654"/>
                  </a:lnTo>
                  <a:lnTo>
                    <a:pt x="2520" y="668"/>
                  </a:lnTo>
                  <a:lnTo>
                    <a:pt x="2525" y="683"/>
                  </a:lnTo>
                  <a:lnTo>
                    <a:pt x="2531" y="701"/>
                  </a:lnTo>
                  <a:lnTo>
                    <a:pt x="2532" y="717"/>
                  </a:lnTo>
                  <a:lnTo>
                    <a:pt x="2532" y="733"/>
                  </a:lnTo>
                  <a:lnTo>
                    <a:pt x="2532" y="742"/>
                  </a:lnTo>
                  <a:lnTo>
                    <a:pt x="2534" y="749"/>
                  </a:lnTo>
                  <a:lnTo>
                    <a:pt x="2535" y="756"/>
                  </a:lnTo>
                  <a:lnTo>
                    <a:pt x="2535" y="762"/>
                  </a:lnTo>
                  <a:lnTo>
                    <a:pt x="2534" y="768"/>
                  </a:lnTo>
                  <a:lnTo>
                    <a:pt x="2532" y="778"/>
                  </a:lnTo>
                  <a:lnTo>
                    <a:pt x="2531" y="791"/>
                  </a:lnTo>
                  <a:lnTo>
                    <a:pt x="2529" y="797"/>
                  </a:lnTo>
                  <a:lnTo>
                    <a:pt x="2526" y="804"/>
                  </a:lnTo>
                  <a:lnTo>
                    <a:pt x="2523" y="810"/>
                  </a:lnTo>
                  <a:lnTo>
                    <a:pt x="2518" y="816"/>
                  </a:lnTo>
                  <a:lnTo>
                    <a:pt x="2514" y="819"/>
                  </a:lnTo>
                  <a:lnTo>
                    <a:pt x="2512" y="820"/>
                  </a:lnTo>
                  <a:lnTo>
                    <a:pt x="2507" y="822"/>
                  </a:lnTo>
                  <a:lnTo>
                    <a:pt x="2504" y="827"/>
                  </a:lnTo>
                  <a:lnTo>
                    <a:pt x="2499" y="835"/>
                  </a:lnTo>
                  <a:lnTo>
                    <a:pt x="2490" y="853"/>
                  </a:lnTo>
                  <a:lnTo>
                    <a:pt x="2485" y="861"/>
                  </a:lnTo>
                  <a:lnTo>
                    <a:pt x="2479" y="870"/>
                  </a:lnTo>
                  <a:lnTo>
                    <a:pt x="2471" y="875"/>
                  </a:lnTo>
                  <a:lnTo>
                    <a:pt x="2463" y="880"/>
                  </a:lnTo>
                  <a:lnTo>
                    <a:pt x="2451" y="883"/>
                  </a:lnTo>
                  <a:lnTo>
                    <a:pt x="2439" y="884"/>
                  </a:lnTo>
                  <a:lnTo>
                    <a:pt x="2429" y="886"/>
                  </a:lnTo>
                  <a:lnTo>
                    <a:pt x="2422" y="887"/>
                  </a:lnTo>
                  <a:lnTo>
                    <a:pt x="2416" y="890"/>
                  </a:lnTo>
                  <a:lnTo>
                    <a:pt x="2412" y="893"/>
                  </a:lnTo>
                  <a:lnTo>
                    <a:pt x="2409" y="898"/>
                  </a:lnTo>
                  <a:lnTo>
                    <a:pt x="2407" y="902"/>
                  </a:lnTo>
                  <a:lnTo>
                    <a:pt x="2406" y="917"/>
                  </a:lnTo>
                  <a:lnTo>
                    <a:pt x="2406" y="925"/>
                  </a:lnTo>
                  <a:lnTo>
                    <a:pt x="2404" y="931"/>
                  </a:lnTo>
                  <a:lnTo>
                    <a:pt x="2399" y="940"/>
                  </a:lnTo>
                  <a:lnTo>
                    <a:pt x="2392" y="947"/>
                  </a:lnTo>
                  <a:lnTo>
                    <a:pt x="2381" y="955"/>
                  </a:lnTo>
                  <a:lnTo>
                    <a:pt x="2380" y="957"/>
                  </a:lnTo>
                  <a:lnTo>
                    <a:pt x="2379" y="960"/>
                  </a:lnTo>
                  <a:lnTo>
                    <a:pt x="2380" y="962"/>
                  </a:lnTo>
                  <a:lnTo>
                    <a:pt x="2381" y="965"/>
                  </a:lnTo>
                  <a:lnTo>
                    <a:pt x="2383" y="969"/>
                  </a:lnTo>
                  <a:lnTo>
                    <a:pt x="2387" y="973"/>
                  </a:lnTo>
                  <a:lnTo>
                    <a:pt x="2392" y="979"/>
                  </a:lnTo>
                  <a:lnTo>
                    <a:pt x="2397" y="984"/>
                  </a:lnTo>
                  <a:lnTo>
                    <a:pt x="2406" y="995"/>
                  </a:lnTo>
                  <a:lnTo>
                    <a:pt x="2414" y="1010"/>
                  </a:lnTo>
                  <a:lnTo>
                    <a:pt x="2422" y="1027"/>
                  </a:lnTo>
                  <a:lnTo>
                    <a:pt x="2422" y="1037"/>
                  </a:lnTo>
                  <a:lnTo>
                    <a:pt x="2424" y="1047"/>
                  </a:lnTo>
                  <a:lnTo>
                    <a:pt x="2422" y="1054"/>
                  </a:lnTo>
                  <a:lnTo>
                    <a:pt x="2418" y="1060"/>
                  </a:lnTo>
                  <a:lnTo>
                    <a:pt x="2411" y="1066"/>
                  </a:lnTo>
                  <a:lnTo>
                    <a:pt x="2404" y="1068"/>
                  </a:lnTo>
                  <a:lnTo>
                    <a:pt x="2397" y="1068"/>
                  </a:lnTo>
                  <a:lnTo>
                    <a:pt x="2390" y="1066"/>
                  </a:lnTo>
                  <a:lnTo>
                    <a:pt x="2384" y="1062"/>
                  </a:lnTo>
                  <a:lnTo>
                    <a:pt x="2383" y="1058"/>
                  </a:lnTo>
                  <a:lnTo>
                    <a:pt x="2382" y="1053"/>
                  </a:lnTo>
                  <a:lnTo>
                    <a:pt x="2382" y="1032"/>
                  </a:lnTo>
                  <a:lnTo>
                    <a:pt x="2383" y="1023"/>
                  </a:lnTo>
                  <a:lnTo>
                    <a:pt x="2383" y="1014"/>
                  </a:lnTo>
                  <a:lnTo>
                    <a:pt x="2381" y="1006"/>
                  </a:lnTo>
                  <a:lnTo>
                    <a:pt x="2380" y="1002"/>
                  </a:lnTo>
                  <a:lnTo>
                    <a:pt x="2372" y="998"/>
                  </a:lnTo>
                  <a:lnTo>
                    <a:pt x="2367" y="997"/>
                  </a:lnTo>
                  <a:lnTo>
                    <a:pt x="2364" y="997"/>
                  </a:lnTo>
                  <a:lnTo>
                    <a:pt x="2353" y="995"/>
                  </a:lnTo>
                  <a:lnTo>
                    <a:pt x="2348" y="995"/>
                  </a:lnTo>
                  <a:lnTo>
                    <a:pt x="2345" y="992"/>
                  </a:lnTo>
                  <a:lnTo>
                    <a:pt x="2342" y="988"/>
                  </a:lnTo>
                  <a:lnTo>
                    <a:pt x="2342" y="971"/>
                  </a:lnTo>
                  <a:lnTo>
                    <a:pt x="2341" y="960"/>
                  </a:lnTo>
                  <a:lnTo>
                    <a:pt x="2340" y="955"/>
                  </a:lnTo>
                  <a:lnTo>
                    <a:pt x="2339" y="953"/>
                  </a:lnTo>
                  <a:lnTo>
                    <a:pt x="2334" y="951"/>
                  </a:lnTo>
                  <a:lnTo>
                    <a:pt x="2331" y="953"/>
                  </a:lnTo>
                  <a:lnTo>
                    <a:pt x="2319" y="957"/>
                  </a:lnTo>
                  <a:lnTo>
                    <a:pt x="2308" y="964"/>
                  </a:lnTo>
                  <a:lnTo>
                    <a:pt x="2297" y="968"/>
                  </a:lnTo>
                  <a:lnTo>
                    <a:pt x="2292" y="971"/>
                  </a:lnTo>
                  <a:lnTo>
                    <a:pt x="2287" y="972"/>
                  </a:lnTo>
                  <a:lnTo>
                    <a:pt x="2284" y="971"/>
                  </a:lnTo>
                  <a:lnTo>
                    <a:pt x="2280" y="968"/>
                  </a:lnTo>
                  <a:lnTo>
                    <a:pt x="2279" y="964"/>
                  </a:lnTo>
                  <a:lnTo>
                    <a:pt x="2278" y="957"/>
                  </a:lnTo>
                  <a:lnTo>
                    <a:pt x="2278" y="943"/>
                  </a:lnTo>
                  <a:lnTo>
                    <a:pt x="2278" y="939"/>
                  </a:lnTo>
                  <a:lnTo>
                    <a:pt x="2277" y="936"/>
                  </a:lnTo>
                  <a:lnTo>
                    <a:pt x="2273" y="934"/>
                  </a:lnTo>
                  <a:lnTo>
                    <a:pt x="2270" y="934"/>
                  </a:lnTo>
                  <a:lnTo>
                    <a:pt x="2266" y="936"/>
                  </a:lnTo>
                  <a:lnTo>
                    <a:pt x="2261" y="943"/>
                  </a:lnTo>
                  <a:lnTo>
                    <a:pt x="2253" y="951"/>
                  </a:lnTo>
                  <a:lnTo>
                    <a:pt x="2244" y="962"/>
                  </a:lnTo>
                  <a:lnTo>
                    <a:pt x="2232" y="975"/>
                  </a:lnTo>
                  <a:lnTo>
                    <a:pt x="2228" y="983"/>
                  </a:lnTo>
                  <a:lnTo>
                    <a:pt x="2225" y="987"/>
                  </a:lnTo>
                  <a:lnTo>
                    <a:pt x="2224" y="991"/>
                  </a:lnTo>
                  <a:lnTo>
                    <a:pt x="2225" y="995"/>
                  </a:lnTo>
                  <a:lnTo>
                    <a:pt x="2227" y="997"/>
                  </a:lnTo>
                  <a:lnTo>
                    <a:pt x="2230" y="999"/>
                  </a:lnTo>
                  <a:lnTo>
                    <a:pt x="2239" y="1002"/>
                  </a:lnTo>
                  <a:lnTo>
                    <a:pt x="2252" y="1002"/>
                  </a:lnTo>
                  <a:lnTo>
                    <a:pt x="2265" y="1002"/>
                  </a:lnTo>
                  <a:lnTo>
                    <a:pt x="2279" y="1003"/>
                  </a:lnTo>
                  <a:lnTo>
                    <a:pt x="2292" y="1006"/>
                  </a:lnTo>
                  <a:lnTo>
                    <a:pt x="2298" y="1006"/>
                  </a:lnTo>
                  <a:lnTo>
                    <a:pt x="2299" y="1007"/>
                  </a:lnTo>
                  <a:lnTo>
                    <a:pt x="2303" y="1009"/>
                  </a:lnTo>
                  <a:lnTo>
                    <a:pt x="2302" y="1011"/>
                  </a:lnTo>
                  <a:lnTo>
                    <a:pt x="2298" y="1013"/>
                  </a:lnTo>
                  <a:lnTo>
                    <a:pt x="2297" y="1014"/>
                  </a:lnTo>
                  <a:lnTo>
                    <a:pt x="2288" y="1021"/>
                  </a:lnTo>
                  <a:lnTo>
                    <a:pt x="2280" y="1029"/>
                  </a:lnTo>
                  <a:lnTo>
                    <a:pt x="2272" y="1039"/>
                  </a:lnTo>
                  <a:lnTo>
                    <a:pt x="2270" y="1044"/>
                  </a:lnTo>
                  <a:lnTo>
                    <a:pt x="2269" y="1051"/>
                  </a:lnTo>
                  <a:lnTo>
                    <a:pt x="2269" y="1060"/>
                  </a:lnTo>
                  <a:lnTo>
                    <a:pt x="2270" y="1068"/>
                  </a:lnTo>
                  <a:lnTo>
                    <a:pt x="2273" y="1077"/>
                  </a:lnTo>
                  <a:lnTo>
                    <a:pt x="2280" y="1085"/>
                  </a:lnTo>
                  <a:lnTo>
                    <a:pt x="2296" y="1100"/>
                  </a:lnTo>
                  <a:lnTo>
                    <a:pt x="2303" y="1106"/>
                  </a:lnTo>
                  <a:lnTo>
                    <a:pt x="2307" y="1114"/>
                  </a:lnTo>
                  <a:lnTo>
                    <a:pt x="2312" y="1123"/>
                  </a:lnTo>
                  <a:lnTo>
                    <a:pt x="2311" y="1134"/>
                  </a:lnTo>
                  <a:lnTo>
                    <a:pt x="2307" y="1143"/>
                  </a:lnTo>
                  <a:lnTo>
                    <a:pt x="2304" y="1151"/>
                  </a:lnTo>
                  <a:lnTo>
                    <a:pt x="2299" y="1157"/>
                  </a:lnTo>
                  <a:lnTo>
                    <a:pt x="2297" y="1161"/>
                  </a:lnTo>
                  <a:lnTo>
                    <a:pt x="2296" y="1163"/>
                  </a:lnTo>
                  <a:lnTo>
                    <a:pt x="2298" y="1162"/>
                  </a:lnTo>
                  <a:lnTo>
                    <a:pt x="2303" y="1161"/>
                  </a:lnTo>
                  <a:lnTo>
                    <a:pt x="2306" y="1158"/>
                  </a:lnTo>
                  <a:lnTo>
                    <a:pt x="2312" y="1157"/>
                  </a:lnTo>
                  <a:lnTo>
                    <a:pt x="2315" y="1157"/>
                  </a:lnTo>
                  <a:lnTo>
                    <a:pt x="2319" y="1157"/>
                  </a:lnTo>
                  <a:lnTo>
                    <a:pt x="2321" y="1159"/>
                  </a:lnTo>
                  <a:lnTo>
                    <a:pt x="2322" y="1164"/>
                  </a:lnTo>
                  <a:lnTo>
                    <a:pt x="2323" y="1168"/>
                  </a:lnTo>
                  <a:lnTo>
                    <a:pt x="2323" y="1179"/>
                  </a:lnTo>
                  <a:lnTo>
                    <a:pt x="2321" y="1191"/>
                  </a:lnTo>
                  <a:lnTo>
                    <a:pt x="2315" y="1205"/>
                  </a:lnTo>
                  <a:lnTo>
                    <a:pt x="2308" y="1217"/>
                  </a:lnTo>
                  <a:lnTo>
                    <a:pt x="2298" y="1228"/>
                  </a:lnTo>
                  <a:lnTo>
                    <a:pt x="2295" y="1231"/>
                  </a:lnTo>
                  <a:lnTo>
                    <a:pt x="2289" y="1236"/>
                  </a:lnTo>
                  <a:lnTo>
                    <a:pt x="2287" y="1238"/>
                  </a:lnTo>
                  <a:lnTo>
                    <a:pt x="2287" y="1240"/>
                  </a:lnTo>
                  <a:lnTo>
                    <a:pt x="2289" y="1243"/>
                  </a:lnTo>
                  <a:lnTo>
                    <a:pt x="2289" y="1245"/>
                  </a:lnTo>
                  <a:lnTo>
                    <a:pt x="2289" y="1251"/>
                  </a:lnTo>
                  <a:lnTo>
                    <a:pt x="2288" y="1254"/>
                  </a:lnTo>
                  <a:lnTo>
                    <a:pt x="2285" y="1258"/>
                  </a:lnTo>
                  <a:lnTo>
                    <a:pt x="2282" y="1262"/>
                  </a:lnTo>
                  <a:lnTo>
                    <a:pt x="2277" y="1269"/>
                  </a:lnTo>
                  <a:lnTo>
                    <a:pt x="2265" y="1282"/>
                  </a:lnTo>
                  <a:lnTo>
                    <a:pt x="2254" y="1291"/>
                  </a:lnTo>
                  <a:lnTo>
                    <a:pt x="2242" y="1299"/>
                  </a:lnTo>
                  <a:lnTo>
                    <a:pt x="2231" y="1306"/>
                  </a:lnTo>
                  <a:lnTo>
                    <a:pt x="2208" y="1313"/>
                  </a:lnTo>
                  <a:lnTo>
                    <a:pt x="2186" y="1322"/>
                  </a:lnTo>
                  <a:lnTo>
                    <a:pt x="2177" y="1330"/>
                  </a:lnTo>
                  <a:lnTo>
                    <a:pt x="2168" y="1338"/>
                  </a:lnTo>
                  <a:lnTo>
                    <a:pt x="2162" y="1346"/>
                  </a:lnTo>
                  <a:lnTo>
                    <a:pt x="2158" y="1352"/>
                  </a:lnTo>
                  <a:lnTo>
                    <a:pt x="2152" y="1359"/>
                  </a:lnTo>
                  <a:lnTo>
                    <a:pt x="2148" y="1362"/>
                  </a:lnTo>
                  <a:lnTo>
                    <a:pt x="2147" y="1360"/>
                  </a:lnTo>
                  <a:lnTo>
                    <a:pt x="2145" y="1358"/>
                  </a:lnTo>
                  <a:lnTo>
                    <a:pt x="2144" y="1354"/>
                  </a:lnTo>
                  <a:lnTo>
                    <a:pt x="2140" y="1348"/>
                  </a:lnTo>
                  <a:lnTo>
                    <a:pt x="2133" y="1338"/>
                  </a:lnTo>
                  <a:lnTo>
                    <a:pt x="2128" y="1332"/>
                  </a:lnTo>
                  <a:lnTo>
                    <a:pt x="2121" y="1330"/>
                  </a:lnTo>
                  <a:lnTo>
                    <a:pt x="2114" y="1330"/>
                  </a:lnTo>
                  <a:lnTo>
                    <a:pt x="2107" y="1332"/>
                  </a:lnTo>
                  <a:lnTo>
                    <a:pt x="2102" y="1338"/>
                  </a:lnTo>
                  <a:lnTo>
                    <a:pt x="2093" y="1344"/>
                  </a:lnTo>
                  <a:lnTo>
                    <a:pt x="2084" y="1352"/>
                  </a:lnTo>
                  <a:lnTo>
                    <a:pt x="2077" y="1363"/>
                  </a:lnTo>
                  <a:lnTo>
                    <a:pt x="2074" y="1371"/>
                  </a:lnTo>
                  <a:lnTo>
                    <a:pt x="2074" y="1382"/>
                  </a:lnTo>
                  <a:lnTo>
                    <a:pt x="2079" y="1392"/>
                  </a:lnTo>
                  <a:lnTo>
                    <a:pt x="2084" y="1402"/>
                  </a:lnTo>
                  <a:lnTo>
                    <a:pt x="2093" y="1414"/>
                  </a:lnTo>
                  <a:lnTo>
                    <a:pt x="2105" y="1425"/>
                  </a:lnTo>
                  <a:lnTo>
                    <a:pt x="2118" y="1437"/>
                  </a:lnTo>
                  <a:lnTo>
                    <a:pt x="2123" y="1445"/>
                  </a:lnTo>
                  <a:lnTo>
                    <a:pt x="2129" y="1451"/>
                  </a:lnTo>
                  <a:lnTo>
                    <a:pt x="2136" y="1467"/>
                  </a:lnTo>
                  <a:lnTo>
                    <a:pt x="2139" y="1481"/>
                  </a:lnTo>
                  <a:lnTo>
                    <a:pt x="2140" y="1497"/>
                  </a:lnTo>
                  <a:lnTo>
                    <a:pt x="2139" y="1510"/>
                  </a:lnTo>
                  <a:lnTo>
                    <a:pt x="2133" y="1523"/>
                  </a:lnTo>
                  <a:lnTo>
                    <a:pt x="2128" y="1533"/>
                  </a:lnTo>
                  <a:lnTo>
                    <a:pt x="2120" y="1540"/>
                  </a:lnTo>
                  <a:lnTo>
                    <a:pt x="2097" y="1558"/>
                  </a:lnTo>
                  <a:lnTo>
                    <a:pt x="2086" y="1567"/>
                  </a:lnTo>
                  <a:lnTo>
                    <a:pt x="2074" y="1578"/>
                  </a:lnTo>
                  <a:lnTo>
                    <a:pt x="2063" y="1557"/>
                  </a:lnTo>
                  <a:lnTo>
                    <a:pt x="2052" y="1538"/>
                  </a:lnTo>
                  <a:lnTo>
                    <a:pt x="2038" y="1525"/>
                  </a:lnTo>
                  <a:lnTo>
                    <a:pt x="2023" y="1514"/>
                  </a:lnTo>
                  <a:lnTo>
                    <a:pt x="2011" y="1506"/>
                  </a:lnTo>
                  <a:lnTo>
                    <a:pt x="2000" y="1499"/>
                  </a:lnTo>
                  <a:lnTo>
                    <a:pt x="1995" y="1491"/>
                  </a:lnTo>
                  <a:lnTo>
                    <a:pt x="1990" y="1481"/>
                  </a:lnTo>
                  <a:lnTo>
                    <a:pt x="1986" y="1491"/>
                  </a:lnTo>
                  <a:lnTo>
                    <a:pt x="1984" y="1501"/>
                  </a:lnTo>
                  <a:lnTo>
                    <a:pt x="1984" y="1519"/>
                  </a:lnTo>
                  <a:lnTo>
                    <a:pt x="1985" y="1536"/>
                  </a:lnTo>
                  <a:lnTo>
                    <a:pt x="1992" y="1552"/>
                  </a:lnTo>
                  <a:lnTo>
                    <a:pt x="1993" y="1557"/>
                  </a:lnTo>
                  <a:lnTo>
                    <a:pt x="1995" y="1562"/>
                  </a:lnTo>
                  <a:lnTo>
                    <a:pt x="1995" y="1572"/>
                  </a:lnTo>
                  <a:lnTo>
                    <a:pt x="1993" y="1579"/>
                  </a:lnTo>
                  <a:lnTo>
                    <a:pt x="1990" y="1586"/>
                  </a:lnTo>
                  <a:lnTo>
                    <a:pt x="1990" y="1593"/>
                  </a:lnTo>
                  <a:lnTo>
                    <a:pt x="1993" y="1603"/>
                  </a:lnTo>
                  <a:lnTo>
                    <a:pt x="1995" y="1607"/>
                  </a:lnTo>
                  <a:lnTo>
                    <a:pt x="1998" y="1612"/>
                  </a:lnTo>
                  <a:lnTo>
                    <a:pt x="2005" y="1615"/>
                  </a:lnTo>
                  <a:lnTo>
                    <a:pt x="2013" y="1623"/>
                  </a:lnTo>
                  <a:lnTo>
                    <a:pt x="2022" y="1629"/>
                  </a:lnTo>
                  <a:lnTo>
                    <a:pt x="2029" y="1636"/>
                  </a:lnTo>
                  <a:lnTo>
                    <a:pt x="2039" y="1652"/>
                  </a:lnTo>
                  <a:lnTo>
                    <a:pt x="2049" y="1671"/>
                  </a:lnTo>
                  <a:lnTo>
                    <a:pt x="2052" y="1682"/>
                  </a:lnTo>
                  <a:lnTo>
                    <a:pt x="2057" y="1693"/>
                  </a:lnTo>
                  <a:lnTo>
                    <a:pt x="2063" y="1700"/>
                  </a:lnTo>
                  <a:lnTo>
                    <a:pt x="2064" y="1707"/>
                  </a:lnTo>
                  <a:lnTo>
                    <a:pt x="2067" y="1711"/>
                  </a:lnTo>
                  <a:lnTo>
                    <a:pt x="2070" y="1716"/>
                  </a:lnTo>
                  <a:lnTo>
                    <a:pt x="2071" y="1719"/>
                  </a:lnTo>
                  <a:lnTo>
                    <a:pt x="2072" y="1720"/>
                  </a:lnTo>
                  <a:lnTo>
                    <a:pt x="2074" y="1719"/>
                  </a:lnTo>
                  <a:lnTo>
                    <a:pt x="2072" y="1720"/>
                  </a:lnTo>
                  <a:lnTo>
                    <a:pt x="2068" y="1719"/>
                  </a:lnTo>
                  <a:lnTo>
                    <a:pt x="2064" y="1719"/>
                  </a:lnTo>
                  <a:lnTo>
                    <a:pt x="2059" y="1716"/>
                  </a:lnTo>
                  <a:lnTo>
                    <a:pt x="2052" y="1714"/>
                  </a:lnTo>
                  <a:lnTo>
                    <a:pt x="2045" y="1710"/>
                  </a:lnTo>
                  <a:lnTo>
                    <a:pt x="2037" y="1704"/>
                  </a:lnTo>
                  <a:lnTo>
                    <a:pt x="2026" y="1699"/>
                  </a:lnTo>
                  <a:lnTo>
                    <a:pt x="2019" y="1695"/>
                  </a:lnTo>
                  <a:lnTo>
                    <a:pt x="2013" y="1690"/>
                  </a:lnTo>
                  <a:lnTo>
                    <a:pt x="2011" y="1685"/>
                  </a:lnTo>
                  <a:lnTo>
                    <a:pt x="2007" y="1679"/>
                  </a:lnTo>
                  <a:lnTo>
                    <a:pt x="2004" y="1669"/>
                  </a:lnTo>
                  <a:lnTo>
                    <a:pt x="2003" y="1658"/>
                  </a:lnTo>
                  <a:lnTo>
                    <a:pt x="2003" y="1647"/>
                  </a:lnTo>
                  <a:lnTo>
                    <a:pt x="2003" y="1637"/>
                  </a:lnTo>
                  <a:lnTo>
                    <a:pt x="2002" y="1629"/>
                  </a:lnTo>
                  <a:lnTo>
                    <a:pt x="1997" y="1623"/>
                  </a:lnTo>
                  <a:lnTo>
                    <a:pt x="1984" y="1612"/>
                  </a:lnTo>
                  <a:lnTo>
                    <a:pt x="1972" y="1599"/>
                  </a:lnTo>
                  <a:lnTo>
                    <a:pt x="1965" y="1592"/>
                  </a:lnTo>
                  <a:lnTo>
                    <a:pt x="1962" y="1583"/>
                  </a:lnTo>
                  <a:lnTo>
                    <a:pt x="1959" y="1572"/>
                  </a:lnTo>
                  <a:lnTo>
                    <a:pt x="1956" y="1559"/>
                  </a:lnTo>
                  <a:lnTo>
                    <a:pt x="1956" y="1508"/>
                  </a:lnTo>
                  <a:lnTo>
                    <a:pt x="1954" y="1484"/>
                  </a:lnTo>
                  <a:lnTo>
                    <a:pt x="1951" y="1474"/>
                  </a:lnTo>
                  <a:lnTo>
                    <a:pt x="1945" y="1460"/>
                  </a:lnTo>
                  <a:lnTo>
                    <a:pt x="1943" y="1450"/>
                  </a:lnTo>
                  <a:lnTo>
                    <a:pt x="1939" y="1441"/>
                  </a:lnTo>
                  <a:lnTo>
                    <a:pt x="1939" y="1434"/>
                  </a:lnTo>
                  <a:lnTo>
                    <a:pt x="1938" y="1429"/>
                  </a:lnTo>
                  <a:lnTo>
                    <a:pt x="1935" y="1425"/>
                  </a:lnTo>
                  <a:lnTo>
                    <a:pt x="1930" y="1425"/>
                  </a:lnTo>
                  <a:lnTo>
                    <a:pt x="1925" y="1428"/>
                  </a:lnTo>
                  <a:lnTo>
                    <a:pt x="1919" y="1430"/>
                  </a:lnTo>
                  <a:lnTo>
                    <a:pt x="1914" y="1433"/>
                  </a:lnTo>
                  <a:lnTo>
                    <a:pt x="1908" y="1436"/>
                  </a:lnTo>
                  <a:lnTo>
                    <a:pt x="1903" y="1440"/>
                  </a:lnTo>
                  <a:lnTo>
                    <a:pt x="1895" y="1441"/>
                  </a:lnTo>
                  <a:lnTo>
                    <a:pt x="1888" y="1440"/>
                  </a:lnTo>
                  <a:lnTo>
                    <a:pt x="1886" y="1436"/>
                  </a:lnTo>
                  <a:lnTo>
                    <a:pt x="1881" y="1429"/>
                  </a:lnTo>
                  <a:lnTo>
                    <a:pt x="1880" y="1422"/>
                  </a:lnTo>
                  <a:lnTo>
                    <a:pt x="1880" y="1411"/>
                  </a:lnTo>
                  <a:lnTo>
                    <a:pt x="1880" y="1399"/>
                  </a:lnTo>
                  <a:lnTo>
                    <a:pt x="1878" y="1387"/>
                  </a:lnTo>
                  <a:lnTo>
                    <a:pt x="1874" y="1374"/>
                  </a:lnTo>
                  <a:lnTo>
                    <a:pt x="1867" y="1365"/>
                  </a:lnTo>
                  <a:lnTo>
                    <a:pt x="1860" y="1354"/>
                  </a:lnTo>
                  <a:lnTo>
                    <a:pt x="1841" y="1336"/>
                  </a:lnTo>
                  <a:lnTo>
                    <a:pt x="1821" y="1320"/>
                  </a:lnTo>
                  <a:lnTo>
                    <a:pt x="1812" y="1317"/>
                  </a:lnTo>
                  <a:lnTo>
                    <a:pt x="1805" y="1314"/>
                  </a:lnTo>
                  <a:lnTo>
                    <a:pt x="1796" y="1314"/>
                  </a:lnTo>
                  <a:lnTo>
                    <a:pt x="1786" y="1317"/>
                  </a:lnTo>
                  <a:lnTo>
                    <a:pt x="1768" y="1324"/>
                  </a:lnTo>
                  <a:lnTo>
                    <a:pt x="1754" y="1332"/>
                  </a:lnTo>
                  <a:lnTo>
                    <a:pt x="1749" y="1336"/>
                  </a:lnTo>
                  <a:lnTo>
                    <a:pt x="1745" y="1341"/>
                  </a:lnTo>
                  <a:lnTo>
                    <a:pt x="1741" y="1348"/>
                  </a:lnTo>
                  <a:lnTo>
                    <a:pt x="1737" y="1355"/>
                  </a:lnTo>
                  <a:lnTo>
                    <a:pt x="1734" y="1365"/>
                  </a:lnTo>
                  <a:lnTo>
                    <a:pt x="1728" y="1373"/>
                  </a:lnTo>
                  <a:lnTo>
                    <a:pt x="1719" y="1383"/>
                  </a:lnTo>
                  <a:lnTo>
                    <a:pt x="1705" y="1394"/>
                  </a:lnTo>
                  <a:lnTo>
                    <a:pt x="1699" y="1396"/>
                  </a:lnTo>
                  <a:lnTo>
                    <a:pt x="1698" y="1399"/>
                  </a:lnTo>
                  <a:lnTo>
                    <a:pt x="1695" y="1399"/>
                  </a:lnTo>
                  <a:lnTo>
                    <a:pt x="1693" y="1402"/>
                  </a:lnTo>
                  <a:lnTo>
                    <a:pt x="1691" y="1403"/>
                  </a:lnTo>
                  <a:lnTo>
                    <a:pt x="1692" y="1404"/>
                  </a:lnTo>
                  <a:lnTo>
                    <a:pt x="1694" y="1404"/>
                  </a:lnTo>
                  <a:lnTo>
                    <a:pt x="1695" y="1404"/>
                  </a:lnTo>
                  <a:lnTo>
                    <a:pt x="1695" y="1406"/>
                  </a:lnTo>
                  <a:lnTo>
                    <a:pt x="1694" y="1408"/>
                  </a:lnTo>
                  <a:lnTo>
                    <a:pt x="1691" y="1412"/>
                  </a:lnTo>
                  <a:lnTo>
                    <a:pt x="1686" y="1418"/>
                  </a:lnTo>
                  <a:lnTo>
                    <a:pt x="1669" y="1433"/>
                  </a:lnTo>
                  <a:lnTo>
                    <a:pt x="1660" y="1444"/>
                  </a:lnTo>
                  <a:lnTo>
                    <a:pt x="1653" y="1452"/>
                  </a:lnTo>
                  <a:lnTo>
                    <a:pt x="1649" y="1459"/>
                  </a:lnTo>
                  <a:lnTo>
                    <a:pt x="1645" y="1467"/>
                  </a:lnTo>
                  <a:lnTo>
                    <a:pt x="1642" y="1474"/>
                  </a:lnTo>
                  <a:lnTo>
                    <a:pt x="1642" y="1478"/>
                  </a:lnTo>
                  <a:lnTo>
                    <a:pt x="1644" y="1488"/>
                  </a:lnTo>
                  <a:lnTo>
                    <a:pt x="1646" y="1497"/>
                  </a:lnTo>
                  <a:lnTo>
                    <a:pt x="1651" y="1504"/>
                  </a:lnTo>
                  <a:lnTo>
                    <a:pt x="1653" y="1511"/>
                  </a:lnTo>
                  <a:lnTo>
                    <a:pt x="1652" y="1519"/>
                  </a:lnTo>
                  <a:lnTo>
                    <a:pt x="1649" y="1530"/>
                  </a:lnTo>
                  <a:lnTo>
                    <a:pt x="1645" y="1537"/>
                  </a:lnTo>
                  <a:lnTo>
                    <a:pt x="1642" y="1544"/>
                  </a:lnTo>
                  <a:lnTo>
                    <a:pt x="1641" y="1551"/>
                  </a:lnTo>
                  <a:lnTo>
                    <a:pt x="1637" y="1560"/>
                  </a:lnTo>
                  <a:lnTo>
                    <a:pt x="1635" y="1567"/>
                  </a:lnTo>
                  <a:lnTo>
                    <a:pt x="1634" y="1571"/>
                  </a:lnTo>
                  <a:lnTo>
                    <a:pt x="1632" y="1573"/>
                  </a:lnTo>
                  <a:lnTo>
                    <a:pt x="1629" y="1577"/>
                  </a:lnTo>
                  <a:lnTo>
                    <a:pt x="1627" y="1581"/>
                  </a:lnTo>
                  <a:lnTo>
                    <a:pt x="1621" y="1586"/>
                  </a:lnTo>
                  <a:lnTo>
                    <a:pt x="1615" y="1590"/>
                  </a:lnTo>
                  <a:lnTo>
                    <a:pt x="1611" y="1593"/>
                  </a:lnTo>
                  <a:lnTo>
                    <a:pt x="1606" y="1593"/>
                  </a:lnTo>
                  <a:lnTo>
                    <a:pt x="1602" y="1593"/>
                  </a:lnTo>
                  <a:lnTo>
                    <a:pt x="1600" y="1592"/>
                  </a:lnTo>
                  <a:lnTo>
                    <a:pt x="1592" y="1585"/>
                  </a:lnTo>
                  <a:lnTo>
                    <a:pt x="1587" y="1575"/>
                  </a:lnTo>
                  <a:lnTo>
                    <a:pt x="1584" y="1563"/>
                  </a:lnTo>
                  <a:lnTo>
                    <a:pt x="1579" y="1553"/>
                  </a:lnTo>
                  <a:lnTo>
                    <a:pt x="1574" y="1544"/>
                  </a:lnTo>
                  <a:lnTo>
                    <a:pt x="1566" y="1530"/>
                  </a:lnTo>
                  <a:lnTo>
                    <a:pt x="1559" y="1516"/>
                  </a:lnTo>
                  <a:lnTo>
                    <a:pt x="1556" y="1509"/>
                  </a:lnTo>
                  <a:lnTo>
                    <a:pt x="1553" y="1501"/>
                  </a:lnTo>
                  <a:lnTo>
                    <a:pt x="1551" y="1493"/>
                  </a:lnTo>
                  <a:lnTo>
                    <a:pt x="1550" y="1481"/>
                  </a:lnTo>
                  <a:lnTo>
                    <a:pt x="1549" y="1476"/>
                  </a:lnTo>
                  <a:lnTo>
                    <a:pt x="1549" y="1471"/>
                  </a:lnTo>
                  <a:lnTo>
                    <a:pt x="1547" y="1466"/>
                  </a:lnTo>
                  <a:lnTo>
                    <a:pt x="1547" y="1462"/>
                  </a:lnTo>
                  <a:lnTo>
                    <a:pt x="1546" y="1460"/>
                  </a:lnTo>
                  <a:lnTo>
                    <a:pt x="1546" y="1458"/>
                  </a:lnTo>
                  <a:lnTo>
                    <a:pt x="1542" y="1457"/>
                  </a:lnTo>
                  <a:lnTo>
                    <a:pt x="1539" y="1455"/>
                  </a:lnTo>
                  <a:lnTo>
                    <a:pt x="1532" y="1449"/>
                  </a:lnTo>
                  <a:lnTo>
                    <a:pt x="1526" y="1444"/>
                  </a:lnTo>
                  <a:lnTo>
                    <a:pt x="1519" y="1436"/>
                  </a:lnTo>
                  <a:lnTo>
                    <a:pt x="1518" y="1429"/>
                  </a:lnTo>
                  <a:lnTo>
                    <a:pt x="1514" y="1422"/>
                  </a:lnTo>
                  <a:lnTo>
                    <a:pt x="1512" y="1414"/>
                  </a:lnTo>
                  <a:lnTo>
                    <a:pt x="1512" y="1403"/>
                  </a:lnTo>
                  <a:lnTo>
                    <a:pt x="1509" y="1390"/>
                  </a:lnTo>
                  <a:lnTo>
                    <a:pt x="1508" y="1373"/>
                  </a:lnTo>
                  <a:lnTo>
                    <a:pt x="1507" y="1360"/>
                  </a:lnTo>
                  <a:lnTo>
                    <a:pt x="1506" y="1350"/>
                  </a:lnTo>
                  <a:lnTo>
                    <a:pt x="1505" y="1342"/>
                  </a:lnTo>
                  <a:lnTo>
                    <a:pt x="1504" y="1338"/>
                  </a:lnTo>
                  <a:lnTo>
                    <a:pt x="1502" y="1337"/>
                  </a:lnTo>
                  <a:lnTo>
                    <a:pt x="1500" y="1338"/>
                  </a:lnTo>
                  <a:lnTo>
                    <a:pt x="1497" y="1341"/>
                  </a:lnTo>
                  <a:lnTo>
                    <a:pt x="1493" y="1346"/>
                  </a:lnTo>
                  <a:lnTo>
                    <a:pt x="1490" y="1350"/>
                  </a:lnTo>
                  <a:lnTo>
                    <a:pt x="1483" y="1351"/>
                  </a:lnTo>
                  <a:lnTo>
                    <a:pt x="1476" y="1350"/>
                  </a:lnTo>
                  <a:lnTo>
                    <a:pt x="1467" y="1347"/>
                  </a:lnTo>
                  <a:lnTo>
                    <a:pt x="1460" y="1342"/>
                  </a:lnTo>
                  <a:lnTo>
                    <a:pt x="1456" y="1338"/>
                  </a:lnTo>
                  <a:lnTo>
                    <a:pt x="1452" y="1332"/>
                  </a:lnTo>
                  <a:lnTo>
                    <a:pt x="1452" y="1328"/>
                  </a:lnTo>
                  <a:lnTo>
                    <a:pt x="1452" y="1321"/>
                  </a:lnTo>
                  <a:lnTo>
                    <a:pt x="1451" y="1315"/>
                  </a:lnTo>
                  <a:lnTo>
                    <a:pt x="1449" y="1310"/>
                  </a:lnTo>
                  <a:lnTo>
                    <a:pt x="1444" y="1304"/>
                  </a:lnTo>
                  <a:lnTo>
                    <a:pt x="1439" y="1299"/>
                  </a:lnTo>
                  <a:lnTo>
                    <a:pt x="1433" y="1291"/>
                  </a:lnTo>
                  <a:lnTo>
                    <a:pt x="1417" y="1279"/>
                  </a:lnTo>
                  <a:lnTo>
                    <a:pt x="1409" y="1272"/>
                  </a:lnTo>
                  <a:lnTo>
                    <a:pt x="1402" y="1266"/>
                  </a:lnTo>
                  <a:lnTo>
                    <a:pt x="1398" y="1260"/>
                  </a:lnTo>
                  <a:lnTo>
                    <a:pt x="1394" y="1258"/>
                  </a:lnTo>
                  <a:lnTo>
                    <a:pt x="1390" y="1256"/>
                  </a:lnTo>
                  <a:lnTo>
                    <a:pt x="1384" y="1256"/>
                  </a:lnTo>
                  <a:lnTo>
                    <a:pt x="1380" y="1258"/>
                  </a:lnTo>
                  <a:lnTo>
                    <a:pt x="1371" y="1263"/>
                  </a:lnTo>
                  <a:lnTo>
                    <a:pt x="1360" y="1268"/>
                  </a:lnTo>
                  <a:lnTo>
                    <a:pt x="1352" y="1270"/>
                  </a:lnTo>
                  <a:lnTo>
                    <a:pt x="1342" y="1269"/>
                  </a:lnTo>
                  <a:lnTo>
                    <a:pt x="1334" y="1268"/>
                  </a:lnTo>
                  <a:lnTo>
                    <a:pt x="1319" y="1263"/>
                  </a:lnTo>
                  <a:lnTo>
                    <a:pt x="1313" y="1263"/>
                  </a:lnTo>
                  <a:lnTo>
                    <a:pt x="1306" y="1265"/>
                  </a:lnTo>
                  <a:lnTo>
                    <a:pt x="1299" y="1266"/>
                  </a:lnTo>
                  <a:lnTo>
                    <a:pt x="1292" y="1267"/>
                  </a:lnTo>
                  <a:lnTo>
                    <a:pt x="1287" y="1266"/>
                  </a:lnTo>
                  <a:lnTo>
                    <a:pt x="1277" y="1265"/>
                  </a:lnTo>
                  <a:lnTo>
                    <a:pt x="1271" y="1261"/>
                  </a:lnTo>
                  <a:lnTo>
                    <a:pt x="1260" y="1258"/>
                  </a:lnTo>
                  <a:lnTo>
                    <a:pt x="1252" y="1251"/>
                  </a:lnTo>
                  <a:lnTo>
                    <a:pt x="1243" y="1244"/>
                  </a:lnTo>
                  <a:lnTo>
                    <a:pt x="1239" y="1242"/>
                  </a:lnTo>
                  <a:lnTo>
                    <a:pt x="1233" y="1240"/>
                  </a:lnTo>
                  <a:lnTo>
                    <a:pt x="1225" y="1239"/>
                  </a:lnTo>
                  <a:lnTo>
                    <a:pt x="1216" y="1240"/>
                  </a:lnTo>
                  <a:lnTo>
                    <a:pt x="1205" y="1243"/>
                  </a:lnTo>
                  <a:lnTo>
                    <a:pt x="1193" y="1243"/>
                  </a:lnTo>
                  <a:lnTo>
                    <a:pt x="1182" y="1240"/>
                  </a:lnTo>
                  <a:lnTo>
                    <a:pt x="1176" y="1236"/>
                  </a:lnTo>
                  <a:lnTo>
                    <a:pt x="1170" y="1231"/>
                  </a:lnTo>
                  <a:lnTo>
                    <a:pt x="1163" y="1226"/>
                  </a:lnTo>
                  <a:lnTo>
                    <a:pt x="1155" y="1217"/>
                  </a:lnTo>
                  <a:lnTo>
                    <a:pt x="1147" y="1207"/>
                  </a:lnTo>
                  <a:lnTo>
                    <a:pt x="1139" y="1202"/>
                  </a:lnTo>
                  <a:lnTo>
                    <a:pt x="1125" y="1189"/>
                  </a:lnTo>
                  <a:lnTo>
                    <a:pt x="1112" y="1181"/>
                  </a:lnTo>
                  <a:lnTo>
                    <a:pt x="1106" y="1179"/>
                  </a:lnTo>
                  <a:lnTo>
                    <a:pt x="1095" y="1176"/>
                  </a:lnTo>
                  <a:lnTo>
                    <a:pt x="1091" y="1176"/>
                  </a:lnTo>
                  <a:lnTo>
                    <a:pt x="1087" y="1177"/>
                  </a:lnTo>
                  <a:lnTo>
                    <a:pt x="1083" y="1181"/>
                  </a:lnTo>
                  <a:lnTo>
                    <a:pt x="1082" y="1188"/>
                  </a:lnTo>
                  <a:lnTo>
                    <a:pt x="1083" y="1195"/>
                  </a:lnTo>
                  <a:lnTo>
                    <a:pt x="1086" y="1205"/>
                  </a:lnTo>
                  <a:lnTo>
                    <a:pt x="1091" y="1213"/>
                  </a:lnTo>
                  <a:lnTo>
                    <a:pt x="1097" y="1218"/>
                  </a:lnTo>
                  <a:lnTo>
                    <a:pt x="1103" y="1225"/>
                  </a:lnTo>
                  <a:lnTo>
                    <a:pt x="1109" y="1228"/>
                  </a:lnTo>
                  <a:lnTo>
                    <a:pt x="1116" y="1232"/>
                  </a:lnTo>
                  <a:lnTo>
                    <a:pt x="1132" y="1244"/>
                  </a:lnTo>
                  <a:lnTo>
                    <a:pt x="1139" y="1250"/>
                  </a:lnTo>
                  <a:lnTo>
                    <a:pt x="1146" y="1258"/>
                  </a:lnTo>
                  <a:lnTo>
                    <a:pt x="1150" y="1263"/>
                  </a:lnTo>
                  <a:lnTo>
                    <a:pt x="1153" y="1272"/>
                  </a:lnTo>
                  <a:lnTo>
                    <a:pt x="1155" y="1280"/>
                  </a:lnTo>
                  <a:lnTo>
                    <a:pt x="1159" y="1285"/>
                  </a:lnTo>
                  <a:lnTo>
                    <a:pt x="1165" y="1287"/>
                  </a:lnTo>
                  <a:lnTo>
                    <a:pt x="1175" y="1289"/>
                  </a:lnTo>
                  <a:lnTo>
                    <a:pt x="1184" y="1287"/>
                  </a:lnTo>
                  <a:lnTo>
                    <a:pt x="1192" y="1282"/>
                  </a:lnTo>
                  <a:lnTo>
                    <a:pt x="1204" y="1277"/>
                  </a:lnTo>
                  <a:lnTo>
                    <a:pt x="1215" y="1266"/>
                  </a:lnTo>
                  <a:lnTo>
                    <a:pt x="1218" y="1261"/>
                  </a:lnTo>
                  <a:lnTo>
                    <a:pt x="1223" y="1258"/>
                  </a:lnTo>
                  <a:lnTo>
                    <a:pt x="1226" y="1256"/>
                  </a:lnTo>
                  <a:lnTo>
                    <a:pt x="1229" y="1254"/>
                  </a:lnTo>
                  <a:lnTo>
                    <a:pt x="1231" y="1254"/>
                  </a:lnTo>
                  <a:lnTo>
                    <a:pt x="1232" y="1255"/>
                  </a:lnTo>
                  <a:lnTo>
                    <a:pt x="1234" y="1258"/>
                  </a:lnTo>
                  <a:lnTo>
                    <a:pt x="1235" y="1265"/>
                  </a:lnTo>
                  <a:lnTo>
                    <a:pt x="1239" y="1273"/>
                  </a:lnTo>
                  <a:lnTo>
                    <a:pt x="1241" y="1281"/>
                  </a:lnTo>
                  <a:lnTo>
                    <a:pt x="1246" y="1289"/>
                  </a:lnTo>
                  <a:lnTo>
                    <a:pt x="1251" y="1295"/>
                  </a:lnTo>
                  <a:lnTo>
                    <a:pt x="1258" y="1299"/>
                  </a:lnTo>
                  <a:lnTo>
                    <a:pt x="1263" y="1303"/>
                  </a:lnTo>
                  <a:lnTo>
                    <a:pt x="1269" y="1307"/>
                  </a:lnTo>
                  <a:lnTo>
                    <a:pt x="1275" y="1310"/>
                  </a:lnTo>
                  <a:lnTo>
                    <a:pt x="1279" y="1314"/>
                  </a:lnTo>
                  <a:lnTo>
                    <a:pt x="1281" y="1321"/>
                  </a:lnTo>
                  <a:lnTo>
                    <a:pt x="1282" y="1332"/>
                  </a:lnTo>
                  <a:lnTo>
                    <a:pt x="1280" y="1341"/>
                  </a:lnTo>
                  <a:lnTo>
                    <a:pt x="1277" y="1348"/>
                  </a:lnTo>
                  <a:lnTo>
                    <a:pt x="1272" y="1359"/>
                  </a:lnTo>
                  <a:lnTo>
                    <a:pt x="1265" y="1368"/>
                  </a:lnTo>
                  <a:lnTo>
                    <a:pt x="1260" y="1374"/>
                  </a:lnTo>
                  <a:lnTo>
                    <a:pt x="1257" y="1384"/>
                  </a:lnTo>
                  <a:lnTo>
                    <a:pt x="1251" y="1394"/>
                  </a:lnTo>
                  <a:lnTo>
                    <a:pt x="1244" y="1402"/>
                  </a:lnTo>
                  <a:lnTo>
                    <a:pt x="1235" y="1406"/>
                  </a:lnTo>
                  <a:lnTo>
                    <a:pt x="1226" y="1410"/>
                  </a:lnTo>
                  <a:lnTo>
                    <a:pt x="1217" y="1415"/>
                  </a:lnTo>
                  <a:lnTo>
                    <a:pt x="1205" y="1421"/>
                  </a:lnTo>
                  <a:lnTo>
                    <a:pt x="1197" y="1428"/>
                  </a:lnTo>
                  <a:lnTo>
                    <a:pt x="1189" y="1440"/>
                  </a:lnTo>
                  <a:lnTo>
                    <a:pt x="1184" y="1446"/>
                  </a:lnTo>
                  <a:lnTo>
                    <a:pt x="1180" y="1450"/>
                  </a:lnTo>
                  <a:lnTo>
                    <a:pt x="1171" y="1457"/>
                  </a:lnTo>
                  <a:lnTo>
                    <a:pt x="1159" y="1460"/>
                  </a:lnTo>
                  <a:lnTo>
                    <a:pt x="1149" y="1464"/>
                  </a:lnTo>
                  <a:lnTo>
                    <a:pt x="1139" y="1466"/>
                  </a:lnTo>
                  <a:lnTo>
                    <a:pt x="1132" y="1467"/>
                  </a:lnTo>
                  <a:lnTo>
                    <a:pt x="1124" y="1473"/>
                  </a:lnTo>
                  <a:lnTo>
                    <a:pt x="1121" y="1476"/>
                  </a:lnTo>
                  <a:lnTo>
                    <a:pt x="1118" y="1480"/>
                  </a:lnTo>
                  <a:lnTo>
                    <a:pt x="1113" y="1488"/>
                  </a:lnTo>
                  <a:lnTo>
                    <a:pt x="1108" y="1491"/>
                  </a:lnTo>
                  <a:lnTo>
                    <a:pt x="1103" y="1493"/>
                  </a:lnTo>
                  <a:lnTo>
                    <a:pt x="1095" y="1495"/>
                  </a:lnTo>
                  <a:lnTo>
                    <a:pt x="1087" y="1496"/>
                  </a:lnTo>
                  <a:lnTo>
                    <a:pt x="1079" y="1497"/>
                  </a:lnTo>
                  <a:lnTo>
                    <a:pt x="1067" y="1500"/>
                  </a:lnTo>
                  <a:lnTo>
                    <a:pt x="1061" y="1504"/>
                  </a:lnTo>
                  <a:lnTo>
                    <a:pt x="1053" y="1507"/>
                  </a:lnTo>
                  <a:lnTo>
                    <a:pt x="1048" y="1510"/>
                  </a:lnTo>
                  <a:lnTo>
                    <a:pt x="1041" y="1514"/>
                  </a:lnTo>
                  <a:lnTo>
                    <a:pt x="1038" y="1516"/>
                  </a:lnTo>
                  <a:lnTo>
                    <a:pt x="1033" y="1516"/>
                  </a:lnTo>
                  <a:lnTo>
                    <a:pt x="1029" y="1516"/>
                  </a:lnTo>
                  <a:lnTo>
                    <a:pt x="1025" y="1514"/>
                  </a:lnTo>
                  <a:lnTo>
                    <a:pt x="1023" y="1508"/>
                  </a:lnTo>
                  <a:lnTo>
                    <a:pt x="1022" y="1501"/>
                  </a:lnTo>
                  <a:lnTo>
                    <a:pt x="1021" y="1497"/>
                  </a:lnTo>
                  <a:lnTo>
                    <a:pt x="1019" y="1492"/>
                  </a:lnTo>
                  <a:lnTo>
                    <a:pt x="1019" y="1481"/>
                  </a:lnTo>
                  <a:lnTo>
                    <a:pt x="1015" y="1474"/>
                  </a:lnTo>
                  <a:lnTo>
                    <a:pt x="1014" y="1470"/>
                  </a:lnTo>
                  <a:lnTo>
                    <a:pt x="1011" y="1466"/>
                  </a:lnTo>
                  <a:lnTo>
                    <a:pt x="1009" y="1463"/>
                  </a:lnTo>
                  <a:lnTo>
                    <a:pt x="1007" y="1458"/>
                  </a:lnTo>
                  <a:lnTo>
                    <a:pt x="1006" y="1450"/>
                  </a:lnTo>
                  <a:lnTo>
                    <a:pt x="1004" y="1440"/>
                  </a:lnTo>
                  <a:lnTo>
                    <a:pt x="999" y="1429"/>
                  </a:lnTo>
                  <a:lnTo>
                    <a:pt x="990" y="1407"/>
                  </a:lnTo>
                  <a:lnTo>
                    <a:pt x="975" y="1387"/>
                  </a:lnTo>
                  <a:lnTo>
                    <a:pt x="969" y="1378"/>
                  </a:lnTo>
                  <a:lnTo>
                    <a:pt x="962" y="1370"/>
                  </a:lnTo>
                  <a:lnTo>
                    <a:pt x="953" y="1355"/>
                  </a:lnTo>
                  <a:lnTo>
                    <a:pt x="945" y="1338"/>
                  </a:lnTo>
                  <a:lnTo>
                    <a:pt x="939" y="1319"/>
                  </a:lnTo>
                  <a:lnTo>
                    <a:pt x="933" y="1304"/>
                  </a:lnTo>
                  <a:lnTo>
                    <a:pt x="930" y="1297"/>
                  </a:lnTo>
                  <a:lnTo>
                    <a:pt x="927" y="1294"/>
                  </a:lnTo>
                  <a:lnTo>
                    <a:pt x="919" y="1290"/>
                  </a:lnTo>
                  <a:lnTo>
                    <a:pt x="914" y="1285"/>
                  </a:lnTo>
                  <a:lnTo>
                    <a:pt x="913" y="1281"/>
                  </a:lnTo>
                  <a:lnTo>
                    <a:pt x="912" y="1276"/>
                  </a:lnTo>
                  <a:lnTo>
                    <a:pt x="911" y="1268"/>
                  </a:lnTo>
                  <a:lnTo>
                    <a:pt x="907" y="1261"/>
                  </a:lnTo>
                  <a:lnTo>
                    <a:pt x="902" y="1252"/>
                  </a:lnTo>
                  <a:lnTo>
                    <a:pt x="895" y="1243"/>
                  </a:lnTo>
                  <a:lnTo>
                    <a:pt x="891" y="1236"/>
                  </a:lnTo>
                  <a:lnTo>
                    <a:pt x="889" y="1230"/>
                  </a:lnTo>
                  <a:lnTo>
                    <a:pt x="886" y="1224"/>
                  </a:lnTo>
                  <a:lnTo>
                    <a:pt x="882" y="1215"/>
                  </a:lnTo>
                  <a:lnTo>
                    <a:pt x="878" y="1207"/>
                  </a:lnTo>
                  <a:lnTo>
                    <a:pt x="873" y="1203"/>
                  </a:lnTo>
                  <a:lnTo>
                    <a:pt x="870" y="1199"/>
                  </a:lnTo>
                  <a:lnTo>
                    <a:pt x="865" y="1198"/>
                  </a:lnTo>
                  <a:lnTo>
                    <a:pt x="862" y="1198"/>
                  </a:lnTo>
                  <a:lnTo>
                    <a:pt x="860" y="1203"/>
                  </a:lnTo>
                  <a:lnTo>
                    <a:pt x="860" y="1205"/>
                  </a:lnTo>
                  <a:lnTo>
                    <a:pt x="860" y="1207"/>
                  </a:lnTo>
                  <a:lnTo>
                    <a:pt x="858" y="1207"/>
                  </a:lnTo>
                  <a:lnTo>
                    <a:pt x="856" y="1209"/>
                  </a:lnTo>
                  <a:lnTo>
                    <a:pt x="854" y="1207"/>
                  </a:lnTo>
                  <a:lnTo>
                    <a:pt x="851" y="1205"/>
                  </a:lnTo>
                  <a:lnTo>
                    <a:pt x="847" y="1203"/>
                  </a:lnTo>
                  <a:lnTo>
                    <a:pt x="844" y="1199"/>
                  </a:lnTo>
                  <a:lnTo>
                    <a:pt x="840" y="1195"/>
                  </a:lnTo>
                  <a:lnTo>
                    <a:pt x="839" y="1193"/>
                  </a:lnTo>
                  <a:lnTo>
                    <a:pt x="835" y="1192"/>
                  </a:lnTo>
                  <a:lnTo>
                    <a:pt x="834" y="1192"/>
                  </a:lnTo>
                  <a:lnTo>
                    <a:pt x="834" y="1195"/>
                  </a:lnTo>
                  <a:lnTo>
                    <a:pt x="834" y="1200"/>
                  </a:lnTo>
                  <a:lnTo>
                    <a:pt x="836" y="1205"/>
                  </a:lnTo>
                  <a:lnTo>
                    <a:pt x="843" y="1217"/>
                  </a:lnTo>
                  <a:lnTo>
                    <a:pt x="849" y="1228"/>
                  </a:lnTo>
                  <a:lnTo>
                    <a:pt x="856" y="1239"/>
                  </a:lnTo>
                  <a:lnTo>
                    <a:pt x="872" y="1263"/>
                  </a:lnTo>
                  <a:lnTo>
                    <a:pt x="878" y="1276"/>
                  </a:lnTo>
                  <a:lnTo>
                    <a:pt x="885" y="1287"/>
                  </a:lnTo>
                  <a:lnTo>
                    <a:pt x="888" y="1299"/>
                  </a:lnTo>
                  <a:lnTo>
                    <a:pt x="889" y="1310"/>
                  </a:lnTo>
                  <a:lnTo>
                    <a:pt x="889" y="1314"/>
                  </a:lnTo>
                  <a:lnTo>
                    <a:pt x="889" y="1317"/>
                  </a:lnTo>
                  <a:lnTo>
                    <a:pt x="891" y="1320"/>
                  </a:lnTo>
                  <a:lnTo>
                    <a:pt x="895" y="1322"/>
                  </a:lnTo>
                  <a:lnTo>
                    <a:pt x="898" y="1324"/>
                  </a:lnTo>
                  <a:lnTo>
                    <a:pt x="902" y="1326"/>
                  </a:lnTo>
                  <a:lnTo>
                    <a:pt x="906" y="1332"/>
                  </a:lnTo>
                  <a:lnTo>
                    <a:pt x="908" y="1337"/>
                  </a:lnTo>
                  <a:lnTo>
                    <a:pt x="912" y="1342"/>
                  </a:lnTo>
                  <a:lnTo>
                    <a:pt x="913" y="1351"/>
                  </a:lnTo>
                  <a:lnTo>
                    <a:pt x="915" y="1360"/>
                  </a:lnTo>
                  <a:lnTo>
                    <a:pt x="919" y="1381"/>
                  </a:lnTo>
                  <a:lnTo>
                    <a:pt x="925" y="1400"/>
                  </a:lnTo>
                  <a:lnTo>
                    <a:pt x="935" y="1419"/>
                  </a:lnTo>
                  <a:lnTo>
                    <a:pt x="944" y="1436"/>
                  </a:lnTo>
                  <a:lnTo>
                    <a:pt x="953" y="1450"/>
                  </a:lnTo>
                  <a:lnTo>
                    <a:pt x="962" y="1462"/>
                  </a:lnTo>
                  <a:lnTo>
                    <a:pt x="971" y="1471"/>
                  </a:lnTo>
                  <a:lnTo>
                    <a:pt x="977" y="1477"/>
                  </a:lnTo>
                  <a:lnTo>
                    <a:pt x="991" y="1488"/>
                  </a:lnTo>
                  <a:lnTo>
                    <a:pt x="1006" y="1497"/>
                  </a:lnTo>
                  <a:lnTo>
                    <a:pt x="1011" y="1504"/>
                  </a:lnTo>
                  <a:lnTo>
                    <a:pt x="1012" y="1508"/>
                  </a:lnTo>
                  <a:lnTo>
                    <a:pt x="1012" y="1511"/>
                  </a:lnTo>
                  <a:lnTo>
                    <a:pt x="1012" y="1516"/>
                  </a:lnTo>
                  <a:lnTo>
                    <a:pt x="1011" y="1521"/>
                  </a:lnTo>
                  <a:lnTo>
                    <a:pt x="1006" y="1523"/>
                  </a:lnTo>
                  <a:lnTo>
                    <a:pt x="1006" y="1526"/>
                  </a:lnTo>
                  <a:lnTo>
                    <a:pt x="1006" y="1527"/>
                  </a:lnTo>
                  <a:lnTo>
                    <a:pt x="1009" y="1531"/>
                  </a:lnTo>
                  <a:lnTo>
                    <a:pt x="1013" y="1534"/>
                  </a:lnTo>
                  <a:lnTo>
                    <a:pt x="1019" y="1540"/>
                  </a:lnTo>
                  <a:lnTo>
                    <a:pt x="1022" y="1543"/>
                  </a:lnTo>
                  <a:lnTo>
                    <a:pt x="1026" y="1548"/>
                  </a:lnTo>
                  <a:lnTo>
                    <a:pt x="1031" y="1552"/>
                  </a:lnTo>
                  <a:lnTo>
                    <a:pt x="1033" y="1553"/>
                  </a:lnTo>
                  <a:lnTo>
                    <a:pt x="1038" y="1555"/>
                  </a:lnTo>
                  <a:lnTo>
                    <a:pt x="1048" y="1557"/>
                  </a:lnTo>
                  <a:lnTo>
                    <a:pt x="1057" y="1557"/>
                  </a:lnTo>
                  <a:lnTo>
                    <a:pt x="1067" y="1553"/>
                  </a:lnTo>
                  <a:lnTo>
                    <a:pt x="1080" y="1549"/>
                  </a:lnTo>
                  <a:lnTo>
                    <a:pt x="1092" y="1544"/>
                  </a:lnTo>
                  <a:lnTo>
                    <a:pt x="1106" y="1540"/>
                  </a:lnTo>
                  <a:lnTo>
                    <a:pt x="1116" y="1540"/>
                  </a:lnTo>
                  <a:lnTo>
                    <a:pt x="1125" y="1540"/>
                  </a:lnTo>
                  <a:lnTo>
                    <a:pt x="1128" y="1540"/>
                  </a:lnTo>
                  <a:lnTo>
                    <a:pt x="1129" y="1540"/>
                  </a:lnTo>
                  <a:lnTo>
                    <a:pt x="1132" y="1538"/>
                  </a:lnTo>
                  <a:lnTo>
                    <a:pt x="1133" y="1534"/>
                  </a:lnTo>
                  <a:lnTo>
                    <a:pt x="1139" y="1531"/>
                  </a:lnTo>
                  <a:lnTo>
                    <a:pt x="1145" y="1527"/>
                  </a:lnTo>
                  <a:lnTo>
                    <a:pt x="1150" y="1525"/>
                  </a:lnTo>
                  <a:lnTo>
                    <a:pt x="1153" y="1526"/>
                  </a:lnTo>
                  <a:lnTo>
                    <a:pt x="1155" y="1527"/>
                  </a:lnTo>
                  <a:lnTo>
                    <a:pt x="1155" y="1533"/>
                  </a:lnTo>
                  <a:lnTo>
                    <a:pt x="1154" y="1538"/>
                  </a:lnTo>
                  <a:lnTo>
                    <a:pt x="1153" y="1551"/>
                  </a:lnTo>
                  <a:lnTo>
                    <a:pt x="1150" y="1560"/>
                  </a:lnTo>
                  <a:lnTo>
                    <a:pt x="1149" y="1565"/>
                  </a:lnTo>
                  <a:lnTo>
                    <a:pt x="1147" y="1570"/>
                  </a:lnTo>
                  <a:lnTo>
                    <a:pt x="1142" y="1575"/>
                  </a:lnTo>
                  <a:lnTo>
                    <a:pt x="1136" y="1586"/>
                  </a:lnTo>
                  <a:lnTo>
                    <a:pt x="1132" y="1592"/>
                  </a:lnTo>
                  <a:lnTo>
                    <a:pt x="1129" y="1600"/>
                  </a:lnTo>
                  <a:lnTo>
                    <a:pt x="1125" y="1611"/>
                  </a:lnTo>
                  <a:lnTo>
                    <a:pt x="1125" y="1621"/>
                  </a:lnTo>
                  <a:lnTo>
                    <a:pt x="1123" y="1634"/>
                  </a:lnTo>
                  <a:lnTo>
                    <a:pt x="1120" y="1645"/>
                  </a:lnTo>
                  <a:lnTo>
                    <a:pt x="1114" y="1656"/>
                  </a:lnTo>
                  <a:lnTo>
                    <a:pt x="1109" y="1665"/>
                  </a:lnTo>
                  <a:lnTo>
                    <a:pt x="1097" y="1682"/>
                  </a:lnTo>
                  <a:lnTo>
                    <a:pt x="1091" y="1688"/>
                  </a:lnTo>
                  <a:lnTo>
                    <a:pt x="1086" y="1695"/>
                  </a:lnTo>
                  <a:lnTo>
                    <a:pt x="1079" y="1700"/>
                  </a:lnTo>
                  <a:lnTo>
                    <a:pt x="1067" y="1708"/>
                  </a:lnTo>
                  <a:lnTo>
                    <a:pt x="1059" y="1716"/>
                  </a:lnTo>
                  <a:lnTo>
                    <a:pt x="1048" y="1725"/>
                  </a:lnTo>
                  <a:lnTo>
                    <a:pt x="1038" y="1734"/>
                  </a:lnTo>
                  <a:lnTo>
                    <a:pt x="1026" y="1746"/>
                  </a:lnTo>
                  <a:lnTo>
                    <a:pt x="1019" y="1759"/>
                  </a:lnTo>
                  <a:lnTo>
                    <a:pt x="1009" y="1772"/>
                  </a:lnTo>
                  <a:lnTo>
                    <a:pt x="1007" y="1772"/>
                  </a:lnTo>
                  <a:lnTo>
                    <a:pt x="1006" y="1772"/>
                  </a:lnTo>
                  <a:lnTo>
                    <a:pt x="1006" y="1774"/>
                  </a:lnTo>
                  <a:lnTo>
                    <a:pt x="1003" y="1776"/>
                  </a:lnTo>
                  <a:lnTo>
                    <a:pt x="999" y="1779"/>
                  </a:lnTo>
                  <a:lnTo>
                    <a:pt x="997" y="1782"/>
                  </a:lnTo>
                  <a:lnTo>
                    <a:pt x="992" y="1786"/>
                  </a:lnTo>
                  <a:lnTo>
                    <a:pt x="987" y="1789"/>
                  </a:lnTo>
                  <a:lnTo>
                    <a:pt x="984" y="1791"/>
                  </a:lnTo>
                  <a:lnTo>
                    <a:pt x="980" y="1792"/>
                  </a:lnTo>
                  <a:lnTo>
                    <a:pt x="979" y="1794"/>
                  </a:lnTo>
                  <a:lnTo>
                    <a:pt x="977" y="1800"/>
                  </a:lnTo>
                  <a:lnTo>
                    <a:pt x="973" y="1803"/>
                  </a:lnTo>
                  <a:lnTo>
                    <a:pt x="973" y="1807"/>
                  </a:lnTo>
                  <a:lnTo>
                    <a:pt x="971" y="1818"/>
                  </a:lnTo>
                  <a:lnTo>
                    <a:pt x="966" y="1827"/>
                  </a:lnTo>
                  <a:lnTo>
                    <a:pt x="961" y="1836"/>
                  </a:lnTo>
                  <a:lnTo>
                    <a:pt x="957" y="1843"/>
                  </a:lnTo>
                  <a:lnTo>
                    <a:pt x="953" y="1848"/>
                  </a:lnTo>
                  <a:lnTo>
                    <a:pt x="950" y="1854"/>
                  </a:lnTo>
                  <a:lnTo>
                    <a:pt x="949" y="1861"/>
                  </a:lnTo>
                  <a:lnTo>
                    <a:pt x="953" y="1871"/>
                  </a:lnTo>
                  <a:lnTo>
                    <a:pt x="955" y="1879"/>
                  </a:lnTo>
                  <a:lnTo>
                    <a:pt x="961" y="1888"/>
                  </a:lnTo>
                  <a:lnTo>
                    <a:pt x="965" y="1897"/>
                  </a:lnTo>
                  <a:lnTo>
                    <a:pt x="966" y="1901"/>
                  </a:lnTo>
                  <a:lnTo>
                    <a:pt x="966" y="1908"/>
                  </a:lnTo>
                  <a:lnTo>
                    <a:pt x="965" y="1919"/>
                  </a:lnTo>
                  <a:lnTo>
                    <a:pt x="966" y="1933"/>
                  </a:lnTo>
                  <a:lnTo>
                    <a:pt x="967" y="1944"/>
                  </a:lnTo>
                  <a:lnTo>
                    <a:pt x="970" y="1949"/>
                  </a:lnTo>
                  <a:lnTo>
                    <a:pt x="972" y="1953"/>
                  </a:lnTo>
                  <a:lnTo>
                    <a:pt x="977" y="1960"/>
                  </a:lnTo>
                  <a:lnTo>
                    <a:pt x="979" y="1965"/>
                  </a:lnTo>
                  <a:lnTo>
                    <a:pt x="979" y="1990"/>
                  </a:lnTo>
                  <a:lnTo>
                    <a:pt x="979" y="1998"/>
                  </a:lnTo>
                  <a:lnTo>
                    <a:pt x="980" y="2019"/>
                  </a:lnTo>
                  <a:lnTo>
                    <a:pt x="980" y="2037"/>
                  </a:lnTo>
                  <a:lnTo>
                    <a:pt x="979" y="2044"/>
                  </a:lnTo>
                  <a:lnTo>
                    <a:pt x="979" y="2050"/>
                  </a:lnTo>
                  <a:lnTo>
                    <a:pt x="970" y="2059"/>
                  </a:lnTo>
                  <a:lnTo>
                    <a:pt x="961" y="2071"/>
                  </a:lnTo>
                  <a:lnTo>
                    <a:pt x="955" y="2079"/>
                  </a:lnTo>
                  <a:lnTo>
                    <a:pt x="949" y="2086"/>
                  </a:lnTo>
                  <a:lnTo>
                    <a:pt x="944" y="2089"/>
                  </a:lnTo>
                  <a:lnTo>
                    <a:pt x="935" y="2093"/>
                  </a:lnTo>
                  <a:lnTo>
                    <a:pt x="930" y="2097"/>
                  </a:lnTo>
                  <a:lnTo>
                    <a:pt x="923" y="2099"/>
                  </a:lnTo>
                  <a:lnTo>
                    <a:pt x="916" y="2105"/>
                  </a:lnTo>
                  <a:lnTo>
                    <a:pt x="912" y="2111"/>
                  </a:lnTo>
                  <a:lnTo>
                    <a:pt x="904" y="2119"/>
                  </a:lnTo>
                  <a:lnTo>
                    <a:pt x="896" y="2127"/>
                  </a:lnTo>
                  <a:lnTo>
                    <a:pt x="886" y="2133"/>
                  </a:lnTo>
                  <a:lnTo>
                    <a:pt x="879" y="2136"/>
                  </a:lnTo>
                  <a:lnTo>
                    <a:pt x="874" y="2138"/>
                  </a:lnTo>
                  <a:lnTo>
                    <a:pt x="872" y="2143"/>
                  </a:lnTo>
                  <a:lnTo>
                    <a:pt x="871" y="2147"/>
                  </a:lnTo>
                  <a:lnTo>
                    <a:pt x="873" y="2150"/>
                  </a:lnTo>
                  <a:lnTo>
                    <a:pt x="882" y="2160"/>
                  </a:lnTo>
                  <a:lnTo>
                    <a:pt x="886" y="2164"/>
                  </a:lnTo>
                  <a:lnTo>
                    <a:pt x="886" y="2170"/>
                  </a:lnTo>
                  <a:lnTo>
                    <a:pt x="888" y="2177"/>
                  </a:lnTo>
                  <a:lnTo>
                    <a:pt x="888" y="2187"/>
                  </a:lnTo>
                  <a:lnTo>
                    <a:pt x="886" y="2195"/>
                  </a:lnTo>
                  <a:lnTo>
                    <a:pt x="886" y="2202"/>
                  </a:lnTo>
                  <a:lnTo>
                    <a:pt x="885" y="2210"/>
                  </a:lnTo>
                  <a:lnTo>
                    <a:pt x="882" y="2215"/>
                  </a:lnTo>
                  <a:lnTo>
                    <a:pt x="878" y="2220"/>
                  </a:lnTo>
                  <a:lnTo>
                    <a:pt x="873" y="2224"/>
                  </a:lnTo>
                  <a:lnTo>
                    <a:pt x="866" y="2231"/>
                  </a:lnTo>
                  <a:lnTo>
                    <a:pt x="860" y="2235"/>
                  </a:lnTo>
                  <a:lnTo>
                    <a:pt x="852" y="2240"/>
                  </a:lnTo>
                  <a:lnTo>
                    <a:pt x="846" y="2245"/>
                  </a:lnTo>
                  <a:lnTo>
                    <a:pt x="843" y="2250"/>
                  </a:lnTo>
                  <a:lnTo>
                    <a:pt x="839" y="2256"/>
                  </a:lnTo>
                  <a:lnTo>
                    <a:pt x="839" y="2261"/>
                  </a:lnTo>
                  <a:lnTo>
                    <a:pt x="839" y="2268"/>
                  </a:lnTo>
                  <a:lnTo>
                    <a:pt x="837" y="2274"/>
                  </a:lnTo>
                  <a:lnTo>
                    <a:pt x="837" y="2285"/>
                  </a:lnTo>
                  <a:lnTo>
                    <a:pt x="836" y="2295"/>
                  </a:lnTo>
                  <a:lnTo>
                    <a:pt x="835" y="2302"/>
                  </a:lnTo>
                  <a:lnTo>
                    <a:pt x="829" y="2315"/>
                  </a:lnTo>
                  <a:lnTo>
                    <a:pt x="820" y="2327"/>
                  </a:lnTo>
                  <a:lnTo>
                    <a:pt x="813" y="2336"/>
                  </a:lnTo>
                  <a:lnTo>
                    <a:pt x="806" y="2344"/>
                  </a:lnTo>
                  <a:lnTo>
                    <a:pt x="799" y="2353"/>
                  </a:lnTo>
                  <a:lnTo>
                    <a:pt x="791" y="2362"/>
                  </a:lnTo>
                  <a:lnTo>
                    <a:pt x="779" y="2378"/>
                  </a:lnTo>
                  <a:lnTo>
                    <a:pt x="765" y="2390"/>
                  </a:lnTo>
                  <a:lnTo>
                    <a:pt x="752" y="2402"/>
                  </a:lnTo>
                  <a:lnTo>
                    <a:pt x="734" y="2411"/>
                  </a:lnTo>
                  <a:lnTo>
                    <a:pt x="720" y="2420"/>
                  </a:lnTo>
                  <a:lnTo>
                    <a:pt x="712" y="2422"/>
                  </a:lnTo>
                  <a:lnTo>
                    <a:pt x="707" y="2424"/>
                  </a:lnTo>
                  <a:lnTo>
                    <a:pt x="703" y="2424"/>
                  </a:lnTo>
                  <a:lnTo>
                    <a:pt x="697" y="2424"/>
                  </a:lnTo>
                  <a:lnTo>
                    <a:pt x="696" y="2424"/>
                  </a:lnTo>
                  <a:lnTo>
                    <a:pt x="694" y="2421"/>
                  </a:lnTo>
                  <a:lnTo>
                    <a:pt x="692" y="2418"/>
                  </a:lnTo>
                  <a:lnTo>
                    <a:pt x="688" y="2417"/>
                  </a:lnTo>
                  <a:lnTo>
                    <a:pt x="685" y="2416"/>
                  </a:lnTo>
                  <a:lnTo>
                    <a:pt x="679" y="2417"/>
                  </a:lnTo>
                  <a:lnTo>
                    <a:pt x="675" y="2418"/>
                  </a:lnTo>
                  <a:lnTo>
                    <a:pt x="668" y="2424"/>
                  </a:lnTo>
                  <a:lnTo>
                    <a:pt x="664" y="2426"/>
                  </a:lnTo>
                  <a:lnTo>
                    <a:pt x="661" y="2429"/>
                  </a:lnTo>
                  <a:lnTo>
                    <a:pt x="656" y="2430"/>
                  </a:lnTo>
                  <a:lnTo>
                    <a:pt x="651" y="2429"/>
                  </a:lnTo>
                  <a:lnTo>
                    <a:pt x="645" y="2425"/>
                  </a:lnTo>
                  <a:lnTo>
                    <a:pt x="644" y="2425"/>
                  </a:lnTo>
                  <a:lnTo>
                    <a:pt x="643" y="2424"/>
                  </a:lnTo>
                  <a:lnTo>
                    <a:pt x="639" y="2425"/>
                  </a:lnTo>
                  <a:lnTo>
                    <a:pt x="635" y="2428"/>
                  </a:lnTo>
                  <a:lnTo>
                    <a:pt x="630" y="2430"/>
                  </a:lnTo>
                  <a:lnTo>
                    <a:pt x="627" y="2433"/>
                  </a:lnTo>
                  <a:lnTo>
                    <a:pt x="626" y="2432"/>
                  </a:lnTo>
                  <a:lnTo>
                    <a:pt x="621" y="2429"/>
                  </a:lnTo>
                  <a:lnTo>
                    <a:pt x="618" y="2426"/>
                  </a:lnTo>
                  <a:lnTo>
                    <a:pt x="612" y="2425"/>
                  </a:lnTo>
                  <a:lnTo>
                    <a:pt x="608" y="2425"/>
                  </a:lnTo>
                  <a:lnTo>
                    <a:pt x="602" y="2424"/>
                  </a:lnTo>
                  <a:lnTo>
                    <a:pt x="600" y="2424"/>
                  </a:lnTo>
                  <a:lnTo>
                    <a:pt x="596" y="2423"/>
                  </a:lnTo>
                  <a:lnTo>
                    <a:pt x="595" y="2422"/>
                  </a:lnTo>
                  <a:lnTo>
                    <a:pt x="593" y="2420"/>
                  </a:lnTo>
                  <a:lnTo>
                    <a:pt x="593" y="2416"/>
                  </a:lnTo>
                  <a:lnTo>
                    <a:pt x="592" y="2411"/>
                  </a:lnTo>
                  <a:lnTo>
                    <a:pt x="592" y="2402"/>
                  </a:lnTo>
                  <a:lnTo>
                    <a:pt x="593" y="2392"/>
                  </a:lnTo>
                  <a:lnTo>
                    <a:pt x="593" y="2383"/>
                  </a:lnTo>
                  <a:lnTo>
                    <a:pt x="592" y="2378"/>
                  </a:lnTo>
                  <a:lnTo>
                    <a:pt x="589" y="2370"/>
                  </a:lnTo>
                  <a:lnTo>
                    <a:pt x="585" y="2357"/>
                  </a:lnTo>
                  <a:lnTo>
                    <a:pt x="578" y="2343"/>
                  </a:lnTo>
                  <a:lnTo>
                    <a:pt x="573" y="2330"/>
                  </a:lnTo>
                  <a:lnTo>
                    <a:pt x="572" y="2324"/>
                  </a:lnTo>
                  <a:lnTo>
                    <a:pt x="572" y="2315"/>
                  </a:lnTo>
                  <a:lnTo>
                    <a:pt x="570" y="2313"/>
                  </a:lnTo>
                  <a:lnTo>
                    <a:pt x="567" y="2310"/>
                  </a:lnTo>
                  <a:lnTo>
                    <a:pt x="566" y="2309"/>
                  </a:lnTo>
                  <a:lnTo>
                    <a:pt x="561" y="2306"/>
                  </a:lnTo>
                  <a:lnTo>
                    <a:pt x="558" y="2302"/>
                  </a:lnTo>
                  <a:lnTo>
                    <a:pt x="554" y="2296"/>
                  </a:lnTo>
                  <a:lnTo>
                    <a:pt x="552" y="2290"/>
                  </a:lnTo>
                  <a:lnTo>
                    <a:pt x="551" y="2284"/>
                  </a:lnTo>
                  <a:lnTo>
                    <a:pt x="550" y="2279"/>
                  </a:lnTo>
                  <a:lnTo>
                    <a:pt x="547" y="2265"/>
                  </a:lnTo>
                  <a:lnTo>
                    <a:pt x="544" y="2232"/>
                  </a:lnTo>
                  <a:lnTo>
                    <a:pt x="542" y="2215"/>
                  </a:lnTo>
                  <a:lnTo>
                    <a:pt x="538" y="2201"/>
                  </a:lnTo>
                  <a:lnTo>
                    <a:pt x="535" y="2188"/>
                  </a:lnTo>
                  <a:lnTo>
                    <a:pt x="533" y="2184"/>
                  </a:lnTo>
                  <a:lnTo>
                    <a:pt x="531" y="2181"/>
                  </a:lnTo>
                  <a:lnTo>
                    <a:pt x="527" y="2173"/>
                  </a:lnTo>
                  <a:lnTo>
                    <a:pt x="522" y="2167"/>
                  </a:lnTo>
                  <a:lnTo>
                    <a:pt x="512" y="2149"/>
                  </a:lnTo>
                  <a:lnTo>
                    <a:pt x="502" y="2131"/>
                  </a:lnTo>
                  <a:lnTo>
                    <a:pt x="499" y="2121"/>
                  </a:lnTo>
                  <a:lnTo>
                    <a:pt x="497" y="2113"/>
                  </a:lnTo>
                  <a:lnTo>
                    <a:pt x="496" y="2105"/>
                  </a:lnTo>
                  <a:lnTo>
                    <a:pt x="494" y="2095"/>
                  </a:lnTo>
                  <a:lnTo>
                    <a:pt x="493" y="2069"/>
                  </a:lnTo>
                  <a:lnTo>
                    <a:pt x="493" y="2056"/>
                  </a:lnTo>
                  <a:lnTo>
                    <a:pt x="493" y="2045"/>
                  </a:lnTo>
                  <a:lnTo>
                    <a:pt x="496" y="2034"/>
                  </a:lnTo>
                  <a:lnTo>
                    <a:pt x="500" y="2024"/>
                  </a:lnTo>
                  <a:lnTo>
                    <a:pt x="510" y="2012"/>
                  </a:lnTo>
                  <a:lnTo>
                    <a:pt x="513" y="2003"/>
                  </a:lnTo>
                  <a:lnTo>
                    <a:pt x="518" y="1995"/>
                  </a:lnTo>
                  <a:lnTo>
                    <a:pt x="519" y="1983"/>
                  </a:lnTo>
                  <a:lnTo>
                    <a:pt x="519" y="1963"/>
                  </a:lnTo>
                  <a:lnTo>
                    <a:pt x="518" y="1953"/>
                  </a:lnTo>
                  <a:lnTo>
                    <a:pt x="517" y="1942"/>
                  </a:lnTo>
                  <a:lnTo>
                    <a:pt x="516" y="1931"/>
                  </a:lnTo>
                  <a:lnTo>
                    <a:pt x="512" y="1911"/>
                  </a:lnTo>
                  <a:lnTo>
                    <a:pt x="509" y="1892"/>
                  </a:lnTo>
                  <a:lnTo>
                    <a:pt x="506" y="1878"/>
                  </a:lnTo>
                  <a:lnTo>
                    <a:pt x="501" y="1865"/>
                  </a:lnTo>
                  <a:lnTo>
                    <a:pt x="494" y="1854"/>
                  </a:lnTo>
                  <a:lnTo>
                    <a:pt x="486" y="1841"/>
                  </a:lnTo>
                  <a:lnTo>
                    <a:pt x="475" y="1828"/>
                  </a:lnTo>
                  <a:lnTo>
                    <a:pt x="460" y="1814"/>
                  </a:lnTo>
                  <a:lnTo>
                    <a:pt x="452" y="1807"/>
                  </a:lnTo>
                  <a:lnTo>
                    <a:pt x="447" y="1802"/>
                  </a:lnTo>
                  <a:lnTo>
                    <a:pt x="443" y="1794"/>
                  </a:lnTo>
                  <a:lnTo>
                    <a:pt x="441" y="1790"/>
                  </a:lnTo>
                  <a:lnTo>
                    <a:pt x="438" y="1786"/>
                  </a:lnTo>
                  <a:lnTo>
                    <a:pt x="438" y="1782"/>
                  </a:lnTo>
                  <a:lnTo>
                    <a:pt x="440" y="1776"/>
                  </a:lnTo>
                  <a:lnTo>
                    <a:pt x="449" y="1764"/>
                  </a:lnTo>
                  <a:lnTo>
                    <a:pt x="452" y="1757"/>
                  </a:lnTo>
                  <a:lnTo>
                    <a:pt x="454" y="1750"/>
                  </a:lnTo>
                  <a:lnTo>
                    <a:pt x="455" y="1729"/>
                  </a:lnTo>
                  <a:lnTo>
                    <a:pt x="455" y="1712"/>
                  </a:lnTo>
                  <a:lnTo>
                    <a:pt x="454" y="1703"/>
                  </a:lnTo>
                  <a:lnTo>
                    <a:pt x="451" y="1694"/>
                  </a:lnTo>
                  <a:lnTo>
                    <a:pt x="445" y="1685"/>
                  </a:lnTo>
                  <a:lnTo>
                    <a:pt x="437" y="1674"/>
                  </a:lnTo>
                  <a:lnTo>
                    <a:pt x="434" y="1669"/>
                  </a:lnTo>
                  <a:lnTo>
                    <a:pt x="429" y="1667"/>
                  </a:lnTo>
                  <a:lnTo>
                    <a:pt x="428" y="1665"/>
                  </a:lnTo>
                  <a:lnTo>
                    <a:pt x="425" y="1664"/>
                  </a:lnTo>
                  <a:lnTo>
                    <a:pt x="421" y="1664"/>
                  </a:lnTo>
                  <a:lnTo>
                    <a:pt x="419" y="1667"/>
                  </a:lnTo>
                  <a:lnTo>
                    <a:pt x="417" y="1671"/>
                  </a:lnTo>
                  <a:lnTo>
                    <a:pt x="412" y="1677"/>
                  </a:lnTo>
                  <a:lnTo>
                    <a:pt x="409" y="1679"/>
                  </a:lnTo>
                  <a:lnTo>
                    <a:pt x="402" y="1682"/>
                  </a:lnTo>
                  <a:lnTo>
                    <a:pt x="395" y="1681"/>
                  </a:lnTo>
                  <a:lnTo>
                    <a:pt x="391" y="1677"/>
                  </a:lnTo>
                  <a:lnTo>
                    <a:pt x="387" y="1674"/>
                  </a:lnTo>
                  <a:lnTo>
                    <a:pt x="385" y="1669"/>
                  </a:lnTo>
                  <a:lnTo>
                    <a:pt x="383" y="1663"/>
                  </a:lnTo>
                  <a:lnTo>
                    <a:pt x="376" y="1655"/>
                  </a:lnTo>
                  <a:lnTo>
                    <a:pt x="367" y="1645"/>
                  </a:lnTo>
                  <a:lnTo>
                    <a:pt x="361" y="1642"/>
                  </a:lnTo>
                  <a:lnTo>
                    <a:pt x="355" y="1638"/>
                  </a:lnTo>
                  <a:lnTo>
                    <a:pt x="353" y="1638"/>
                  </a:lnTo>
                  <a:lnTo>
                    <a:pt x="356" y="1640"/>
                  </a:lnTo>
                  <a:lnTo>
                    <a:pt x="358" y="1641"/>
                  </a:lnTo>
                  <a:lnTo>
                    <a:pt x="356" y="1638"/>
                  </a:lnTo>
                  <a:lnTo>
                    <a:pt x="355" y="1637"/>
                  </a:lnTo>
                  <a:lnTo>
                    <a:pt x="353" y="1640"/>
                  </a:lnTo>
                  <a:lnTo>
                    <a:pt x="349" y="1641"/>
                  </a:lnTo>
                  <a:lnTo>
                    <a:pt x="345" y="1641"/>
                  </a:lnTo>
                  <a:lnTo>
                    <a:pt x="342" y="1641"/>
                  </a:lnTo>
                  <a:lnTo>
                    <a:pt x="332" y="1640"/>
                  </a:lnTo>
                  <a:lnTo>
                    <a:pt x="326" y="1640"/>
                  </a:lnTo>
                  <a:lnTo>
                    <a:pt x="321" y="1641"/>
                  </a:lnTo>
                  <a:lnTo>
                    <a:pt x="318" y="1644"/>
                  </a:lnTo>
                  <a:lnTo>
                    <a:pt x="314" y="1645"/>
                  </a:lnTo>
                  <a:lnTo>
                    <a:pt x="313" y="1648"/>
                  </a:lnTo>
                  <a:lnTo>
                    <a:pt x="310" y="1651"/>
                  </a:lnTo>
                  <a:lnTo>
                    <a:pt x="306" y="1652"/>
                  </a:lnTo>
                  <a:lnTo>
                    <a:pt x="300" y="1653"/>
                  </a:lnTo>
                  <a:lnTo>
                    <a:pt x="292" y="1656"/>
                  </a:lnTo>
                  <a:lnTo>
                    <a:pt x="282" y="1661"/>
                  </a:lnTo>
                  <a:lnTo>
                    <a:pt x="273" y="1667"/>
                  </a:lnTo>
                  <a:lnTo>
                    <a:pt x="266" y="1670"/>
                  </a:lnTo>
                  <a:lnTo>
                    <a:pt x="259" y="1671"/>
                  </a:lnTo>
                  <a:lnTo>
                    <a:pt x="246" y="1671"/>
                  </a:lnTo>
                  <a:lnTo>
                    <a:pt x="232" y="1670"/>
                  </a:lnTo>
                  <a:lnTo>
                    <a:pt x="219" y="1667"/>
                  </a:lnTo>
                  <a:lnTo>
                    <a:pt x="209" y="1667"/>
                  </a:lnTo>
                  <a:lnTo>
                    <a:pt x="199" y="1667"/>
                  </a:lnTo>
                  <a:lnTo>
                    <a:pt x="189" y="1668"/>
                  </a:lnTo>
                  <a:lnTo>
                    <a:pt x="180" y="1670"/>
                  </a:lnTo>
                  <a:lnTo>
                    <a:pt x="173" y="1674"/>
                  </a:lnTo>
                  <a:lnTo>
                    <a:pt x="164" y="1677"/>
                  </a:lnTo>
                  <a:lnTo>
                    <a:pt x="152" y="1677"/>
                  </a:lnTo>
                  <a:lnTo>
                    <a:pt x="143" y="1677"/>
                  </a:lnTo>
                  <a:lnTo>
                    <a:pt x="135" y="1674"/>
                  </a:lnTo>
                  <a:lnTo>
                    <a:pt x="128" y="1668"/>
                  </a:lnTo>
                  <a:lnTo>
                    <a:pt x="122" y="1661"/>
                  </a:lnTo>
                  <a:lnTo>
                    <a:pt x="118" y="1656"/>
                  </a:lnTo>
                  <a:lnTo>
                    <a:pt x="113" y="1652"/>
                  </a:lnTo>
                  <a:lnTo>
                    <a:pt x="106" y="1645"/>
                  </a:lnTo>
                  <a:lnTo>
                    <a:pt x="98" y="1640"/>
                  </a:lnTo>
                  <a:lnTo>
                    <a:pt x="82" y="1623"/>
                  </a:lnTo>
                  <a:lnTo>
                    <a:pt x="75" y="1615"/>
                  </a:lnTo>
                  <a:lnTo>
                    <a:pt x="68" y="1608"/>
                  </a:lnTo>
                  <a:lnTo>
                    <a:pt x="65" y="1601"/>
                  </a:lnTo>
                  <a:lnTo>
                    <a:pt x="64" y="1595"/>
                  </a:lnTo>
                  <a:lnTo>
                    <a:pt x="64" y="1592"/>
                  </a:lnTo>
                  <a:lnTo>
                    <a:pt x="63" y="1588"/>
                  </a:lnTo>
                  <a:lnTo>
                    <a:pt x="63" y="1585"/>
                  </a:lnTo>
                  <a:lnTo>
                    <a:pt x="60" y="1583"/>
                  </a:lnTo>
                  <a:lnTo>
                    <a:pt x="59" y="1581"/>
                  </a:lnTo>
                  <a:lnTo>
                    <a:pt x="56" y="1575"/>
                  </a:lnTo>
                  <a:lnTo>
                    <a:pt x="52" y="1571"/>
                  </a:lnTo>
                  <a:lnTo>
                    <a:pt x="39" y="1559"/>
                  </a:lnTo>
                  <a:lnTo>
                    <a:pt x="13" y="1534"/>
                  </a:lnTo>
                  <a:lnTo>
                    <a:pt x="6" y="1525"/>
                  </a:lnTo>
                  <a:lnTo>
                    <a:pt x="1" y="1518"/>
                  </a:lnTo>
                  <a:lnTo>
                    <a:pt x="0" y="1510"/>
                  </a:lnTo>
                  <a:lnTo>
                    <a:pt x="0" y="1496"/>
                  </a:lnTo>
                  <a:lnTo>
                    <a:pt x="0" y="1478"/>
                  </a:lnTo>
                  <a:lnTo>
                    <a:pt x="4" y="1466"/>
                  </a:lnTo>
                  <a:lnTo>
                    <a:pt x="9" y="1452"/>
                  </a:lnTo>
                  <a:lnTo>
                    <a:pt x="11" y="1436"/>
                  </a:lnTo>
                  <a:lnTo>
                    <a:pt x="13" y="1418"/>
                  </a:lnTo>
                  <a:lnTo>
                    <a:pt x="14" y="1395"/>
                  </a:lnTo>
                  <a:lnTo>
                    <a:pt x="14" y="1384"/>
                  </a:lnTo>
                  <a:lnTo>
                    <a:pt x="13" y="1374"/>
                  </a:lnTo>
                  <a:lnTo>
                    <a:pt x="11" y="1359"/>
                  </a:lnTo>
                  <a:lnTo>
                    <a:pt x="7" y="1344"/>
                  </a:lnTo>
                  <a:lnTo>
                    <a:pt x="6" y="1340"/>
                  </a:lnTo>
                  <a:lnTo>
                    <a:pt x="6" y="1333"/>
                  </a:lnTo>
                  <a:lnTo>
                    <a:pt x="6" y="1328"/>
                  </a:lnTo>
                  <a:lnTo>
                    <a:pt x="6" y="1322"/>
                  </a:lnTo>
                  <a:lnTo>
                    <a:pt x="10" y="1317"/>
                  </a:lnTo>
                  <a:lnTo>
                    <a:pt x="17" y="1312"/>
                  </a:lnTo>
                  <a:lnTo>
                    <a:pt x="22" y="1310"/>
                  </a:lnTo>
                  <a:lnTo>
                    <a:pt x="26" y="1307"/>
                  </a:lnTo>
                  <a:lnTo>
                    <a:pt x="30" y="1303"/>
                  </a:lnTo>
                  <a:lnTo>
                    <a:pt x="32" y="1299"/>
                  </a:lnTo>
                  <a:lnTo>
                    <a:pt x="34" y="1296"/>
                  </a:lnTo>
                  <a:lnTo>
                    <a:pt x="36" y="1294"/>
                  </a:lnTo>
                  <a:lnTo>
                    <a:pt x="38" y="1288"/>
                  </a:lnTo>
                  <a:lnTo>
                    <a:pt x="41" y="1274"/>
                  </a:lnTo>
                  <a:lnTo>
                    <a:pt x="48" y="1258"/>
                  </a:lnTo>
                  <a:lnTo>
                    <a:pt x="52" y="1255"/>
                  </a:lnTo>
                  <a:lnTo>
                    <a:pt x="56" y="1251"/>
                  </a:lnTo>
                  <a:lnTo>
                    <a:pt x="59" y="1247"/>
                  </a:lnTo>
                  <a:lnTo>
                    <a:pt x="59" y="1239"/>
                  </a:lnTo>
                  <a:lnTo>
                    <a:pt x="60" y="1232"/>
                  </a:lnTo>
                  <a:lnTo>
                    <a:pt x="64" y="1228"/>
                  </a:lnTo>
                  <a:lnTo>
                    <a:pt x="68" y="1224"/>
                  </a:lnTo>
                  <a:lnTo>
                    <a:pt x="72" y="1221"/>
                  </a:lnTo>
                  <a:lnTo>
                    <a:pt x="76" y="1217"/>
                  </a:lnTo>
                  <a:lnTo>
                    <a:pt x="92" y="1210"/>
                  </a:lnTo>
                  <a:lnTo>
                    <a:pt x="107" y="1200"/>
                  </a:lnTo>
                  <a:lnTo>
                    <a:pt x="113" y="1195"/>
                  </a:lnTo>
                  <a:lnTo>
                    <a:pt x="118" y="1193"/>
                  </a:lnTo>
                  <a:lnTo>
                    <a:pt x="120" y="1192"/>
                  </a:lnTo>
                  <a:lnTo>
                    <a:pt x="122" y="1189"/>
                  </a:lnTo>
                  <a:lnTo>
                    <a:pt x="122" y="1171"/>
                  </a:lnTo>
                  <a:lnTo>
                    <a:pt x="123" y="1164"/>
                  </a:lnTo>
                  <a:lnTo>
                    <a:pt x="124" y="1157"/>
                  </a:lnTo>
                  <a:lnTo>
                    <a:pt x="125" y="1149"/>
                  </a:lnTo>
                  <a:lnTo>
                    <a:pt x="127" y="1144"/>
                  </a:lnTo>
                  <a:lnTo>
                    <a:pt x="130" y="1141"/>
                  </a:lnTo>
                  <a:lnTo>
                    <a:pt x="133" y="1134"/>
                  </a:lnTo>
                  <a:lnTo>
                    <a:pt x="136" y="1127"/>
                  </a:lnTo>
                  <a:lnTo>
                    <a:pt x="139" y="1119"/>
                  </a:lnTo>
                  <a:lnTo>
                    <a:pt x="143" y="1114"/>
                  </a:lnTo>
                  <a:lnTo>
                    <a:pt x="147" y="1111"/>
                  </a:lnTo>
                  <a:lnTo>
                    <a:pt x="150" y="1109"/>
                  </a:lnTo>
                  <a:lnTo>
                    <a:pt x="158" y="1103"/>
                  </a:lnTo>
                  <a:lnTo>
                    <a:pt x="164" y="1100"/>
                  </a:lnTo>
                  <a:lnTo>
                    <a:pt x="170" y="1095"/>
                  </a:lnTo>
                  <a:lnTo>
                    <a:pt x="177" y="1091"/>
                  </a:lnTo>
                  <a:lnTo>
                    <a:pt x="180" y="1088"/>
                  </a:lnTo>
                  <a:lnTo>
                    <a:pt x="181" y="1087"/>
                  </a:lnTo>
                  <a:lnTo>
                    <a:pt x="182" y="1085"/>
                  </a:lnTo>
                  <a:lnTo>
                    <a:pt x="180" y="1083"/>
                  </a:lnTo>
                  <a:lnTo>
                    <a:pt x="178" y="1081"/>
                  </a:lnTo>
                  <a:lnTo>
                    <a:pt x="178" y="1079"/>
                  </a:lnTo>
                  <a:lnTo>
                    <a:pt x="178" y="1072"/>
                  </a:lnTo>
                  <a:lnTo>
                    <a:pt x="180" y="1069"/>
                  </a:lnTo>
                  <a:lnTo>
                    <a:pt x="182" y="1066"/>
                  </a:lnTo>
                  <a:lnTo>
                    <a:pt x="186" y="1063"/>
                  </a:lnTo>
                  <a:lnTo>
                    <a:pt x="190" y="1061"/>
                  </a:lnTo>
                  <a:lnTo>
                    <a:pt x="192" y="1060"/>
                  </a:lnTo>
                  <a:lnTo>
                    <a:pt x="193" y="1060"/>
                  </a:lnTo>
                  <a:lnTo>
                    <a:pt x="199" y="1062"/>
                  </a:lnTo>
                  <a:lnTo>
                    <a:pt x="204" y="1063"/>
                  </a:lnTo>
                  <a:lnTo>
                    <a:pt x="208" y="1065"/>
                  </a:lnTo>
                  <a:lnTo>
                    <a:pt x="211" y="1068"/>
                  </a:lnTo>
                  <a:lnTo>
                    <a:pt x="215" y="1069"/>
                  </a:lnTo>
                  <a:lnTo>
                    <a:pt x="219" y="1069"/>
                  </a:lnTo>
                  <a:lnTo>
                    <a:pt x="226" y="1069"/>
                  </a:lnTo>
                  <a:lnTo>
                    <a:pt x="227" y="1068"/>
                  </a:lnTo>
                  <a:lnTo>
                    <a:pt x="228" y="1068"/>
                  </a:lnTo>
                  <a:lnTo>
                    <a:pt x="233" y="1068"/>
                  </a:lnTo>
                  <a:lnTo>
                    <a:pt x="237" y="1068"/>
                  </a:lnTo>
                  <a:lnTo>
                    <a:pt x="240" y="1069"/>
                  </a:lnTo>
                  <a:lnTo>
                    <a:pt x="244" y="1073"/>
                  </a:lnTo>
                  <a:lnTo>
                    <a:pt x="247" y="1075"/>
                  </a:lnTo>
                  <a:lnTo>
                    <a:pt x="250" y="1077"/>
                  </a:lnTo>
                  <a:lnTo>
                    <a:pt x="251" y="1075"/>
                  </a:lnTo>
                  <a:lnTo>
                    <a:pt x="253" y="1069"/>
                  </a:lnTo>
                  <a:lnTo>
                    <a:pt x="258" y="1066"/>
                  </a:lnTo>
                  <a:lnTo>
                    <a:pt x="261" y="1065"/>
                  </a:lnTo>
                  <a:lnTo>
                    <a:pt x="265" y="1062"/>
                  </a:lnTo>
                  <a:lnTo>
                    <a:pt x="269" y="1061"/>
                  </a:lnTo>
                  <a:lnTo>
                    <a:pt x="273" y="1058"/>
                  </a:lnTo>
                  <a:lnTo>
                    <a:pt x="277" y="1055"/>
                  </a:lnTo>
                  <a:lnTo>
                    <a:pt x="286" y="1050"/>
                  </a:lnTo>
                  <a:lnTo>
                    <a:pt x="294" y="1047"/>
                  </a:lnTo>
                  <a:lnTo>
                    <a:pt x="300" y="1047"/>
                  </a:lnTo>
                  <a:lnTo>
                    <a:pt x="303" y="1044"/>
                  </a:lnTo>
                  <a:lnTo>
                    <a:pt x="312" y="1044"/>
                  </a:lnTo>
                  <a:lnTo>
                    <a:pt x="321" y="1042"/>
                  </a:lnTo>
                  <a:lnTo>
                    <a:pt x="331" y="1041"/>
                  </a:lnTo>
                  <a:lnTo>
                    <a:pt x="340" y="1041"/>
                  </a:lnTo>
                  <a:lnTo>
                    <a:pt x="353" y="1042"/>
                  </a:lnTo>
                  <a:lnTo>
                    <a:pt x="363" y="1042"/>
                  </a:lnTo>
                  <a:lnTo>
                    <a:pt x="373" y="1042"/>
                  </a:lnTo>
                  <a:lnTo>
                    <a:pt x="379" y="1041"/>
                  </a:lnTo>
                  <a:lnTo>
                    <a:pt x="384" y="1039"/>
                  </a:lnTo>
                  <a:lnTo>
                    <a:pt x="391" y="1039"/>
                  </a:lnTo>
                  <a:lnTo>
                    <a:pt x="395" y="1038"/>
                  </a:lnTo>
                  <a:lnTo>
                    <a:pt x="401" y="1037"/>
                  </a:lnTo>
                  <a:lnTo>
                    <a:pt x="409" y="1037"/>
                  </a:lnTo>
                  <a:lnTo>
                    <a:pt x="412" y="1037"/>
                  </a:lnTo>
                  <a:lnTo>
                    <a:pt x="422" y="1036"/>
                  </a:lnTo>
                  <a:lnTo>
                    <a:pt x="429" y="1035"/>
                  </a:lnTo>
                  <a:lnTo>
                    <a:pt x="438" y="1029"/>
                  </a:lnTo>
                  <a:lnTo>
                    <a:pt x="445" y="1028"/>
                  </a:lnTo>
                  <a:lnTo>
                    <a:pt x="451" y="1027"/>
                  </a:lnTo>
                  <a:lnTo>
                    <a:pt x="455" y="1027"/>
                  </a:lnTo>
                  <a:lnTo>
                    <a:pt x="459" y="1032"/>
                  </a:lnTo>
                  <a:lnTo>
                    <a:pt x="462" y="1037"/>
                  </a:lnTo>
                  <a:lnTo>
                    <a:pt x="464" y="1041"/>
                  </a:lnTo>
                  <a:lnTo>
                    <a:pt x="467" y="1047"/>
                  </a:lnTo>
                  <a:lnTo>
                    <a:pt x="470" y="1053"/>
                  </a:lnTo>
                  <a:lnTo>
                    <a:pt x="474" y="1062"/>
                  </a:lnTo>
                  <a:lnTo>
                    <a:pt x="476" y="1069"/>
                  </a:lnTo>
                  <a:lnTo>
                    <a:pt x="475" y="1075"/>
                  </a:lnTo>
                  <a:lnTo>
                    <a:pt x="474" y="1080"/>
                  </a:lnTo>
                  <a:lnTo>
                    <a:pt x="467" y="1091"/>
                  </a:lnTo>
                  <a:lnTo>
                    <a:pt x="463" y="1100"/>
                  </a:lnTo>
                  <a:lnTo>
                    <a:pt x="460" y="1103"/>
                  </a:lnTo>
                  <a:lnTo>
                    <a:pt x="460" y="1107"/>
                  </a:lnTo>
                  <a:lnTo>
                    <a:pt x="463" y="1111"/>
                  </a:lnTo>
                  <a:lnTo>
                    <a:pt x="466" y="1112"/>
                  </a:lnTo>
                  <a:lnTo>
                    <a:pt x="474" y="1113"/>
                  </a:lnTo>
                  <a:lnTo>
                    <a:pt x="480" y="1117"/>
                  </a:lnTo>
                  <a:lnTo>
                    <a:pt x="485" y="1119"/>
                  </a:lnTo>
                  <a:lnTo>
                    <a:pt x="486" y="1121"/>
                  </a:lnTo>
                  <a:lnTo>
                    <a:pt x="488" y="1123"/>
                  </a:lnTo>
                  <a:lnTo>
                    <a:pt x="491" y="1124"/>
                  </a:lnTo>
                  <a:lnTo>
                    <a:pt x="497" y="1125"/>
                  </a:lnTo>
                  <a:lnTo>
                    <a:pt x="516" y="1127"/>
                  </a:lnTo>
                  <a:lnTo>
                    <a:pt x="522" y="1128"/>
                  </a:lnTo>
                  <a:lnTo>
                    <a:pt x="529" y="1132"/>
                  </a:lnTo>
                  <a:lnTo>
                    <a:pt x="536" y="1139"/>
                  </a:lnTo>
                  <a:lnTo>
                    <a:pt x="544" y="1144"/>
                  </a:lnTo>
                  <a:lnTo>
                    <a:pt x="552" y="1150"/>
                  </a:lnTo>
                  <a:lnTo>
                    <a:pt x="561" y="1153"/>
                  </a:lnTo>
                  <a:lnTo>
                    <a:pt x="572" y="1155"/>
                  </a:lnTo>
                  <a:lnTo>
                    <a:pt x="584" y="1159"/>
                  </a:lnTo>
                  <a:lnTo>
                    <a:pt x="592" y="1164"/>
                  </a:lnTo>
                  <a:lnTo>
                    <a:pt x="597" y="1166"/>
                  </a:lnTo>
                  <a:lnTo>
                    <a:pt x="602" y="1166"/>
                  </a:lnTo>
                  <a:lnTo>
                    <a:pt x="605" y="1165"/>
                  </a:lnTo>
                  <a:lnTo>
                    <a:pt x="609" y="1162"/>
                  </a:lnTo>
                  <a:lnTo>
                    <a:pt x="612" y="1154"/>
                  </a:lnTo>
                  <a:lnTo>
                    <a:pt x="614" y="1146"/>
                  </a:lnTo>
                  <a:lnTo>
                    <a:pt x="616" y="1136"/>
                  </a:lnTo>
                  <a:lnTo>
                    <a:pt x="619" y="1129"/>
                  </a:lnTo>
                  <a:lnTo>
                    <a:pt x="627" y="1125"/>
                  </a:lnTo>
                  <a:lnTo>
                    <a:pt x="637" y="1124"/>
                  </a:lnTo>
                  <a:lnTo>
                    <a:pt x="648" y="1125"/>
                  </a:lnTo>
                  <a:lnTo>
                    <a:pt x="663" y="1128"/>
                  </a:lnTo>
                  <a:lnTo>
                    <a:pt x="679" y="1134"/>
                  </a:lnTo>
                  <a:lnTo>
                    <a:pt x="698" y="1141"/>
                  </a:lnTo>
                  <a:lnTo>
                    <a:pt x="711" y="1146"/>
                  </a:lnTo>
                  <a:lnTo>
                    <a:pt x="723" y="1150"/>
                  </a:lnTo>
                  <a:lnTo>
                    <a:pt x="734" y="1153"/>
                  </a:lnTo>
                  <a:lnTo>
                    <a:pt x="742" y="1155"/>
                  </a:lnTo>
                  <a:lnTo>
                    <a:pt x="752" y="1158"/>
                  </a:lnTo>
                  <a:lnTo>
                    <a:pt x="759" y="1159"/>
                  </a:lnTo>
                  <a:lnTo>
                    <a:pt x="766" y="1159"/>
                  </a:lnTo>
                  <a:lnTo>
                    <a:pt x="776" y="1159"/>
                  </a:lnTo>
                  <a:lnTo>
                    <a:pt x="779" y="1159"/>
                  </a:lnTo>
                  <a:lnTo>
                    <a:pt x="782" y="1157"/>
                  </a:lnTo>
                  <a:lnTo>
                    <a:pt x="784" y="1154"/>
                  </a:lnTo>
                  <a:lnTo>
                    <a:pt x="786" y="1153"/>
                  </a:lnTo>
                  <a:lnTo>
                    <a:pt x="791" y="1151"/>
                  </a:lnTo>
                  <a:lnTo>
                    <a:pt x="802" y="1149"/>
                  </a:lnTo>
                  <a:lnTo>
                    <a:pt x="810" y="1150"/>
                  </a:lnTo>
                  <a:lnTo>
                    <a:pt x="824" y="1154"/>
                  </a:lnTo>
                  <a:lnTo>
                    <a:pt x="836" y="1159"/>
                  </a:lnTo>
                  <a:lnTo>
                    <a:pt x="840" y="1159"/>
                  </a:lnTo>
                  <a:lnTo>
                    <a:pt x="847" y="1157"/>
                  </a:lnTo>
                  <a:lnTo>
                    <a:pt x="853" y="1152"/>
                  </a:lnTo>
                  <a:lnTo>
                    <a:pt x="860" y="1144"/>
                  </a:lnTo>
                  <a:lnTo>
                    <a:pt x="862" y="1141"/>
                  </a:lnTo>
                  <a:lnTo>
                    <a:pt x="863" y="1136"/>
                  </a:lnTo>
                  <a:lnTo>
                    <a:pt x="865" y="1132"/>
                  </a:lnTo>
                  <a:lnTo>
                    <a:pt x="865" y="1123"/>
                  </a:lnTo>
                  <a:lnTo>
                    <a:pt x="866" y="1117"/>
                  </a:lnTo>
                  <a:lnTo>
                    <a:pt x="869" y="1113"/>
                  </a:lnTo>
                  <a:lnTo>
                    <a:pt x="870" y="1109"/>
                  </a:lnTo>
                  <a:lnTo>
                    <a:pt x="873" y="1098"/>
                  </a:lnTo>
                  <a:lnTo>
                    <a:pt x="876" y="1090"/>
                  </a:lnTo>
                  <a:lnTo>
                    <a:pt x="878" y="1083"/>
                  </a:lnTo>
                  <a:lnTo>
                    <a:pt x="880" y="1077"/>
                  </a:lnTo>
                  <a:lnTo>
                    <a:pt x="882" y="1066"/>
                  </a:lnTo>
                  <a:lnTo>
                    <a:pt x="882" y="1055"/>
                  </a:lnTo>
                  <a:lnTo>
                    <a:pt x="881" y="1048"/>
                  </a:lnTo>
                  <a:lnTo>
                    <a:pt x="881" y="1043"/>
                  </a:lnTo>
                  <a:lnTo>
                    <a:pt x="882" y="1042"/>
                  </a:lnTo>
                  <a:lnTo>
                    <a:pt x="886" y="1042"/>
                  </a:lnTo>
                  <a:lnTo>
                    <a:pt x="886" y="1041"/>
                  </a:lnTo>
                  <a:lnTo>
                    <a:pt x="877" y="1041"/>
                  </a:lnTo>
                  <a:lnTo>
                    <a:pt x="872" y="1042"/>
                  </a:lnTo>
                  <a:lnTo>
                    <a:pt x="865" y="1042"/>
                  </a:lnTo>
                  <a:lnTo>
                    <a:pt x="848" y="1044"/>
                  </a:lnTo>
                  <a:lnTo>
                    <a:pt x="832" y="1048"/>
                  </a:lnTo>
                  <a:lnTo>
                    <a:pt x="818" y="1048"/>
                  </a:lnTo>
                  <a:lnTo>
                    <a:pt x="801" y="1046"/>
                  </a:lnTo>
                  <a:lnTo>
                    <a:pt x="793" y="1043"/>
                  </a:lnTo>
                  <a:lnTo>
                    <a:pt x="789" y="1042"/>
                  </a:lnTo>
                  <a:lnTo>
                    <a:pt x="786" y="1039"/>
                  </a:lnTo>
                  <a:lnTo>
                    <a:pt x="779" y="1039"/>
                  </a:lnTo>
                  <a:lnTo>
                    <a:pt x="779" y="1041"/>
                  </a:lnTo>
                  <a:lnTo>
                    <a:pt x="773" y="1044"/>
                  </a:lnTo>
                  <a:lnTo>
                    <a:pt x="765" y="1046"/>
                  </a:lnTo>
                  <a:lnTo>
                    <a:pt x="755" y="1043"/>
                  </a:lnTo>
                  <a:lnTo>
                    <a:pt x="752" y="1041"/>
                  </a:lnTo>
                  <a:lnTo>
                    <a:pt x="747" y="1039"/>
                  </a:lnTo>
                  <a:lnTo>
                    <a:pt x="744" y="1033"/>
                  </a:lnTo>
                  <a:lnTo>
                    <a:pt x="740" y="1027"/>
                  </a:lnTo>
                  <a:lnTo>
                    <a:pt x="738" y="1021"/>
                  </a:lnTo>
                  <a:lnTo>
                    <a:pt x="737" y="1017"/>
                  </a:lnTo>
                  <a:lnTo>
                    <a:pt x="734" y="1016"/>
                  </a:lnTo>
                  <a:lnTo>
                    <a:pt x="732" y="1016"/>
                  </a:lnTo>
                  <a:lnTo>
                    <a:pt x="725" y="1014"/>
                  </a:lnTo>
                  <a:lnTo>
                    <a:pt x="723" y="1014"/>
                  </a:lnTo>
                  <a:lnTo>
                    <a:pt x="721" y="1013"/>
                  </a:lnTo>
                  <a:lnTo>
                    <a:pt x="719" y="1011"/>
                  </a:lnTo>
                  <a:lnTo>
                    <a:pt x="719" y="1007"/>
                  </a:lnTo>
                  <a:lnTo>
                    <a:pt x="719" y="1005"/>
                  </a:lnTo>
                  <a:lnTo>
                    <a:pt x="721" y="1001"/>
                  </a:lnTo>
                  <a:lnTo>
                    <a:pt x="722" y="995"/>
                  </a:lnTo>
                  <a:lnTo>
                    <a:pt x="721" y="983"/>
                  </a:lnTo>
                  <a:lnTo>
                    <a:pt x="719" y="971"/>
                  </a:lnTo>
                  <a:lnTo>
                    <a:pt x="714" y="961"/>
                  </a:lnTo>
                  <a:lnTo>
                    <a:pt x="711" y="954"/>
                  </a:lnTo>
                  <a:lnTo>
                    <a:pt x="706" y="951"/>
                  </a:lnTo>
                  <a:lnTo>
                    <a:pt x="698" y="950"/>
                  </a:lnTo>
                  <a:lnTo>
                    <a:pt x="693" y="954"/>
                  </a:lnTo>
                  <a:lnTo>
                    <a:pt x="687" y="955"/>
                  </a:lnTo>
                  <a:lnTo>
                    <a:pt x="684" y="960"/>
                  </a:lnTo>
                  <a:lnTo>
                    <a:pt x="672" y="973"/>
                  </a:lnTo>
                  <a:lnTo>
                    <a:pt x="665" y="984"/>
                  </a:lnTo>
                  <a:lnTo>
                    <a:pt x="661" y="995"/>
                  </a:lnTo>
                  <a:lnTo>
                    <a:pt x="663" y="1006"/>
                  </a:lnTo>
                  <a:lnTo>
                    <a:pt x="664" y="1001"/>
                  </a:lnTo>
                </a:path>
              </a:pathLst>
            </a:custGeom>
            <a:solidFill>
              <a:srgbClr val="D4D8F2"/>
            </a:solidFill>
            <a:ln w="9525" cap="rnd">
              <a:noFill/>
              <a:round/>
              <a:headEnd type="none" w="sm" len="sm"/>
              <a:tailEnd type="none" w="sm" len="sm"/>
            </a:ln>
            <a:effectLst/>
          </p:spPr>
          <p:txBody>
            <a:bodyPr/>
            <a:lstStyle/>
            <a:p>
              <a:endParaRPr lang="en-US" sz="900"/>
            </a:p>
          </p:txBody>
        </p:sp>
        <p:sp>
          <p:nvSpPr>
            <p:cNvPr id="1313832" name="Freeform 40"/>
            <p:cNvSpPr>
              <a:spLocks/>
            </p:cNvSpPr>
            <p:nvPr/>
          </p:nvSpPr>
          <p:spPr bwMode="ltGray">
            <a:xfrm>
              <a:off x="4687" y="3152"/>
              <a:ext cx="689" cy="569"/>
            </a:xfrm>
            <a:custGeom>
              <a:avLst/>
              <a:gdLst>
                <a:gd name="T0" fmla="*/ 669 w 690"/>
                <a:gd name="T1" fmla="*/ 392 h 561"/>
                <a:gd name="T2" fmla="*/ 653 w 690"/>
                <a:gd name="T3" fmla="*/ 428 h 561"/>
                <a:gd name="T4" fmla="*/ 586 w 690"/>
                <a:gd name="T5" fmla="*/ 516 h 561"/>
                <a:gd name="T6" fmla="*/ 555 w 690"/>
                <a:gd name="T7" fmla="*/ 531 h 561"/>
                <a:gd name="T8" fmla="*/ 521 w 690"/>
                <a:gd name="T9" fmla="*/ 560 h 561"/>
                <a:gd name="T10" fmla="*/ 499 w 690"/>
                <a:gd name="T11" fmla="*/ 543 h 561"/>
                <a:gd name="T12" fmla="*/ 466 w 690"/>
                <a:gd name="T13" fmla="*/ 544 h 561"/>
                <a:gd name="T14" fmla="*/ 429 w 690"/>
                <a:gd name="T15" fmla="*/ 538 h 561"/>
                <a:gd name="T16" fmla="*/ 415 w 690"/>
                <a:gd name="T17" fmla="*/ 507 h 561"/>
                <a:gd name="T18" fmla="*/ 404 w 690"/>
                <a:gd name="T19" fmla="*/ 470 h 561"/>
                <a:gd name="T20" fmla="*/ 386 w 690"/>
                <a:gd name="T21" fmla="*/ 475 h 561"/>
                <a:gd name="T22" fmla="*/ 397 w 690"/>
                <a:gd name="T23" fmla="*/ 443 h 561"/>
                <a:gd name="T24" fmla="*/ 370 w 690"/>
                <a:gd name="T25" fmla="*/ 468 h 561"/>
                <a:gd name="T26" fmla="*/ 357 w 690"/>
                <a:gd name="T27" fmla="*/ 459 h 561"/>
                <a:gd name="T28" fmla="*/ 331 w 690"/>
                <a:gd name="T29" fmla="*/ 426 h 561"/>
                <a:gd name="T30" fmla="*/ 224 w 690"/>
                <a:gd name="T31" fmla="*/ 413 h 561"/>
                <a:gd name="T32" fmla="*/ 159 w 690"/>
                <a:gd name="T33" fmla="*/ 451 h 561"/>
                <a:gd name="T34" fmla="*/ 104 w 690"/>
                <a:gd name="T35" fmla="*/ 453 h 561"/>
                <a:gd name="T36" fmla="*/ 60 w 690"/>
                <a:gd name="T37" fmla="*/ 476 h 561"/>
                <a:gd name="T38" fmla="*/ 27 w 690"/>
                <a:gd name="T39" fmla="*/ 468 h 561"/>
                <a:gd name="T40" fmla="*/ 24 w 690"/>
                <a:gd name="T41" fmla="*/ 406 h 561"/>
                <a:gd name="T42" fmla="*/ 13 w 690"/>
                <a:gd name="T43" fmla="*/ 319 h 561"/>
                <a:gd name="T44" fmla="*/ 1 w 690"/>
                <a:gd name="T45" fmla="*/ 291 h 561"/>
                <a:gd name="T46" fmla="*/ 19 w 690"/>
                <a:gd name="T47" fmla="*/ 302 h 561"/>
                <a:gd name="T48" fmla="*/ 28 w 690"/>
                <a:gd name="T49" fmla="*/ 283 h 561"/>
                <a:gd name="T50" fmla="*/ 18 w 690"/>
                <a:gd name="T51" fmla="*/ 255 h 561"/>
                <a:gd name="T52" fmla="*/ 22 w 690"/>
                <a:gd name="T53" fmla="*/ 240 h 561"/>
                <a:gd name="T54" fmla="*/ 41 w 690"/>
                <a:gd name="T55" fmla="*/ 216 h 561"/>
                <a:gd name="T56" fmla="*/ 69 w 690"/>
                <a:gd name="T57" fmla="*/ 195 h 561"/>
                <a:gd name="T58" fmla="*/ 119 w 690"/>
                <a:gd name="T59" fmla="*/ 185 h 561"/>
                <a:gd name="T60" fmla="*/ 176 w 690"/>
                <a:gd name="T61" fmla="*/ 133 h 561"/>
                <a:gd name="T62" fmla="*/ 185 w 690"/>
                <a:gd name="T63" fmla="*/ 117 h 561"/>
                <a:gd name="T64" fmla="*/ 201 w 690"/>
                <a:gd name="T65" fmla="*/ 123 h 561"/>
                <a:gd name="T66" fmla="*/ 220 w 690"/>
                <a:gd name="T67" fmla="*/ 104 h 561"/>
                <a:gd name="T68" fmla="*/ 228 w 690"/>
                <a:gd name="T69" fmla="*/ 81 h 561"/>
                <a:gd name="T70" fmla="*/ 241 w 690"/>
                <a:gd name="T71" fmla="*/ 65 h 561"/>
                <a:gd name="T72" fmla="*/ 269 w 690"/>
                <a:gd name="T73" fmla="*/ 65 h 561"/>
                <a:gd name="T74" fmla="*/ 292 w 690"/>
                <a:gd name="T75" fmla="*/ 83 h 561"/>
                <a:gd name="T76" fmla="*/ 305 w 690"/>
                <a:gd name="T77" fmla="*/ 61 h 561"/>
                <a:gd name="T78" fmla="*/ 317 w 690"/>
                <a:gd name="T79" fmla="*/ 41 h 561"/>
                <a:gd name="T80" fmla="*/ 346 w 690"/>
                <a:gd name="T81" fmla="*/ 30 h 561"/>
                <a:gd name="T82" fmla="*/ 362 w 690"/>
                <a:gd name="T83" fmla="*/ 13 h 561"/>
                <a:gd name="T84" fmla="*/ 397 w 690"/>
                <a:gd name="T85" fmla="*/ 25 h 561"/>
                <a:gd name="T86" fmla="*/ 428 w 690"/>
                <a:gd name="T87" fmla="*/ 36 h 561"/>
                <a:gd name="T88" fmla="*/ 419 w 690"/>
                <a:gd name="T89" fmla="*/ 52 h 561"/>
                <a:gd name="T90" fmla="*/ 414 w 690"/>
                <a:gd name="T91" fmla="*/ 84 h 561"/>
                <a:gd name="T92" fmla="*/ 469 w 690"/>
                <a:gd name="T93" fmla="*/ 126 h 561"/>
                <a:gd name="T94" fmla="*/ 505 w 690"/>
                <a:gd name="T95" fmla="*/ 115 h 561"/>
                <a:gd name="T96" fmla="*/ 508 w 690"/>
                <a:gd name="T97" fmla="*/ 71 h 561"/>
                <a:gd name="T98" fmla="*/ 514 w 690"/>
                <a:gd name="T99" fmla="*/ 41 h 561"/>
                <a:gd name="T100" fmla="*/ 529 w 690"/>
                <a:gd name="T101" fmla="*/ 0 h 561"/>
                <a:gd name="T102" fmla="*/ 552 w 690"/>
                <a:gd name="T103" fmla="*/ 60 h 561"/>
                <a:gd name="T104" fmla="*/ 575 w 690"/>
                <a:gd name="T105" fmla="*/ 110 h 561"/>
                <a:gd name="T106" fmla="*/ 595 w 690"/>
                <a:gd name="T107" fmla="*/ 160 h 561"/>
                <a:gd name="T108" fmla="*/ 630 w 690"/>
                <a:gd name="T109" fmla="*/ 203 h 561"/>
                <a:gd name="T110" fmla="*/ 653 w 690"/>
                <a:gd name="T111" fmla="*/ 256 h 561"/>
                <a:gd name="T112" fmla="*/ 681 w 690"/>
                <a:gd name="T113" fmla="*/ 276 h 56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0"/>
                <a:gd name="T172" fmla="*/ 0 h 561"/>
                <a:gd name="T173" fmla="*/ 690 w 690"/>
                <a:gd name="T174" fmla="*/ 561 h 56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0" h="561">
                  <a:moveTo>
                    <a:pt x="681" y="309"/>
                  </a:moveTo>
                  <a:lnTo>
                    <a:pt x="681" y="326"/>
                  </a:lnTo>
                  <a:lnTo>
                    <a:pt x="681" y="348"/>
                  </a:lnTo>
                  <a:lnTo>
                    <a:pt x="680" y="360"/>
                  </a:lnTo>
                  <a:lnTo>
                    <a:pt x="677" y="372"/>
                  </a:lnTo>
                  <a:lnTo>
                    <a:pt x="674" y="382"/>
                  </a:lnTo>
                  <a:lnTo>
                    <a:pt x="669" y="392"/>
                  </a:lnTo>
                  <a:lnTo>
                    <a:pt x="664" y="397"/>
                  </a:lnTo>
                  <a:lnTo>
                    <a:pt x="662" y="400"/>
                  </a:lnTo>
                  <a:lnTo>
                    <a:pt x="661" y="404"/>
                  </a:lnTo>
                  <a:lnTo>
                    <a:pt x="661" y="414"/>
                  </a:lnTo>
                  <a:lnTo>
                    <a:pt x="657" y="422"/>
                  </a:lnTo>
                  <a:lnTo>
                    <a:pt x="655" y="425"/>
                  </a:lnTo>
                  <a:lnTo>
                    <a:pt x="653" y="428"/>
                  </a:lnTo>
                  <a:lnTo>
                    <a:pt x="648" y="434"/>
                  </a:lnTo>
                  <a:lnTo>
                    <a:pt x="641" y="440"/>
                  </a:lnTo>
                  <a:lnTo>
                    <a:pt x="625" y="458"/>
                  </a:lnTo>
                  <a:lnTo>
                    <a:pt x="611" y="476"/>
                  </a:lnTo>
                  <a:lnTo>
                    <a:pt x="598" y="493"/>
                  </a:lnTo>
                  <a:lnTo>
                    <a:pt x="588" y="508"/>
                  </a:lnTo>
                  <a:lnTo>
                    <a:pt x="586" y="516"/>
                  </a:lnTo>
                  <a:lnTo>
                    <a:pt x="582" y="522"/>
                  </a:lnTo>
                  <a:lnTo>
                    <a:pt x="579" y="528"/>
                  </a:lnTo>
                  <a:lnTo>
                    <a:pt x="578" y="531"/>
                  </a:lnTo>
                  <a:lnTo>
                    <a:pt x="572" y="532"/>
                  </a:lnTo>
                  <a:lnTo>
                    <a:pt x="566" y="533"/>
                  </a:lnTo>
                  <a:lnTo>
                    <a:pt x="563" y="532"/>
                  </a:lnTo>
                  <a:lnTo>
                    <a:pt x="555" y="531"/>
                  </a:lnTo>
                  <a:lnTo>
                    <a:pt x="549" y="531"/>
                  </a:lnTo>
                  <a:lnTo>
                    <a:pt x="544" y="532"/>
                  </a:lnTo>
                  <a:lnTo>
                    <a:pt x="540" y="534"/>
                  </a:lnTo>
                  <a:lnTo>
                    <a:pt x="533" y="539"/>
                  </a:lnTo>
                  <a:lnTo>
                    <a:pt x="529" y="545"/>
                  </a:lnTo>
                  <a:lnTo>
                    <a:pt x="524" y="551"/>
                  </a:lnTo>
                  <a:lnTo>
                    <a:pt x="521" y="560"/>
                  </a:lnTo>
                  <a:lnTo>
                    <a:pt x="523" y="557"/>
                  </a:lnTo>
                  <a:lnTo>
                    <a:pt x="522" y="554"/>
                  </a:lnTo>
                  <a:lnTo>
                    <a:pt x="518" y="551"/>
                  </a:lnTo>
                  <a:lnTo>
                    <a:pt x="513" y="547"/>
                  </a:lnTo>
                  <a:lnTo>
                    <a:pt x="510" y="545"/>
                  </a:lnTo>
                  <a:lnTo>
                    <a:pt x="504" y="543"/>
                  </a:lnTo>
                  <a:lnTo>
                    <a:pt x="499" y="543"/>
                  </a:lnTo>
                  <a:lnTo>
                    <a:pt x="493" y="545"/>
                  </a:lnTo>
                  <a:lnTo>
                    <a:pt x="486" y="550"/>
                  </a:lnTo>
                  <a:lnTo>
                    <a:pt x="483" y="552"/>
                  </a:lnTo>
                  <a:lnTo>
                    <a:pt x="479" y="554"/>
                  </a:lnTo>
                  <a:lnTo>
                    <a:pt x="477" y="554"/>
                  </a:lnTo>
                  <a:lnTo>
                    <a:pt x="470" y="547"/>
                  </a:lnTo>
                  <a:lnTo>
                    <a:pt x="466" y="544"/>
                  </a:lnTo>
                  <a:lnTo>
                    <a:pt x="463" y="542"/>
                  </a:lnTo>
                  <a:lnTo>
                    <a:pt x="461" y="540"/>
                  </a:lnTo>
                  <a:lnTo>
                    <a:pt x="455" y="540"/>
                  </a:lnTo>
                  <a:lnTo>
                    <a:pt x="449" y="543"/>
                  </a:lnTo>
                  <a:lnTo>
                    <a:pt x="443" y="544"/>
                  </a:lnTo>
                  <a:lnTo>
                    <a:pt x="436" y="543"/>
                  </a:lnTo>
                  <a:lnTo>
                    <a:pt x="429" y="538"/>
                  </a:lnTo>
                  <a:lnTo>
                    <a:pt x="424" y="533"/>
                  </a:lnTo>
                  <a:lnTo>
                    <a:pt x="419" y="528"/>
                  </a:lnTo>
                  <a:lnTo>
                    <a:pt x="415" y="524"/>
                  </a:lnTo>
                  <a:lnTo>
                    <a:pt x="415" y="521"/>
                  </a:lnTo>
                  <a:lnTo>
                    <a:pt x="414" y="517"/>
                  </a:lnTo>
                  <a:lnTo>
                    <a:pt x="415" y="512"/>
                  </a:lnTo>
                  <a:lnTo>
                    <a:pt x="415" y="507"/>
                  </a:lnTo>
                  <a:lnTo>
                    <a:pt x="415" y="502"/>
                  </a:lnTo>
                  <a:lnTo>
                    <a:pt x="415" y="495"/>
                  </a:lnTo>
                  <a:lnTo>
                    <a:pt x="414" y="489"/>
                  </a:lnTo>
                  <a:lnTo>
                    <a:pt x="411" y="486"/>
                  </a:lnTo>
                  <a:lnTo>
                    <a:pt x="404" y="486"/>
                  </a:lnTo>
                  <a:lnTo>
                    <a:pt x="403" y="470"/>
                  </a:lnTo>
                  <a:lnTo>
                    <a:pt x="404" y="470"/>
                  </a:lnTo>
                  <a:lnTo>
                    <a:pt x="401" y="472"/>
                  </a:lnTo>
                  <a:lnTo>
                    <a:pt x="397" y="474"/>
                  </a:lnTo>
                  <a:lnTo>
                    <a:pt x="395" y="476"/>
                  </a:lnTo>
                  <a:lnTo>
                    <a:pt x="388" y="478"/>
                  </a:lnTo>
                  <a:lnTo>
                    <a:pt x="385" y="480"/>
                  </a:lnTo>
                  <a:lnTo>
                    <a:pt x="385" y="478"/>
                  </a:lnTo>
                  <a:lnTo>
                    <a:pt x="386" y="475"/>
                  </a:lnTo>
                  <a:lnTo>
                    <a:pt x="387" y="470"/>
                  </a:lnTo>
                  <a:lnTo>
                    <a:pt x="390" y="459"/>
                  </a:lnTo>
                  <a:lnTo>
                    <a:pt x="397" y="452"/>
                  </a:lnTo>
                  <a:lnTo>
                    <a:pt x="397" y="448"/>
                  </a:lnTo>
                  <a:lnTo>
                    <a:pt x="399" y="445"/>
                  </a:lnTo>
                  <a:lnTo>
                    <a:pt x="399" y="444"/>
                  </a:lnTo>
                  <a:lnTo>
                    <a:pt x="397" y="443"/>
                  </a:lnTo>
                  <a:lnTo>
                    <a:pt x="393" y="440"/>
                  </a:lnTo>
                  <a:lnTo>
                    <a:pt x="389" y="441"/>
                  </a:lnTo>
                  <a:lnTo>
                    <a:pt x="386" y="445"/>
                  </a:lnTo>
                  <a:lnTo>
                    <a:pt x="384" y="448"/>
                  </a:lnTo>
                  <a:lnTo>
                    <a:pt x="381" y="453"/>
                  </a:lnTo>
                  <a:lnTo>
                    <a:pt x="376" y="462"/>
                  </a:lnTo>
                  <a:lnTo>
                    <a:pt x="370" y="468"/>
                  </a:lnTo>
                  <a:lnTo>
                    <a:pt x="369" y="471"/>
                  </a:lnTo>
                  <a:lnTo>
                    <a:pt x="368" y="471"/>
                  </a:lnTo>
                  <a:lnTo>
                    <a:pt x="364" y="471"/>
                  </a:lnTo>
                  <a:lnTo>
                    <a:pt x="363" y="467"/>
                  </a:lnTo>
                  <a:lnTo>
                    <a:pt x="362" y="466"/>
                  </a:lnTo>
                  <a:lnTo>
                    <a:pt x="360" y="463"/>
                  </a:lnTo>
                  <a:lnTo>
                    <a:pt x="357" y="459"/>
                  </a:lnTo>
                  <a:lnTo>
                    <a:pt x="356" y="455"/>
                  </a:lnTo>
                  <a:lnTo>
                    <a:pt x="354" y="453"/>
                  </a:lnTo>
                  <a:lnTo>
                    <a:pt x="350" y="449"/>
                  </a:lnTo>
                  <a:lnTo>
                    <a:pt x="345" y="441"/>
                  </a:lnTo>
                  <a:lnTo>
                    <a:pt x="342" y="435"/>
                  </a:lnTo>
                  <a:lnTo>
                    <a:pt x="337" y="429"/>
                  </a:lnTo>
                  <a:lnTo>
                    <a:pt x="331" y="426"/>
                  </a:lnTo>
                  <a:lnTo>
                    <a:pt x="326" y="423"/>
                  </a:lnTo>
                  <a:lnTo>
                    <a:pt x="317" y="421"/>
                  </a:lnTo>
                  <a:lnTo>
                    <a:pt x="305" y="418"/>
                  </a:lnTo>
                  <a:lnTo>
                    <a:pt x="291" y="416"/>
                  </a:lnTo>
                  <a:lnTo>
                    <a:pt x="267" y="413"/>
                  </a:lnTo>
                  <a:lnTo>
                    <a:pt x="244" y="413"/>
                  </a:lnTo>
                  <a:lnTo>
                    <a:pt x="224" y="413"/>
                  </a:lnTo>
                  <a:lnTo>
                    <a:pt x="207" y="414"/>
                  </a:lnTo>
                  <a:lnTo>
                    <a:pt x="193" y="420"/>
                  </a:lnTo>
                  <a:lnTo>
                    <a:pt x="182" y="425"/>
                  </a:lnTo>
                  <a:lnTo>
                    <a:pt x="174" y="434"/>
                  </a:lnTo>
                  <a:lnTo>
                    <a:pt x="167" y="444"/>
                  </a:lnTo>
                  <a:lnTo>
                    <a:pt x="163" y="448"/>
                  </a:lnTo>
                  <a:lnTo>
                    <a:pt x="159" y="451"/>
                  </a:lnTo>
                  <a:lnTo>
                    <a:pt x="151" y="454"/>
                  </a:lnTo>
                  <a:lnTo>
                    <a:pt x="144" y="454"/>
                  </a:lnTo>
                  <a:lnTo>
                    <a:pt x="137" y="453"/>
                  </a:lnTo>
                  <a:lnTo>
                    <a:pt x="124" y="453"/>
                  </a:lnTo>
                  <a:lnTo>
                    <a:pt x="118" y="453"/>
                  </a:lnTo>
                  <a:lnTo>
                    <a:pt x="111" y="452"/>
                  </a:lnTo>
                  <a:lnTo>
                    <a:pt x="104" y="453"/>
                  </a:lnTo>
                  <a:lnTo>
                    <a:pt x="99" y="455"/>
                  </a:lnTo>
                  <a:lnTo>
                    <a:pt x="92" y="458"/>
                  </a:lnTo>
                  <a:lnTo>
                    <a:pt x="83" y="463"/>
                  </a:lnTo>
                  <a:lnTo>
                    <a:pt x="77" y="466"/>
                  </a:lnTo>
                  <a:lnTo>
                    <a:pt x="72" y="470"/>
                  </a:lnTo>
                  <a:lnTo>
                    <a:pt x="68" y="472"/>
                  </a:lnTo>
                  <a:lnTo>
                    <a:pt x="60" y="476"/>
                  </a:lnTo>
                  <a:lnTo>
                    <a:pt x="58" y="478"/>
                  </a:lnTo>
                  <a:lnTo>
                    <a:pt x="54" y="478"/>
                  </a:lnTo>
                  <a:lnTo>
                    <a:pt x="49" y="477"/>
                  </a:lnTo>
                  <a:lnTo>
                    <a:pt x="42" y="477"/>
                  </a:lnTo>
                  <a:lnTo>
                    <a:pt x="39" y="476"/>
                  </a:lnTo>
                  <a:lnTo>
                    <a:pt x="33" y="474"/>
                  </a:lnTo>
                  <a:lnTo>
                    <a:pt x="27" y="468"/>
                  </a:lnTo>
                  <a:lnTo>
                    <a:pt x="22" y="466"/>
                  </a:lnTo>
                  <a:lnTo>
                    <a:pt x="18" y="460"/>
                  </a:lnTo>
                  <a:lnTo>
                    <a:pt x="17" y="456"/>
                  </a:lnTo>
                  <a:lnTo>
                    <a:pt x="19" y="447"/>
                  </a:lnTo>
                  <a:lnTo>
                    <a:pt x="23" y="435"/>
                  </a:lnTo>
                  <a:lnTo>
                    <a:pt x="24" y="422"/>
                  </a:lnTo>
                  <a:lnTo>
                    <a:pt x="24" y="406"/>
                  </a:lnTo>
                  <a:lnTo>
                    <a:pt x="23" y="389"/>
                  </a:lnTo>
                  <a:lnTo>
                    <a:pt x="19" y="371"/>
                  </a:lnTo>
                  <a:lnTo>
                    <a:pt x="18" y="349"/>
                  </a:lnTo>
                  <a:lnTo>
                    <a:pt x="13" y="326"/>
                  </a:lnTo>
                  <a:lnTo>
                    <a:pt x="14" y="321"/>
                  </a:lnTo>
                  <a:lnTo>
                    <a:pt x="14" y="320"/>
                  </a:lnTo>
                  <a:lnTo>
                    <a:pt x="13" y="319"/>
                  </a:lnTo>
                  <a:lnTo>
                    <a:pt x="13" y="317"/>
                  </a:lnTo>
                  <a:lnTo>
                    <a:pt x="12" y="314"/>
                  </a:lnTo>
                  <a:lnTo>
                    <a:pt x="7" y="307"/>
                  </a:lnTo>
                  <a:lnTo>
                    <a:pt x="2" y="301"/>
                  </a:lnTo>
                  <a:lnTo>
                    <a:pt x="0" y="298"/>
                  </a:lnTo>
                  <a:lnTo>
                    <a:pt x="0" y="293"/>
                  </a:lnTo>
                  <a:lnTo>
                    <a:pt x="1" y="291"/>
                  </a:lnTo>
                  <a:lnTo>
                    <a:pt x="3" y="291"/>
                  </a:lnTo>
                  <a:lnTo>
                    <a:pt x="6" y="292"/>
                  </a:lnTo>
                  <a:lnTo>
                    <a:pt x="8" y="295"/>
                  </a:lnTo>
                  <a:lnTo>
                    <a:pt x="12" y="299"/>
                  </a:lnTo>
                  <a:lnTo>
                    <a:pt x="14" y="302"/>
                  </a:lnTo>
                  <a:lnTo>
                    <a:pt x="18" y="303"/>
                  </a:lnTo>
                  <a:lnTo>
                    <a:pt x="19" y="302"/>
                  </a:lnTo>
                  <a:lnTo>
                    <a:pt x="22" y="301"/>
                  </a:lnTo>
                  <a:lnTo>
                    <a:pt x="26" y="299"/>
                  </a:lnTo>
                  <a:lnTo>
                    <a:pt x="28" y="297"/>
                  </a:lnTo>
                  <a:lnTo>
                    <a:pt x="31" y="294"/>
                  </a:lnTo>
                  <a:lnTo>
                    <a:pt x="31" y="291"/>
                  </a:lnTo>
                  <a:lnTo>
                    <a:pt x="30" y="288"/>
                  </a:lnTo>
                  <a:lnTo>
                    <a:pt x="28" y="283"/>
                  </a:lnTo>
                  <a:lnTo>
                    <a:pt x="26" y="279"/>
                  </a:lnTo>
                  <a:lnTo>
                    <a:pt x="24" y="274"/>
                  </a:lnTo>
                  <a:lnTo>
                    <a:pt x="23" y="268"/>
                  </a:lnTo>
                  <a:lnTo>
                    <a:pt x="22" y="264"/>
                  </a:lnTo>
                  <a:lnTo>
                    <a:pt x="22" y="259"/>
                  </a:lnTo>
                  <a:lnTo>
                    <a:pt x="19" y="257"/>
                  </a:lnTo>
                  <a:lnTo>
                    <a:pt x="18" y="255"/>
                  </a:lnTo>
                  <a:lnTo>
                    <a:pt x="17" y="252"/>
                  </a:lnTo>
                  <a:lnTo>
                    <a:pt x="14" y="251"/>
                  </a:lnTo>
                  <a:lnTo>
                    <a:pt x="13" y="249"/>
                  </a:lnTo>
                  <a:lnTo>
                    <a:pt x="13" y="248"/>
                  </a:lnTo>
                  <a:lnTo>
                    <a:pt x="17" y="244"/>
                  </a:lnTo>
                  <a:lnTo>
                    <a:pt x="19" y="240"/>
                  </a:lnTo>
                  <a:lnTo>
                    <a:pt x="22" y="240"/>
                  </a:lnTo>
                  <a:lnTo>
                    <a:pt x="22" y="234"/>
                  </a:lnTo>
                  <a:lnTo>
                    <a:pt x="23" y="227"/>
                  </a:lnTo>
                  <a:lnTo>
                    <a:pt x="23" y="222"/>
                  </a:lnTo>
                  <a:lnTo>
                    <a:pt x="26" y="220"/>
                  </a:lnTo>
                  <a:lnTo>
                    <a:pt x="30" y="217"/>
                  </a:lnTo>
                  <a:lnTo>
                    <a:pt x="35" y="217"/>
                  </a:lnTo>
                  <a:lnTo>
                    <a:pt x="41" y="216"/>
                  </a:lnTo>
                  <a:lnTo>
                    <a:pt x="45" y="214"/>
                  </a:lnTo>
                  <a:lnTo>
                    <a:pt x="52" y="211"/>
                  </a:lnTo>
                  <a:lnTo>
                    <a:pt x="56" y="206"/>
                  </a:lnTo>
                  <a:lnTo>
                    <a:pt x="58" y="202"/>
                  </a:lnTo>
                  <a:lnTo>
                    <a:pt x="62" y="198"/>
                  </a:lnTo>
                  <a:lnTo>
                    <a:pt x="66" y="196"/>
                  </a:lnTo>
                  <a:lnTo>
                    <a:pt x="69" y="195"/>
                  </a:lnTo>
                  <a:lnTo>
                    <a:pt x="77" y="195"/>
                  </a:lnTo>
                  <a:lnTo>
                    <a:pt x="83" y="196"/>
                  </a:lnTo>
                  <a:lnTo>
                    <a:pt x="90" y="197"/>
                  </a:lnTo>
                  <a:lnTo>
                    <a:pt x="93" y="196"/>
                  </a:lnTo>
                  <a:lnTo>
                    <a:pt x="96" y="195"/>
                  </a:lnTo>
                  <a:lnTo>
                    <a:pt x="108" y="189"/>
                  </a:lnTo>
                  <a:lnTo>
                    <a:pt x="119" y="185"/>
                  </a:lnTo>
                  <a:lnTo>
                    <a:pt x="131" y="181"/>
                  </a:lnTo>
                  <a:lnTo>
                    <a:pt x="139" y="178"/>
                  </a:lnTo>
                  <a:lnTo>
                    <a:pt x="149" y="173"/>
                  </a:lnTo>
                  <a:lnTo>
                    <a:pt x="158" y="168"/>
                  </a:lnTo>
                  <a:lnTo>
                    <a:pt x="163" y="163"/>
                  </a:lnTo>
                  <a:lnTo>
                    <a:pt x="167" y="155"/>
                  </a:lnTo>
                  <a:lnTo>
                    <a:pt x="176" y="133"/>
                  </a:lnTo>
                  <a:lnTo>
                    <a:pt x="181" y="123"/>
                  </a:lnTo>
                  <a:lnTo>
                    <a:pt x="184" y="113"/>
                  </a:lnTo>
                  <a:lnTo>
                    <a:pt x="186" y="110"/>
                  </a:lnTo>
                  <a:lnTo>
                    <a:pt x="185" y="110"/>
                  </a:lnTo>
                  <a:lnTo>
                    <a:pt x="184" y="110"/>
                  </a:lnTo>
                  <a:lnTo>
                    <a:pt x="184" y="113"/>
                  </a:lnTo>
                  <a:lnTo>
                    <a:pt x="185" y="117"/>
                  </a:lnTo>
                  <a:lnTo>
                    <a:pt x="185" y="119"/>
                  </a:lnTo>
                  <a:lnTo>
                    <a:pt x="186" y="121"/>
                  </a:lnTo>
                  <a:lnTo>
                    <a:pt x="191" y="123"/>
                  </a:lnTo>
                  <a:lnTo>
                    <a:pt x="194" y="125"/>
                  </a:lnTo>
                  <a:lnTo>
                    <a:pt x="198" y="125"/>
                  </a:lnTo>
                  <a:lnTo>
                    <a:pt x="200" y="124"/>
                  </a:lnTo>
                  <a:lnTo>
                    <a:pt x="201" y="123"/>
                  </a:lnTo>
                  <a:lnTo>
                    <a:pt x="203" y="119"/>
                  </a:lnTo>
                  <a:lnTo>
                    <a:pt x="207" y="114"/>
                  </a:lnTo>
                  <a:lnTo>
                    <a:pt x="211" y="111"/>
                  </a:lnTo>
                  <a:lnTo>
                    <a:pt x="213" y="109"/>
                  </a:lnTo>
                  <a:lnTo>
                    <a:pt x="218" y="106"/>
                  </a:lnTo>
                  <a:lnTo>
                    <a:pt x="220" y="106"/>
                  </a:lnTo>
                  <a:lnTo>
                    <a:pt x="220" y="104"/>
                  </a:lnTo>
                  <a:lnTo>
                    <a:pt x="220" y="103"/>
                  </a:lnTo>
                  <a:lnTo>
                    <a:pt x="218" y="98"/>
                  </a:lnTo>
                  <a:lnTo>
                    <a:pt x="218" y="90"/>
                  </a:lnTo>
                  <a:lnTo>
                    <a:pt x="220" y="87"/>
                  </a:lnTo>
                  <a:lnTo>
                    <a:pt x="221" y="86"/>
                  </a:lnTo>
                  <a:lnTo>
                    <a:pt x="225" y="83"/>
                  </a:lnTo>
                  <a:lnTo>
                    <a:pt x="228" y="81"/>
                  </a:lnTo>
                  <a:lnTo>
                    <a:pt x="230" y="80"/>
                  </a:lnTo>
                  <a:lnTo>
                    <a:pt x="230" y="77"/>
                  </a:lnTo>
                  <a:lnTo>
                    <a:pt x="232" y="76"/>
                  </a:lnTo>
                  <a:lnTo>
                    <a:pt x="233" y="75"/>
                  </a:lnTo>
                  <a:lnTo>
                    <a:pt x="235" y="72"/>
                  </a:lnTo>
                  <a:lnTo>
                    <a:pt x="238" y="69"/>
                  </a:lnTo>
                  <a:lnTo>
                    <a:pt x="241" y="65"/>
                  </a:lnTo>
                  <a:lnTo>
                    <a:pt x="244" y="63"/>
                  </a:lnTo>
                  <a:lnTo>
                    <a:pt x="248" y="61"/>
                  </a:lnTo>
                  <a:lnTo>
                    <a:pt x="251" y="61"/>
                  </a:lnTo>
                  <a:lnTo>
                    <a:pt x="258" y="61"/>
                  </a:lnTo>
                  <a:lnTo>
                    <a:pt x="262" y="61"/>
                  </a:lnTo>
                  <a:lnTo>
                    <a:pt x="265" y="61"/>
                  </a:lnTo>
                  <a:lnTo>
                    <a:pt x="269" y="65"/>
                  </a:lnTo>
                  <a:lnTo>
                    <a:pt x="272" y="71"/>
                  </a:lnTo>
                  <a:lnTo>
                    <a:pt x="275" y="72"/>
                  </a:lnTo>
                  <a:lnTo>
                    <a:pt x="276" y="75"/>
                  </a:lnTo>
                  <a:lnTo>
                    <a:pt x="280" y="77"/>
                  </a:lnTo>
                  <a:lnTo>
                    <a:pt x="287" y="81"/>
                  </a:lnTo>
                  <a:lnTo>
                    <a:pt x="290" y="82"/>
                  </a:lnTo>
                  <a:lnTo>
                    <a:pt x="292" y="83"/>
                  </a:lnTo>
                  <a:lnTo>
                    <a:pt x="297" y="84"/>
                  </a:lnTo>
                  <a:lnTo>
                    <a:pt x="300" y="84"/>
                  </a:lnTo>
                  <a:lnTo>
                    <a:pt x="303" y="82"/>
                  </a:lnTo>
                  <a:lnTo>
                    <a:pt x="303" y="77"/>
                  </a:lnTo>
                  <a:lnTo>
                    <a:pt x="303" y="65"/>
                  </a:lnTo>
                  <a:lnTo>
                    <a:pt x="303" y="64"/>
                  </a:lnTo>
                  <a:lnTo>
                    <a:pt x="305" y="61"/>
                  </a:lnTo>
                  <a:lnTo>
                    <a:pt x="310" y="60"/>
                  </a:lnTo>
                  <a:lnTo>
                    <a:pt x="314" y="57"/>
                  </a:lnTo>
                  <a:lnTo>
                    <a:pt x="316" y="55"/>
                  </a:lnTo>
                  <a:lnTo>
                    <a:pt x="314" y="50"/>
                  </a:lnTo>
                  <a:lnTo>
                    <a:pt x="314" y="45"/>
                  </a:lnTo>
                  <a:lnTo>
                    <a:pt x="316" y="41"/>
                  </a:lnTo>
                  <a:lnTo>
                    <a:pt x="317" y="41"/>
                  </a:lnTo>
                  <a:lnTo>
                    <a:pt x="322" y="41"/>
                  </a:lnTo>
                  <a:lnTo>
                    <a:pt x="326" y="39"/>
                  </a:lnTo>
                  <a:lnTo>
                    <a:pt x="330" y="37"/>
                  </a:lnTo>
                  <a:lnTo>
                    <a:pt x="333" y="36"/>
                  </a:lnTo>
                  <a:lnTo>
                    <a:pt x="337" y="34"/>
                  </a:lnTo>
                  <a:lnTo>
                    <a:pt x="341" y="32"/>
                  </a:lnTo>
                  <a:lnTo>
                    <a:pt x="346" y="30"/>
                  </a:lnTo>
                  <a:lnTo>
                    <a:pt x="350" y="30"/>
                  </a:lnTo>
                  <a:lnTo>
                    <a:pt x="354" y="30"/>
                  </a:lnTo>
                  <a:lnTo>
                    <a:pt x="357" y="27"/>
                  </a:lnTo>
                  <a:lnTo>
                    <a:pt x="357" y="26"/>
                  </a:lnTo>
                  <a:lnTo>
                    <a:pt x="357" y="16"/>
                  </a:lnTo>
                  <a:lnTo>
                    <a:pt x="358" y="14"/>
                  </a:lnTo>
                  <a:lnTo>
                    <a:pt x="362" y="13"/>
                  </a:lnTo>
                  <a:lnTo>
                    <a:pt x="369" y="16"/>
                  </a:lnTo>
                  <a:lnTo>
                    <a:pt x="372" y="19"/>
                  </a:lnTo>
                  <a:lnTo>
                    <a:pt x="377" y="21"/>
                  </a:lnTo>
                  <a:lnTo>
                    <a:pt x="380" y="22"/>
                  </a:lnTo>
                  <a:lnTo>
                    <a:pt x="384" y="22"/>
                  </a:lnTo>
                  <a:lnTo>
                    <a:pt x="387" y="23"/>
                  </a:lnTo>
                  <a:lnTo>
                    <a:pt x="397" y="25"/>
                  </a:lnTo>
                  <a:lnTo>
                    <a:pt x="404" y="25"/>
                  </a:lnTo>
                  <a:lnTo>
                    <a:pt x="409" y="23"/>
                  </a:lnTo>
                  <a:lnTo>
                    <a:pt x="422" y="23"/>
                  </a:lnTo>
                  <a:lnTo>
                    <a:pt x="427" y="26"/>
                  </a:lnTo>
                  <a:lnTo>
                    <a:pt x="429" y="29"/>
                  </a:lnTo>
                  <a:lnTo>
                    <a:pt x="429" y="32"/>
                  </a:lnTo>
                  <a:lnTo>
                    <a:pt x="428" y="36"/>
                  </a:lnTo>
                  <a:lnTo>
                    <a:pt x="423" y="44"/>
                  </a:lnTo>
                  <a:lnTo>
                    <a:pt x="419" y="49"/>
                  </a:lnTo>
                  <a:lnTo>
                    <a:pt x="418" y="53"/>
                  </a:lnTo>
                  <a:lnTo>
                    <a:pt x="418" y="56"/>
                  </a:lnTo>
                  <a:lnTo>
                    <a:pt x="419" y="53"/>
                  </a:lnTo>
                  <a:lnTo>
                    <a:pt x="420" y="52"/>
                  </a:lnTo>
                  <a:lnTo>
                    <a:pt x="419" y="52"/>
                  </a:lnTo>
                  <a:lnTo>
                    <a:pt x="418" y="53"/>
                  </a:lnTo>
                  <a:lnTo>
                    <a:pt x="414" y="60"/>
                  </a:lnTo>
                  <a:lnTo>
                    <a:pt x="412" y="65"/>
                  </a:lnTo>
                  <a:lnTo>
                    <a:pt x="411" y="71"/>
                  </a:lnTo>
                  <a:lnTo>
                    <a:pt x="410" y="75"/>
                  </a:lnTo>
                  <a:lnTo>
                    <a:pt x="411" y="81"/>
                  </a:lnTo>
                  <a:lnTo>
                    <a:pt x="414" y="84"/>
                  </a:lnTo>
                  <a:lnTo>
                    <a:pt x="422" y="90"/>
                  </a:lnTo>
                  <a:lnTo>
                    <a:pt x="427" y="94"/>
                  </a:lnTo>
                  <a:lnTo>
                    <a:pt x="436" y="99"/>
                  </a:lnTo>
                  <a:lnTo>
                    <a:pt x="445" y="106"/>
                  </a:lnTo>
                  <a:lnTo>
                    <a:pt x="457" y="119"/>
                  </a:lnTo>
                  <a:lnTo>
                    <a:pt x="463" y="123"/>
                  </a:lnTo>
                  <a:lnTo>
                    <a:pt x="469" y="126"/>
                  </a:lnTo>
                  <a:lnTo>
                    <a:pt x="476" y="131"/>
                  </a:lnTo>
                  <a:lnTo>
                    <a:pt x="482" y="133"/>
                  </a:lnTo>
                  <a:lnTo>
                    <a:pt x="489" y="133"/>
                  </a:lnTo>
                  <a:lnTo>
                    <a:pt x="495" y="130"/>
                  </a:lnTo>
                  <a:lnTo>
                    <a:pt x="497" y="126"/>
                  </a:lnTo>
                  <a:lnTo>
                    <a:pt x="502" y="121"/>
                  </a:lnTo>
                  <a:lnTo>
                    <a:pt x="505" y="115"/>
                  </a:lnTo>
                  <a:lnTo>
                    <a:pt x="510" y="113"/>
                  </a:lnTo>
                  <a:lnTo>
                    <a:pt x="512" y="107"/>
                  </a:lnTo>
                  <a:lnTo>
                    <a:pt x="512" y="100"/>
                  </a:lnTo>
                  <a:lnTo>
                    <a:pt x="511" y="91"/>
                  </a:lnTo>
                  <a:lnTo>
                    <a:pt x="510" y="83"/>
                  </a:lnTo>
                  <a:lnTo>
                    <a:pt x="510" y="77"/>
                  </a:lnTo>
                  <a:lnTo>
                    <a:pt x="508" y="71"/>
                  </a:lnTo>
                  <a:lnTo>
                    <a:pt x="508" y="63"/>
                  </a:lnTo>
                  <a:lnTo>
                    <a:pt x="506" y="57"/>
                  </a:lnTo>
                  <a:lnTo>
                    <a:pt x="508" y="53"/>
                  </a:lnTo>
                  <a:lnTo>
                    <a:pt x="510" y="48"/>
                  </a:lnTo>
                  <a:lnTo>
                    <a:pt x="512" y="44"/>
                  </a:lnTo>
                  <a:lnTo>
                    <a:pt x="512" y="42"/>
                  </a:lnTo>
                  <a:lnTo>
                    <a:pt x="514" y="41"/>
                  </a:lnTo>
                  <a:lnTo>
                    <a:pt x="516" y="38"/>
                  </a:lnTo>
                  <a:lnTo>
                    <a:pt x="518" y="34"/>
                  </a:lnTo>
                  <a:lnTo>
                    <a:pt x="521" y="30"/>
                  </a:lnTo>
                  <a:lnTo>
                    <a:pt x="524" y="25"/>
                  </a:lnTo>
                  <a:lnTo>
                    <a:pt x="528" y="16"/>
                  </a:lnTo>
                  <a:lnTo>
                    <a:pt x="529" y="7"/>
                  </a:lnTo>
                  <a:lnTo>
                    <a:pt x="529" y="0"/>
                  </a:lnTo>
                  <a:lnTo>
                    <a:pt x="536" y="3"/>
                  </a:lnTo>
                  <a:lnTo>
                    <a:pt x="539" y="9"/>
                  </a:lnTo>
                  <a:lnTo>
                    <a:pt x="545" y="20"/>
                  </a:lnTo>
                  <a:lnTo>
                    <a:pt x="547" y="30"/>
                  </a:lnTo>
                  <a:lnTo>
                    <a:pt x="547" y="44"/>
                  </a:lnTo>
                  <a:lnTo>
                    <a:pt x="549" y="56"/>
                  </a:lnTo>
                  <a:lnTo>
                    <a:pt x="552" y="60"/>
                  </a:lnTo>
                  <a:lnTo>
                    <a:pt x="560" y="68"/>
                  </a:lnTo>
                  <a:lnTo>
                    <a:pt x="563" y="72"/>
                  </a:lnTo>
                  <a:lnTo>
                    <a:pt x="565" y="76"/>
                  </a:lnTo>
                  <a:lnTo>
                    <a:pt x="566" y="82"/>
                  </a:lnTo>
                  <a:lnTo>
                    <a:pt x="569" y="92"/>
                  </a:lnTo>
                  <a:lnTo>
                    <a:pt x="572" y="103"/>
                  </a:lnTo>
                  <a:lnTo>
                    <a:pt x="575" y="110"/>
                  </a:lnTo>
                  <a:lnTo>
                    <a:pt x="578" y="119"/>
                  </a:lnTo>
                  <a:lnTo>
                    <a:pt x="581" y="129"/>
                  </a:lnTo>
                  <a:lnTo>
                    <a:pt x="586" y="140"/>
                  </a:lnTo>
                  <a:lnTo>
                    <a:pt x="588" y="145"/>
                  </a:lnTo>
                  <a:lnTo>
                    <a:pt x="589" y="150"/>
                  </a:lnTo>
                  <a:lnTo>
                    <a:pt x="592" y="157"/>
                  </a:lnTo>
                  <a:lnTo>
                    <a:pt x="595" y="160"/>
                  </a:lnTo>
                  <a:lnTo>
                    <a:pt x="598" y="163"/>
                  </a:lnTo>
                  <a:lnTo>
                    <a:pt x="602" y="164"/>
                  </a:lnTo>
                  <a:lnTo>
                    <a:pt x="604" y="166"/>
                  </a:lnTo>
                  <a:lnTo>
                    <a:pt x="608" y="171"/>
                  </a:lnTo>
                  <a:lnTo>
                    <a:pt x="615" y="178"/>
                  </a:lnTo>
                  <a:lnTo>
                    <a:pt x="622" y="190"/>
                  </a:lnTo>
                  <a:lnTo>
                    <a:pt x="630" y="203"/>
                  </a:lnTo>
                  <a:lnTo>
                    <a:pt x="641" y="224"/>
                  </a:lnTo>
                  <a:lnTo>
                    <a:pt x="647" y="227"/>
                  </a:lnTo>
                  <a:lnTo>
                    <a:pt x="648" y="230"/>
                  </a:lnTo>
                  <a:lnTo>
                    <a:pt x="649" y="237"/>
                  </a:lnTo>
                  <a:lnTo>
                    <a:pt x="649" y="243"/>
                  </a:lnTo>
                  <a:lnTo>
                    <a:pt x="652" y="251"/>
                  </a:lnTo>
                  <a:lnTo>
                    <a:pt x="653" y="256"/>
                  </a:lnTo>
                  <a:lnTo>
                    <a:pt x="653" y="259"/>
                  </a:lnTo>
                  <a:lnTo>
                    <a:pt x="654" y="260"/>
                  </a:lnTo>
                  <a:lnTo>
                    <a:pt x="656" y="260"/>
                  </a:lnTo>
                  <a:lnTo>
                    <a:pt x="661" y="261"/>
                  </a:lnTo>
                  <a:lnTo>
                    <a:pt x="667" y="264"/>
                  </a:lnTo>
                  <a:lnTo>
                    <a:pt x="673" y="267"/>
                  </a:lnTo>
                  <a:lnTo>
                    <a:pt x="681" y="276"/>
                  </a:lnTo>
                  <a:lnTo>
                    <a:pt x="688" y="284"/>
                  </a:lnTo>
                  <a:lnTo>
                    <a:pt x="689" y="291"/>
                  </a:lnTo>
                  <a:lnTo>
                    <a:pt x="688" y="299"/>
                  </a:lnTo>
                  <a:lnTo>
                    <a:pt x="683" y="306"/>
                  </a:lnTo>
                  <a:lnTo>
                    <a:pt x="681" y="309"/>
                  </a:lnTo>
                </a:path>
              </a:pathLst>
            </a:custGeom>
            <a:solidFill>
              <a:srgbClr val="D4D8F2"/>
            </a:solidFill>
            <a:ln w="9525" cap="rnd">
              <a:noFill/>
              <a:round/>
              <a:headEnd type="none" w="sm" len="sm"/>
              <a:tailEnd type="none" w="sm" len="sm"/>
            </a:ln>
            <a:effectLst/>
          </p:spPr>
          <p:txBody>
            <a:bodyPr/>
            <a:lstStyle/>
            <a:p>
              <a:endParaRPr lang="en-US" sz="900"/>
            </a:p>
          </p:txBody>
        </p:sp>
      </p:grpSp>
      <p:sp>
        <p:nvSpPr>
          <p:cNvPr id="1313834" name="Rectangle 42"/>
          <p:cNvSpPr>
            <a:spLocks noChangeArrowheads="1"/>
          </p:cNvSpPr>
          <p:nvPr/>
        </p:nvSpPr>
        <p:spPr bwMode="black">
          <a:xfrm>
            <a:off x="1216025" y="3422650"/>
            <a:ext cx="700088" cy="228600"/>
          </a:xfrm>
          <a:prstGeom prst="rect">
            <a:avLst/>
          </a:prstGeom>
          <a:noFill/>
          <a:ln w="9525">
            <a:noFill/>
            <a:miter lim="800000"/>
            <a:headEnd/>
            <a:tailEnd/>
          </a:ln>
          <a:effectLst/>
        </p:spPr>
        <p:txBody>
          <a:bodyPr wrap="none" lIns="92075" tIns="46038" rIns="92075" bIns="46038">
            <a:spAutoFit/>
          </a:bodyPr>
          <a:lstStyle/>
          <a:p>
            <a:pPr algn="ctr" eaLnBrk="0" hangingPunct="0">
              <a:spcBef>
                <a:spcPct val="0"/>
              </a:spcBef>
            </a:pPr>
            <a:r>
              <a:rPr lang="en-US" sz="900">
                <a:solidFill>
                  <a:srgbClr val="457E00"/>
                </a:solidFill>
              </a:rPr>
              <a:t>Alpharetta</a:t>
            </a:r>
          </a:p>
        </p:txBody>
      </p:sp>
      <p:sp>
        <p:nvSpPr>
          <p:cNvPr id="1313836" name="Rectangle 44"/>
          <p:cNvSpPr>
            <a:spLocks noChangeArrowheads="1"/>
          </p:cNvSpPr>
          <p:nvPr/>
        </p:nvSpPr>
        <p:spPr bwMode="black">
          <a:xfrm>
            <a:off x="1349375" y="2960688"/>
            <a:ext cx="725488" cy="214312"/>
          </a:xfrm>
          <a:prstGeom prst="rect">
            <a:avLst/>
          </a:prstGeom>
          <a:noFill/>
          <a:ln w="9525">
            <a:noFill/>
            <a:miter lim="800000"/>
            <a:headEnd/>
            <a:tailEnd/>
          </a:ln>
          <a:effectLst/>
        </p:spPr>
        <p:txBody>
          <a:bodyPr wrap="none" lIns="92075" tIns="46038" rIns="92075" bIns="46038">
            <a:spAutoFit/>
          </a:bodyPr>
          <a:lstStyle/>
          <a:p>
            <a:pPr eaLnBrk="0" hangingPunct="0">
              <a:lnSpc>
                <a:spcPct val="90000"/>
              </a:lnSpc>
              <a:spcBef>
                <a:spcPct val="0"/>
              </a:spcBef>
            </a:pPr>
            <a:r>
              <a:rPr lang="en-US" sz="900"/>
              <a:t>Toronto (2)</a:t>
            </a:r>
          </a:p>
        </p:txBody>
      </p:sp>
      <p:sp>
        <p:nvSpPr>
          <p:cNvPr id="1313837" name="Rectangle 45"/>
          <p:cNvSpPr>
            <a:spLocks noChangeArrowheads="1"/>
          </p:cNvSpPr>
          <p:nvPr/>
        </p:nvSpPr>
        <p:spPr bwMode="black">
          <a:xfrm>
            <a:off x="2105025" y="4764088"/>
            <a:ext cx="684213" cy="214312"/>
          </a:xfrm>
          <a:prstGeom prst="rect">
            <a:avLst/>
          </a:prstGeom>
          <a:noFill/>
          <a:ln w="9525">
            <a:noFill/>
            <a:miter lim="800000"/>
            <a:headEnd/>
            <a:tailEnd/>
          </a:ln>
          <a:effectLst/>
        </p:spPr>
        <p:txBody>
          <a:bodyPr wrap="none" lIns="92075" tIns="46038" rIns="92075" bIns="46038">
            <a:spAutoFit/>
          </a:bodyPr>
          <a:lstStyle/>
          <a:p>
            <a:pPr eaLnBrk="0" hangingPunct="0">
              <a:lnSpc>
                <a:spcPct val="90000"/>
              </a:lnSpc>
              <a:spcBef>
                <a:spcPct val="0"/>
              </a:spcBef>
            </a:pPr>
            <a:r>
              <a:rPr lang="en-US" sz="900"/>
              <a:t>São Paulo</a:t>
            </a:r>
          </a:p>
        </p:txBody>
      </p:sp>
      <p:sp>
        <p:nvSpPr>
          <p:cNvPr id="1313838" name="Rectangle 46"/>
          <p:cNvSpPr>
            <a:spLocks noChangeArrowheads="1"/>
          </p:cNvSpPr>
          <p:nvPr/>
        </p:nvSpPr>
        <p:spPr bwMode="black">
          <a:xfrm>
            <a:off x="387350" y="3294063"/>
            <a:ext cx="1311275" cy="214312"/>
          </a:xfrm>
          <a:prstGeom prst="rect">
            <a:avLst/>
          </a:prstGeom>
          <a:noFill/>
          <a:ln w="9525">
            <a:noFill/>
            <a:miter lim="800000"/>
            <a:headEnd/>
            <a:tailEnd/>
          </a:ln>
          <a:effectLst/>
        </p:spPr>
        <p:txBody>
          <a:bodyPr lIns="92075" tIns="46038" rIns="92075" bIns="46038">
            <a:spAutoFit/>
          </a:bodyPr>
          <a:lstStyle/>
          <a:p>
            <a:pPr algn="ctr" eaLnBrk="0" hangingPunct="0">
              <a:lnSpc>
                <a:spcPct val="90000"/>
              </a:lnSpc>
              <a:spcBef>
                <a:spcPct val="0"/>
              </a:spcBef>
            </a:pPr>
            <a:r>
              <a:rPr lang="en-US" sz="900"/>
              <a:t>Colorado Springs</a:t>
            </a:r>
          </a:p>
        </p:txBody>
      </p:sp>
      <p:sp>
        <p:nvSpPr>
          <p:cNvPr id="1313840" name="Rectangle 48"/>
          <p:cNvSpPr>
            <a:spLocks noChangeArrowheads="1"/>
          </p:cNvSpPr>
          <p:nvPr/>
        </p:nvSpPr>
        <p:spPr bwMode="black">
          <a:xfrm>
            <a:off x="3759200" y="2846388"/>
            <a:ext cx="987425"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Netherlands (3) </a:t>
            </a:r>
          </a:p>
        </p:txBody>
      </p:sp>
      <p:sp>
        <p:nvSpPr>
          <p:cNvPr id="1313841" name="Rectangle 49"/>
          <p:cNvSpPr>
            <a:spLocks noChangeArrowheads="1"/>
          </p:cNvSpPr>
          <p:nvPr/>
        </p:nvSpPr>
        <p:spPr bwMode="black">
          <a:xfrm>
            <a:off x="3025775" y="3276600"/>
            <a:ext cx="593725"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Spain</a:t>
            </a:r>
          </a:p>
        </p:txBody>
      </p:sp>
      <p:sp>
        <p:nvSpPr>
          <p:cNvPr id="1313846" name="Text Box 54"/>
          <p:cNvSpPr txBox="1">
            <a:spLocks noChangeArrowheads="1"/>
          </p:cNvSpPr>
          <p:nvPr/>
        </p:nvSpPr>
        <p:spPr bwMode="auto">
          <a:xfrm>
            <a:off x="885825" y="3694113"/>
            <a:ext cx="688975" cy="228600"/>
          </a:xfrm>
          <a:prstGeom prst="rect">
            <a:avLst/>
          </a:prstGeom>
          <a:noFill/>
          <a:ln w="9525">
            <a:noFill/>
            <a:miter lim="800000"/>
            <a:headEnd/>
            <a:tailEnd/>
          </a:ln>
          <a:effectLst/>
        </p:spPr>
        <p:txBody>
          <a:bodyPr wrap="none">
            <a:spAutoFit/>
          </a:bodyPr>
          <a:lstStyle/>
          <a:p>
            <a:pPr algn="ctr">
              <a:spcBef>
                <a:spcPct val="0"/>
              </a:spcBef>
            </a:pPr>
            <a:r>
              <a:rPr lang="en-US" sz="900"/>
              <a:t>Monterrey</a:t>
            </a:r>
          </a:p>
        </p:txBody>
      </p:sp>
      <p:sp>
        <p:nvSpPr>
          <p:cNvPr id="1313853" name="Oval 61"/>
          <p:cNvSpPr>
            <a:spLocks noChangeArrowheads="1"/>
          </p:cNvSpPr>
          <p:nvPr/>
        </p:nvSpPr>
        <p:spPr bwMode="ltGray">
          <a:xfrm>
            <a:off x="1528763" y="3284538"/>
            <a:ext cx="60325" cy="60325"/>
          </a:xfrm>
          <a:prstGeom prst="ellipse">
            <a:avLst/>
          </a:prstGeom>
          <a:solidFill>
            <a:srgbClr val="FFFF66"/>
          </a:solidFill>
          <a:ln w="9525">
            <a:solidFill>
              <a:schemeClr val="accent1"/>
            </a:solidFill>
            <a:round/>
            <a:headEnd/>
            <a:tailEnd/>
          </a:ln>
          <a:effectLst/>
        </p:spPr>
        <p:txBody>
          <a:bodyPr wrap="none" anchor="ctr"/>
          <a:lstStyle/>
          <a:p>
            <a:pPr algn="ctr" eaLnBrk="0" hangingPunct="0">
              <a:spcBef>
                <a:spcPct val="0"/>
              </a:spcBef>
            </a:pPr>
            <a:endParaRPr lang="de-DE" sz="900">
              <a:solidFill>
                <a:srgbClr val="FFFFFF"/>
              </a:solidFill>
            </a:endParaRPr>
          </a:p>
        </p:txBody>
      </p:sp>
      <p:sp>
        <p:nvSpPr>
          <p:cNvPr id="1313854" name="Rectangle 62"/>
          <p:cNvSpPr>
            <a:spLocks noChangeArrowheads="1"/>
          </p:cNvSpPr>
          <p:nvPr/>
        </p:nvSpPr>
        <p:spPr bwMode="black">
          <a:xfrm>
            <a:off x="1050925" y="3195638"/>
            <a:ext cx="611188" cy="214312"/>
          </a:xfrm>
          <a:prstGeom prst="rect">
            <a:avLst/>
          </a:prstGeom>
          <a:noFill/>
          <a:ln w="9525">
            <a:noFill/>
            <a:miter lim="800000"/>
            <a:headEnd/>
            <a:tailEnd/>
          </a:ln>
          <a:effectLst/>
        </p:spPr>
        <p:txBody>
          <a:bodyPr lIns="92075" tIns="46038" rIns="92075" bIns="46038">
            <a:spAutoFit/>
          </a:bodyPr>
          <a:lstStyle/>
          <a:p>
            <a:pPr eaLnBrk="0" hangingPunct="0">
              <a:lnSpc>
                <a:spcPct val="90000"/>
              </a:lnSpc>
              <a:spcBef>
                <a:spcPct val="0"/>
              </a:spcBef>
            </a:pPr>
            <a:r>
              <a:rPr lang="en-US" sz="900"/>
              <a:t>Denver</a:t>
            </a:r>
          </a:p>
        </p:txBody>
      </p:sp>
      <p:sp>
        <p:nvSpPr>
          <p:cNvPr id="1313855" name="Oval 63"/>
          <p:cNvSpPr>
            <a:spLocks noChangeArrowheads="1"/>
          </p:cNvSpPr>
          <p:nvPr/>
        </p:nvSpPr>
        <p:spPr bwMode="ltGray">
          <a:xfrm>
            <a:off x="1512888" y="335915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56" name="Rectangle 64"/>
          <p:cNvSpPr>
            <a:spLocks noChangeArrowheads="1"/>
          </p:cNvSpPr>
          <p:nvPr/>
        </p:nvSpPr>
        <p:spPr bwMode="auto">
          <a:xfrm>
            <a:off x="1879600" y="3635375"/>
            <a:ext cx="525463" cy="228600"/>
          </a:xfrm>
          <a:prstGeom prst="rect">
            <a:avLst/>
          </a:prstGeom>
          <a:noFill/>
          <a:ln w="9525">
            <a:noFill/>
            <a:miter lim="800000"/>
            <a:headEnd/>
            <a:tailEnd/>
          </a:ln>
          <a:effectLst/>
        </p:spPr>
        <p:txBody>
          <a:bodyPr wrap="none">
            <a:spAutoFit/>
          </a:bodyPr>
          <a:lstStyle/>
          <a:p>
            <a:pPr>
              <a:spcBef>
                <a:spcPct val="0"/>
              </a:spcBef>
            </a:pPr>
            <a:r>
              <a:rPr lang="en-US" sz="900"/>
              <a:t>Tampa</a:t>
            </a:r>
          </a:p>
        </p:txBody>
      </p:sp>
      <p:sp>
        <p:nvSpPr>
          <p:cNvPr id="1313861" name="Rectangle 69"/>
          <p:cNvSpPr>
            <a:spLocks noChangeArrowheads="1"/>
          </p:cNvSpPr>
          <p:nvPr/>
        </p:nvSpPr>
        <p:spPr bwMode="auto">
          <a:xfrm>
            <a:off x="4102100" y="2605088"/>
            <a:ext cx="547688" cy="228600"/>
          </a:xfrm>
          <a:prstGeom prst="rect">
            <a:avLst/>
          </a:prstGeom>
          <a:noFill/>
          <a:ln w="9525">
            <a:noFill/>
            <a:miter lim="800000"/>
            <a:headEnd/>
            <a:tailEnd/>
          </a:ln>
          <a:effectLst/>
        </p:spPr>
        <p:txBody>
          <a:bodyPr wrap="none">
            <a:spAutoFit/>
          </a:bodyPr>
          <a:lstStyle/>
          <a:p>
            <a:pPr>
              <a:spcBef>
                <a:spcPct val="0"/>
              </a:spcBef>
            </a:pPr>
            <a:r>
              <a:rPr lang="en-US" sz="900">
                <a:solidFill>
                  <a:srgbClr val="457E00"/>
                </a:solidFill>
              </a:rPr>
              <a:t>Finland</a:t>
            </a:r>
          </a:p>
        </p:txBody>
      </p:sp>
      <p:sp>
        <p:nvSpPr>
          <p:cNvPr id="1313865" name="Rectangle 73"/>
          <p:cNvSpPr>
            <a:spLocks noChangeArrowheads="1"/>
          </p:cNvSpPr>
          <p:nvPr/>
        </p:nvSpPr>
        <p:spPr bwMode="auto">
          <a:xfrm>
            <a:off x="3105150" y="2562225"/>
            <a:ext cx="922338" cy="228600"/>
          </a:xfrm>
          <a:prstGeom prst="rect">
            <a:avLst/>
          </a:prstGeom>
          <a:noFill/>
          <a:ln w="9525">
            <a:noFill/>
            <a:miter lim="800000"/>
            <a:headEnd/>
            <a:tailEnd/>
          </a:ln>
          <a:effectLst/>
        </p:spPr>
        <p:txBody>
          <a:bodyPr>
            <a:spAutoFit/>
          </a:bodyPr>
          <a:lstStyle/>
          <a:p>
            <a:pPr>
              <a:spcBef>
                <a:spcPct val="0"/>
              </a:spcBef>
            </a:pPr>
            <a:r>
              <a:rPr lang="en-US" sz="900"/>
              <a:t>Norway (2)</a:t>
            </a:r>
          </a:p>
        </p:txBody>
      </p:sp>
      <p:sp>
        <p:nvSpPr>
          <p:cNvPr id="1313872" name="Rectangle 80"/>
          <p:cNvSpPr>
            <a:spLocks noChangeArrowheads="1"/>
          </p:cNvSpPr>
          <p:nvPr/>
        </p:nvSpPr>
        <p:spPr bwMode="black">
          <a:xfrm>
            <a:off x="1382713" y="3089275"/>
            <a:ext cx="673100" cy="228600"/>
          </a:xfrm>
          <a:prstGeom prst="rect">
            <a:avLst/>
          </a:prstGeom>
          <a:noFill/>
          <a:ln w="9525">
            <a:noFill/>
            <a:miter lim="800000"/>
            <a:headEnd/>
            <a:tailEnd/>
          </a:ln>
          <a:effectLst/>
        </p:spPr>
        <p:txBody>
          <a:bodyPr wrap="none" lIns="92075" tIns="46038" rIns="92075" bIns="46038">
            <a:spAutoFit/>
          </a:bodyPr>
          <a:lstStyle/>
          <a:p>
            <a:pPr algn="ctr" eaLnBrk="0" hangingPunct="0">
              <a:spcBef>
                <a:spcPct val="0"/>
              </a:spcBef>
            </a:pPr>
            <a:r>
              <a:rPr lang="en-US" sz="900"/>
              <a:t>Columbus</a:t>
            </a:r>
          </a:p>
        </p:txBody>
      </p:sp>
      <p:sp>
        <p:nvSpPr>
          <p:cNvPr id="1313873" name="Oval 81"/>
          <p:cNvSpPr>
            <a:spLocks noChangeArrowheads="1"/>
          </p:cNvSpPr>
          <p:nvPr/>
        </p:nvSpPr>
        <p:spPr bwMode="ltGray">
          <a:xfrm>
            <a:off x="6292850" y="3411538"/>
            <a:ext cx="61913"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74" name="Rectangle 82"/>
          <p:cNvSpPr>
            <a:spLocks noChangeArrowheads="1"/>
          </p:cNvSpPr>
          <p:nvPr/>
        </p:nvSpPr>
        <p:spPr bwMode="black">
          <a:xfrm>
            <a:off x="5835650" y="3228975"/>
            <a:ext cx="723900"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fr-FR" sz="900"/>
              <a:t>Seoul</a:t>
            </a:r>
            <a:endParaRPr lang="en-US" sz="900"/>
          </a:p>
        </p:txBody>
      </p:sp>
      <p:grpSp>
        <p:nvGrpSpPr>
          <p:cNvPr id="1684538" name="Group 83"/>
          <p:cNvGrpSpPr>
            <a:grpSpLocks/>
          </p:cNvGrpSpPr>
          <p:nvPr/>
        </p:nvGrpSpPr>
        <p:grpSpPr bwMode="auto">
          <a:xfrm rot="-1109263">
            <a:off x="6859588" y="5146675"/>
            <a:ext cx="334962" cy="295275"/>
            <a:chOff x="4982" y="3708"/>
            <a:chExt cx="264" cy="233"/>
          </a:xfrm>
        </p:grpSpPr>
        <p:sp>
          <p:nvSpPr>
            <p:cNvPr id="1684539" name="Freeform 84"/>
            <p:cNvSpPr>
              <a:spLocks/>
            </p:cNvSpPr>
            <p:nvPr/>
          </p:nvSpPr>
          <p:spPr bwMode="auto">
            <a:xfrm>
              <a:off x="4982" y="3848"/>
              <a:ext cx="184" cy="93"/>
            </a:xfrm>
            <a:custGeom>
              <a:avLst/>
              <a:gdLst>
                <a:gd name="T0" fmla="*/ 8 w 184"/>
                <a:gd name="T1" fmla="*/ 93 h 95"/>
                <a:gd name="T2" fmla="*/ 0 w 184"/>
                <a:gd name="T3" fmla="*/ 85 h 95"/>
                <a:gd name="T4" fmla="*/ 48 w 184"/>
                <a:gd name="T5" fmla="*/ 47 h 95"/>
                <a:gd name="T6" fmla="*/ 80 w 184"/>
                <a:gd name="T7" fmla="*/ 47 h 95"/>
                <a:gd name="T8" fmla="*/ 96 w 184"/>
                <a:gd name="T9" fmla="*/ 8 h 95"/>
                <a:gd name="T10" fmla="*/ 160 w 184"/>
                <a:gd name="T11" fmla="*/ 0 h 95"/>
                <a:gd name="T12" fmla="*/ 184 w 184"/>
                <a:gd name="T13" fmla="*/ 0 h 95"/>
                <a:gd name="T14" fmla="*/ 184 w 184"/>
                <a:gd name="T15" fmla="*/ 8 h 95"/>
                <a:gd name="T16" fmla="*/ 96 w 184"/>
                <a:gd name="T17" fmla="*/ 47 h 95"/>
                <a:gd name="T18" fmla="*/ 8 w 184"/>
                <a:gd name="T19" fmla="*/ 93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4"/>
                <a:gd name="T31" fmla="*/ 0 h 95"/>
                <a:gd name="T32" fmla="*/ 184 w 184"/>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4" h="95">
                  <a:moveTo>
                    <a:pt x="8" y="95"/>
                  </a:moveTo>
                  <a:lnTo>
                    <a:pt x="0" y="87"/>
                  </a:lnTo>
                  <a:lnTo>
                    <a:pt x="48" y="48"/>
                  </a:lnTo>
                  <a:lnTo>
                    <a:pt x="80" y="48"/>
                  </a:lnTo>
                  <a:lnTo>
                    <a:pt x="96" y="8"/>
                  </a:lnTo>
                  <a:lnTo>
                    <a:pt x="160" y="0"/>
                  </a:lnTo>
                  <a:lnTo>
                    <a:pt x="184" y="0"/>
                  </a:lnTo>
                  <a:lnTo>
                    <a:pt x="184" y="8"/>
                  </a:lnTo>
                  <a:lnTo>
                    <a:pt x="96" y="48"/>
                  </a:lnTo>
                  <a:lnTo>
                    <a:pt x="8" y="95"/>
                  </a:lnTo>
                  <a:close/>
                </a:path>
              </a:pathLst>
            </a:custGeom>
            <a:solidFill>
              <a:srgbClr val="D4D8F2"/>
            </a:solidFill>
            <a:ln w="9525">
              <a:noFill/>
              <a:round/>
              <a:headEnd/>
              <a:tailEnd/>
            </a:ln>
            <a:effectLst/>
          </p:spPr>
          <p:txBody>
            <a:bodyPr/>
            <a:lstStyle/>
            <a:p>
              <a:endParaRPr lang="en-US" sz="900"/>
            </a:p>
          </p:txBody>
        </p:sp>
        <p:sp>
          <p:nvSpPr>
            <p:cNvPr id="1684540" name="Freeform 85"/>
            <p:cNvSpPr>
              <a:spLocks/>
            </p:cNvSpPr>
            <p:nvPr/>
          </p:nvSpPr>
          <p:spPr bwMode="auto">
            <a:xfrm>
              <a:off x="5166" y="3708"/>
              <a:ext cx="80" cy="148"/>
            </a:xfrm>
            <a:custGeom>
              <a:avLst/>
              <a:gdLst>
                <a:gd name="T0" fmla="*/ 8 w 80"/>
                <a:gd name="T1" fmla="*/ 148 h 152"/>
                <a:gd name="T2" fmla="*/ 24 w 80"/>
                <a:gd name="T3" fmla="*/ 140 h 152"/>
                <a:gd name="T4" fmla="*/ 8 w 80"/>
                <a:gd name="T5" fmla="*/ 117 h 152"/>
                <a:gd name="T6" fmla="*/ 40 w 80"/>
                <a:gd name="T7" fmla="*/ 101 h 152"/>
                <a:gd name="T8" fmla="*/ 48 w 80"/>
                <a:gd name="T9" fmla="*/ 70 h 152"/>
                <a:gd name="T10" fmla="*/ 0 w 80"/>
                <a:gd name="T11" fmla="*/ 23 h 152"/>
                <a:gd name="T12" fmla="*/ 0 w 80"/>
                <a:gd name="T13" fmla="*/ 0 h 152"/>
                <a:gd name="T14" fmla="*/ 8 w 80"/>
                <a:gd name="T15" fmla="*/ 23 h 152"/>
                <a:gd name="T16" fmla="*/ 48 w 80"/>
                <a:gd name="T17" fmla="*/ 31 h 152"/>
                <a:gd name="T18" fmla="*/ 56 w 80"/>
                <a:gd name="T19" fmla="*/ 78 h 152"/>
                <a:gd name="T20" fmla="*/ 56 w 80"/>
                <a:gd name="T21" fmla="*/ 86 h 152"/>
                <a:gd name="T22" fmla="*/ 80 w 80"/>
                <a:gd name="T23" fmla="*/ 101 h 152"/>
                <a:gd name="T24" fmla="*/ 72 w 80"/>
                <a:gd name="T25" fmla="*/ 125 h 152"/>
                <a:gd name="T26" fmla="*/ 8 w 80"/>
                <a:gd name="T27" fmla="*/ 148 h 1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
                <a:gd name="T43" fmla="*/ 0 h 152"/>
                <a:gd name="T44" fmla="*/ 80 w 80"/>
                <a:gd name="T45" fmla="*/ 152 h 1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 h="152">
                  <a:moveTo>
                    <a:pt x="8" y="152"/>
                  </a:moveTo>
                  <a:lnTo>
                    <a:pt x="24" y="144"/>
                  </a:lnTo>
                  <a:lnTo>
                    <a:pt x="8" y="120"/>
                  </a:lnTo>
                  <a:lnTo>
                    <a:pt x="40" y="104"/>
                  </a:lnTo>
                  <a:lnTo>
                    <a:pt x="48" y="72"/>
                  </a:lnTo>
                  <a:lnTo>
                    <a:pt x="0" y="24"/>
                  </a:lnTo>
                  <a:lnTo>
                    <a:pt x="0" y="0"/>
                  </a:lnTo>
                  <a:lnTo>
                    <a:pt x="8" y="24"/>
                  </a:lnTo>
                  <a:lnTo>
                    <a:pt x="48" y="32"/>
                  </a:lnTo>
                  <a:lnTo>
                    <a:pt x="56" y="80"/>
                  </a:lnTo>
                  <a:lnTo>
                    <a:pt x="56" y="88"/>
                  </a:lnTo>
                  <a:lnTo>
                    <a:pt x="80" y="104"/>
                  </a:lnTo>
                  <a:lnTo>
                    <a:pt x="72" y="128"/>
                  </a:lnTo>
                  <a:lnTo>
                    <a:pt x="8" y="152"/>
                  </a:lnTo>
                  <a:close/>
                </a:path>
              </a:pathLst>
            </a:custGeom>
            <a:solidFill>
              <a:srgbClr val="D4D8F2"/>
            </a:solidFill>
            <a:ln w="9525">
              <a:noFill/>
              <a:round/>
              <a:headEnd/>
              <a:tailEnd/>
            </a:ln>
            <a:effectLst/>
          </p:spPr>
          <p:txBody>
            <a:bodyPr/>
            <a:lstStyle/>
            <a:p>
              <a:endParaRPr lang="en-US" sz="900"/>
            </a:p>
          </p:txBody>
        </p:sp>
      </p:grpSp>
      <p:sp>
        <p:nvSpPr>
          <p:cNvPr id="1313878" name="Oval 86"/>
          <p:cNvSpPr>
            <a:spLocks noChangeArrowheads="1"/>
          </p:cNvSpPr>
          <p:nvPr/>
        </p:nvSpPr>
        <p:spPr bwMode="ltGray">
          <a:xfrm>
            <a:off x="6072188" y="5132388"/>
            <a:ext cx="61912"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84" name="Oval 92"/>
          <p:cNvSpPr>
            <a:spLocks noChangeArrowheads="1"/>
          </p:cNvSpPr>
          <p:nvPr/>
        </p:nvSpPr>
        <p:spPr bwMode="ltGray">
          <a:xfrm>
            <a:off x="3762375" y="300355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88" name="Rectangle 96"/>
          <p:cNvSpPr>
            <a:spLocks noChangeArrowheads="1"/>
          </p:cNvSpPr>
          <p:nvPr/>
        </p:nvSpPr>
        <p:spPr bwMode="auto">
          <a:xfrm>
            <a:off x="2489200" y="2862263"/>
            <a:ext cx="1211263" cy="228600"/>
          </a:xfrm>
          <a:prstGeom prst="rect">
            <a:avLst/>
          </a:prstGeom>
          <a:noFill/>
          <a:ln w="9525">
            <a:noFill/>
            <a:miter lim="800000"/>
            <a:headEnd/>
            <a:tailEnd/>
          </a:ln>
          <a:effectLst/>
        </p:spPr>
        <p:txBody>
          <a:bodyPr>
            <a:spAutoFit/>
          </a:bodyPr>
          <a:lstStyle/>
          <a:p>
            <a:pPr>
              <a:spcBef>
                <a:spcPct val="0"/>
              </a:spcBef>
            </a:pPr>
            <a:r>
              <a:rPr lang="en-US" sz="900">
                <a:solidFill>
                  <a:srgbClr val="457E00"/>
                </a:solidFill>
              </a:rPr>
              <a:t>United Kingdom (5)</a:t>
            </a:r>
          </a:p>
        </p:txBody>
      </p:sp>
      <p:sp>
        <p:nvSpPr>
          <p:cNvPr id="1313906" name="Rectangle 114"/>
          <p:cNvSpPr>
            <a:spLocks noChangeArrowheads="1"/>
          </p:cNvSpPr>
          <p:nvPr/>
        </p:nvSpPr>
        <p:spPr bwMode="black">
          <a:xfrm>
            <a:off x="1862138" y="3484563"/>
            <a:ext cx="638175"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solidFill>
                  <a:srgbClr val="457E00"/>
                </a:solidFill>
              </a:rPr>
              <a:t>Suwanee</a:t>
            </a:r>
          </a:p>
        </p:txBody>
      </p:sp>
      <p:sp>
        <p:nvSpPr>
          <p:cNvPr id="1313908" name="Oval 116"/>
          <p:cNvSpPr>
            <a:spLocks noChangeArrowheads="1"/>
          </p:cNvSpPr>
          <p:nvPr/>
        </p:nvSpPr>
        <p:spPr bwMode="ltGray">
          <a:xfrm>
            <a:off x="1528763" y="379095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909" name="Oval 117"/>
          <p:cNvSpPr>
            <a:spLocks noChangeArrowheads="1"/>
          </p:cNvSpPr>
          <p:nvPr/>
        </p:nvSpPr>
        <p:spPr bwMode="ltGray">
          <a:xfrm>
            <a:off x="2644775" y="494030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910" name="Oval 118"/>
          <p:cNvSpPr>
            <a:spLocks noChangeArrowheads="1"/>
          </p:cNvSpPr>
          <p:nvPr/>
        </p:nvSpPr>
        <p:spPr bwMode="ltGray">
          <a:xfrm>
            <a:off x="6608763" y="5233988"/>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914" name="Oval 122"/>
          <p:cNvSpPr>
            <a:spLocks noChangeArrowheads="1"/>
          </p:cNvSpPr>
          <p:nvPr/>
        </p:nvSpPr>
        <p:spPr bwMode="ltGray">
          <a:xfrm>
            <a:off x="5903913" y="4333875"/>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915" name="Rectangle 123"/>
          <p:cNvSpPr>
            <a:spLocks noChangeArrowheads="1"/>
          </p:cNvSpPr>
          <p:nvPr/>
        </p:nvSpPr>
        <p:spPr bwMode="black">
          <a:xfrm>
            <a:off x="933450" y="3556000"/>
            <a:ext cx="584200" cy="228600"/>
          </a:xfrm>
          <a:prstGeom prst="rect">
            <a:avLst/>
          </a:prstGeom>
          <a:noFill/>
          <a:ln w="9525">
            <a:noFill/>
            <a:miter lim="800000"/>
            <a:headEnd/>
            <a:tailEnd/>
          </a:ln>
          <a:effectLst/>
        </p:spPr>
        <p:txBody>
          <a:bodyPr wrap="none" lIns="92075" tIns="46038" rIns="92075" bIns="46038">
            <a:spAutoFit/>
          </a:bodyPr>
          <a:lstStyle/>
          <a:p>
            <a:pPr algn="ctr" eaLnBrk="0" hangingPunct="0">
              <a:spcBef>
                <a:spcPct val="0"/>
              </a:spcBef>
            </a:pPr>
            <a:r>
              <a:rPr lang="en-US" sz="900">
                <a:solidFill>
                  <a:srgbClr val="457E00"/>
                </a:solidFill>
              </a:rPr>
              <a:t>Houston</a:t>
            </a:r>
          </a:p>
        </p:txBody>
      </p:sp>
      <p:sp>
        <p:nvSpPr>
          <p:cNvPr id="1684550" name="Rectangle 125"/>
          <p:cNvSpPr>
            <a:spLocks noChangeArrowheads="1"/>
          </p:cNvSpPr>
          <p:nvPr/>
        </p:nvSpPr>
        <p:spPr bwMode="auto">
          <a:xfrm>
            <a:off x="5930900" y="1260475"/>
            <a:ext cx="3003550" cy="2338388"/>
          </a:xfrm>
          <a:prstGeom prst="rect">
            <a:avLst/>
          </a:prstGeom>
          <a:noFill/>
          <a:ln w="19050" algn="ctr">
            <a:noFill/>
            <a:miter lim="800000"/>
            <a:headEnd/>
            <a:tailEnd/>
          </a:ln>
        </p:spPr>
        <p:txBody>
          <a:bodyPr wrap="none" anchor="ctr">
            <a:spAutoFit/>
          </a:bodyPr>
          <a:lstStyle/>
          <a:p>
            <a:endParaRPr lang="en-US"/>
          </a:p>
        </p:txBody>
      </p:sp>
      <p:sp>
        <p:nvSpPr>
          <p:cNvPr id="1684551" name="Rectangle 126"/>
          <p:cNvSpPr>
            <a:spLocks noGrp="1" noChangeArrowheads="1"/>
          </p:cNvSpPr>
          <p:nvPr>
            <p:ph type="body" idx="4294967295"/>
          </p:nvPr>
        </p:nvSpPr>
        <p:spPr>
          <a:xfrm>
            <a:off x="4624388" y="1254125"/>
            <a:ext cx="4264025" cy="4046538"/>
          </a:xfrm>
          <a:prstGeom prst="roundRect">
            <a:avLst>
              <a:gd name="adj" fmla="val 16667"/>
            </a:avLst>
          </a:prstGeom>
          <a:solidFill>
            <a:srgbClr val="D5D5D5">
              <a:alpha val="50999"/>
            </a:srgbClr>
          </a:solidFill>
          <a:ln cap="flat">
            <a:solidFill>
              <a:schemeClr val="accent1"/>
            </a:solidFill>
            <a:prstDash val="dash"/>
            <a:round/>
            <a:headEnd type="none" w="med" len="med"/>
            <a:tailEnd type="none" w="med" len="med"/>
          </a:ln>
        </p:spPr>
        <p:txBody>
          <a:bodyPr anchor="ctr"/>
          <a:lstStyle/>
          <a:p>
            <a:pPr marL="114300" indent="-114300">
              <a:lnSpc>
                <a:spcPct val="85000"/>
              </a:lnSpc>
              <a:spcBef>
                <a:spcPct val="10000"/>
              </a:spcBef>
              <a:buClr>
                <a:schemeClr val="tx1"/>
              </a:buClr>
              <a:buSzPct val="75000"/>
            </a:pPr>
            <a:r>
              <a:rPr lang="en-US" sz="1800"/>
              <a:t>Current state – 70 centers, 850K sqft.</a:t>
            </a:r>
          </a:p>
          <a:p>
            <a:pPr marL="114300" indent="-114300">
              <a:lnSpc>
                <a:spcPct val="85000"/>
              </a:lnSpc>
              <a:spcBef>
                <a:spcPct val="10000"/>
              </a:spcBef>
              <a:buClr>
                <a:schemeClr val="tx1"/>
              </a:buClr>
              <a:buSzPct val="75000"/>
            </a:pPr>
            <a:r>
              <a:rPr lang="en-US" sz="1800"/>
              <a:t>Future state – 52 centers</a:t>
            </a:r>
          </a:p>
          <a:p>
            <a:pPr marL="403225" lvl="1" indent="-114300">
              <a:lnSpc>
                <a:spcPct val="85000"/>
              </a:lnSpc>
              <a:spcBef>
                <a:spcPct val="10000"/>
              </a:spcBef>
              <a:buClr>
                <a:schemeClr val="tx1"/>
              </a:buClr>
              <a:buSzPct val="75000"/>
            </a:pPr>
            <a:r>
              <a:rPr lang="en-US" sz="1600"/>
              <a:t>7 NGDC; high density power &amp; cooling</a:t>
            </a:r>
          </a:p>
          <a:p>
            <a:pPr marL="403225" lvl="1" indent="-114300">
              <a:lnSpc>
                <a:spcPct val="85000"/>
              </a:lnSpc>
              <a:spcBef>
                <a:spcPct val="10000"/>
              </a:spcBef>
              <a:buClr>
                <a:schemeClr val="tx1"/>
              </a:buClr>
              <a:buSzPct val="75000"/>
            </a:pPr>
            <a:r>
              <a:rPr lang="en-US" sz="1600"/>
              <a:t>16 global/regional </a:t>
            </a:r>
          </a:p>
          <a:p>
            <a:pPr marL="403225" lvl="1" indent="-114300">
              <a:lnSpc>
                <a:spcPct val="85000"/>
              </a:lnSpc>
              <a:spcBef>
                <a:spcPct val="10000"/>
              </a:spcBef>
              <a:buClr>
                <a:schemeClr val="tx1"/>
              </a:buClr>
              <a:buSzPct val="75000"/>
            </a:pPr>
            <a:r>
              <a:rPr lang="en-US" sz="1600"/>
              <a:t>29 dedicated customer centers </a:t>
            </a:r>
          </a:p>
          <a:p>
            <a:pPr marL="403225" lvl="1" indent="-114300">
              <a:lnSpc>
                <a:spcPct val="85000"/>
              </a:lnSpc>
              <a:spcBef>
                <a:spcPct val="10000"/>
              </a:spcBef>
              <a:buClr>
                <a:schemeClr val="tx1"/>
              </a:buClr>
              <a:buSzPct val="75000"/>
            </a:pPr>
            <a:r>
              <a:rPr lang="en-US" sz="1600"/>
              <a:t>1.1M+ sqft. projected </a:t>
            </a:r>
          </a:p>
          <a:p>
            <a:pPr marL="114300" indent="-114300">
              <a:lnSpc>
                <a:spcPct val="85000"/>
              </a:lnSpc>
              <a:spcBef>
                <a:spcPct val="10000"/>
              </a:spcBef>
              <a:buClr>
                <a:schemeClr val="tx1"/>
              </a:buClr>
              <a:buSzPct val="75000"/>
            </a:pPr>
            <a:r>
              <a:rPr lang="en-US" sz="1800"/>
              <a:t>Remote monitoring </a:t>
            </a:r>
          </a:p>
          <a:p>
            <a:pPr marL="403225" lvl="1" indent="-114300">
              <a:lnSpc>
                <a:spcPct val="85000"/>
              </a:lnSpc>
              <a:spcBef>
                <a:spcPct val="10000"/>
              </a:spcBef>
              <a:buClr>
                <a:schemeClr val="tx1"/>
              </a:buClr>
              <a:buSzPct val="75000"/>
            </a:pPr>
            <a:r>
              <a:rPr lang="en-US" sz="1600"/>
              <a:t>90% off shored</a:t>
            </a:r>
          </a:p>
          <a:p>
            <a:pPr marL="403225" lvl="1" indent="-114300">
              <a:lnSpc>
                <a:spcPct val="85000"/>
              </a:lnSpc>
              <a:spcBef>
                <a:spcPct val="10000"/>
              </a:spcBef>
              <a:buClr>
                <a:schemeClr val="tx1"/>
              </a:buClr>
              <a:buSzPct val="75000"/>
            </a:pPr>
            <a:r>
              <a:rPr lang="en-US" sz="1600"/>
              <a:t>Costa Rica, KL, Bangalore, China…</a:t>
            </a:r>
          </a:p>
          <a:p>
            <a:pPr marL="114300" indent="-114300">
              <a:lnSpc>
                <a:spcPct val="85000"/>
              </a:lnSpc>
              <a:spcBef>
                <a:spcPct val="10000"/>
              </a:spcBef>
              <a:buClr>
                <a:schemeClr val="tx1"/>
              </a:buClr>
              <a:buSzPct val="75000"/>
            </a:pPr>
            <a:r>
              <a:rPr lang="en-US" sz="1800"/>
              <a:t>Platform &amp; Process Standardization</a:t>
            </a:r>
          </a:p>
          <a:p>
            <a:pPr marL="403225" lvl="1" indent="-114300">
              <a:lnSpc>
                <a:spcPct val="85000"/>
              </a:lnSpc>
              <a:spcBef>
                <a:spcPct val="10000"/>
              </a:spcBef>
              <a:buClr>
                <a:schemeClr val="tx1"/>
              </a:buClr>
              <a:buSzPct val="75000"/>
            </a:pPr>
            <a:r>
              <a:rPr lang="en-US" sz="1600"/>
              <a:t>Adaptive Infrastructure Services</a:t>
            </a:r>
          </a:p>
          <a:p>
            <a:pPr marL="403225" lvl="1" indent="-114300">
              <a:lnSpc>
                <a:spcPct val="85000"/>
              </a:lnSpc>
              <a:spcBef>
                <a:spcPct val="10000"/>
              </a:spcBef>
              <a:buClr>
                <a:schemeClr val="tx1"/>
              </a:buClr>
              <a:buSzPct val="75000"/>
            </a:pPr>
            <a:r>
              <a:rPr lang="en-US" sz="1600"/>
              <a:t>Application migration &amp; on boarding</a:t>
            </a:r>
          </a:p>
        </p:txBody>
      </p:sp>
      <p:sp>
        <p:nvSpPr>
          <p:cNvPr id="1684552" name="Rectangle 132"/>
          <p:cNvSpPr>
            <a:spLocks noChangeArrowheads="1"/>
          </p:cNvSpPr>
          <p:nvPr/>
        </p:nvSpPr>
        <p:spPr bwMode="auto">
          <a:xfrm>
            <a:off x="428625" y="114300"/>
            <a:ext cx="8245475" cy="979488"/>
          </a:xfrm>
          <a:prstGeom prst="rect">
            <a:avLst/>
          </a:prstGeom>
          <a:noFill/>
          <a:ln w="9525">
            <a:noFill/>
            <a:miter lim="800000"/>
            <a:headEnd/>
            <a:tailEnd/>
          </a:ln>
        </p:spPr>
        <p:txBody>
          <a:bodyPr anchor="b"/>
          <a:lstStyle/>
          <a:p>
            <a:pPr eaLnBrk="0" hangingPunct="0">
              <a:lnSpc>
                <a:spcPct val="90000"/>
              </a:lnSpc>
              <a:spcBef>
                <a:spcPct val="25000"/>
              </a:spcBef>
            </a:pPr>
            <a:r>
              <a:rPr lang="en-US" altLang="en-US" sz="3600"/>
              <a:t>HP Services Customer Data Centers</a:t>
            </a:r>
          </a:p>
          <a:p>
            <a:pPr eaLnBrk="0" hangingPunct="0">
              <a:lnSpc>
                <a:spcPct val="90000"/>
              </a:lnSpc>
              <a:spcBef>
                <a:spcPct val="25000"/>
              </a:spcBef>
            </a:pPr>
            <a:r>
              <a:rPr lang="en-US" sz="2400">
                <a:solidFill>
                  <a:srgbClr val="777777"/>
                </a:solidFill>
              </a:rPr>
              <a:t>Driving global platform and process standardization</a:t>
            </a:r>
          </a:p>
        </p:txBody>
      </p:sp>
      <p:sp>
        <p:nvSpPr>
          <p:cNvPr id="1313869" name="Oval 77"/>
          <p:cNvSpPr>
            <a:spLocks noChangeArrowheads="1"/>
          </p:cNvSpPr>
          <p:nvPr/>
        </p:nvSpPr>
        <p:spPr bwMode="ltGray">
          <a:xfrm>
            <a:off x="4105275" y="2689225"/>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2" name="Oval 77"/>
          <p:cNvSpPr>
            <a:spLocks noChangeArrowheads="1"/>
          </p:cNvSpPr>
          <p:nvPr/>
        </p:nvSpPr>
        <p:spPr bwMode="ltGray">
          <a:xfrm>
            <a:off x="3683000" y="3171825"/>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3" name="Oval 77"/>
          <p:cNvSpPr>
            <a:spLocks noChangeArrowheads="1"/>
          </p:cNvSpPr>
          <p:nvPr/>
        </p:nvSpPr>
        <p:spPr bwMode="ltGray">
          <a:xfrm>
            <a:off x="3819525" y="3038475"/>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4" name="Oval 118"/>
          <p:cNvSpPr>
            <a:spLocks noChangeArrowheads="1"/>
          </p:cNvSpPr>
          <p:nvPr/>
        </p:nvSpPr>
        <p:spPr bwMode="ltGray">
          <a:xfrm>
            <a:off x="6840538" y="5018088"/>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33" name="Rectangle 41"/>
          <p:cNvSpPr>
            <a:spLocks noChangeArrowheads="1"/>
          </p:cNvSpPr>
          <p:nvPr/>
        </p:nvSpPr>
        <p:spPr bwMode="black">
          <a:xfrm>
            <a:off x="6165850" y="5267325"/>
            <a:ext cx="717550" cy="228600"/>
          </a:xfrm>
          <a:prstGeom prst="rect">
            <a:avLst/>
          </a:prstGeom>
          <a:noFill/>
          <a:ln w="9525">
            <a:noFill/>
            <a:miter lim="800000"/>
            <a:headEnd/>
            <a:tailEnd/>
          </a:ln>
          <a:effectLst/>
        </p:spPr>
        <p:txBody>
          <a:bodyPr wrap="none" lIns="92075" tIns="46038" rIns="92075" bIns="46038">
            <a:spAutoFit/>
          </a:bodyPr>
          <a:lstStyle/>
          <a:p>
            <a:pPr algn="ctr" eaLnBrk="0" hangingPunct="0">
              <a:spcBef>
                <a:spcPct val="0"/>
              </a:spcBef>
            </a:pPr>
            <a:r>
              <a:rPr lang="en-US" sz="900"/>
              <a:t>Melbourne</a:t>
            </a:r>
          </a:p>
        </p:txBody>
      </p:sp>
      <p:sp>
        <p:nvSpPr>
          <p:cNvPr id="1313842" name="Rectangle 50"/>
          <p:cNvSpPr>
            <a:spLocks noChangeArrowheads="1"/>
          </p:cNvSpPr>
          <p:nvPr/>
        </p:nvSpPr>
        <p:spPr bwMode="black">
          <a:xfrm>
            <a:off x="6816725" y="4933950"/>
            <a:ext cx="722313"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Sydney(2)</a:t>
            </a:r>
          </a:p>
        </p:txBody>
      </p:sp>
      <p:sp>
        <p:nvSpPr>
          <p:cNvPr id="1313843" name="Rectangle 51"/>
          <p:cNvSpPr>
            <a:spLocks noChangeArrowheads="1"/>
          </p:cNvSpPr>
          <p:nvPr/>
        </p:nvSpPr>
        <p:spPr bwMode="black">
          <a:xfrm>
            <a:off x="5848350" y="4246563"/>
            <a:ext cx="976313"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Singapore (2)</a:t>
            </a:r>
          </a:p>
        </p:txBody>
      </p:sp>
      <p:sp>
        <p:nvSpPr>
          <p:cNvPr id="1313847" name="Text Box 55"/>
          <p:cNvSpPr txBox="1">
            <a:spLocks noChangeArrowheads="1"/>
          </p:cNvSpPr>
          <p:nvPr/>
        </p:nvSpPr>
        <p:spPr bwMode="auto">
          <a:xfrm>
            <a:off x="4735513" y="4151313"/>
            <a:ext cx="1195387" cy="228600"/>
          </a:xfrm>
          <a:prstGeom prst="rect">
            <a:avLst/>
          </a:prstGeom>
          <a:noFill/>
          <a:ln w="9525">
            <a:noFill/>
            <a:miter lim="800000"/>
            <a:headEnd/>
            <a:tailEnd/>
          </a:ln>
          <a:effectLst/>
        </p:spPr>
        <p:txBody>
          <a:bodyPr>
            <a:spAutoFit/>
          </a:bodyPr>
          <a:lstStyle/>
          <a:p>
            <a:pPr algn="ctr">
              <a:spcBef>
                <a:spcPct val="0"/>
              </a:spcBef>
            </a:pPr>
            <a:r>
              <a:rPr lang="en-US" sz="900"/>
              <a:t>Kuala Lumpur (2)</a:t>
            </a:r>
          </a:p>
        </p:txBody>
      </p:sp>
      <p:sp>
        <p:nvSpPr>
          <p:cNvPr id="1313879" name="Rectangle 87"/>
          <p:cNvSpPr>
            <a:spLocks noChangeArrowheads="1"/>
          </p:cNvSpPr>
          <p:nvPr/>
        </p:nvSpPr>
        <p:spPr bwMode="black">
          <a:xfrm>
            <a:off x="5540375" y="5053013"/>
            <a:ext cx="722313"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fr-FR" sz="900"/>
              <a:t>Perth</a:t>
            </a:r>
            <a:endParaRPr lang="en-US" sz="900"/>
          </a:p>
        </p:txBody>
      </p:sp>
      <p:sp>
        <p:nvSpPr>
          <p:cNvPr id="1313913" name="Oval 121"/>
          <p:cNvSpPr>
            <a:spLocks noChangeArrowheads="1"/>
          </p:cNvSpPr>
          <p:nvPr/>
        </p:nvSpPr>
        <p:spPr bwMode="ltGray">
          <a:xfrm>
            <a:off x="5781675" y="424180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5" name="Oval 116"/>
          <p:cNvSpPr>
            <a:spLocks noChangeArrowheads="1"/>
          </p:cNvSpPr>
          <p:nvPr/>
        </p:nvSpPr>
        <p:spPr bwMode="ltGray">
          <a:xfrm>
            <a:off x="1884363" y="3660775"/>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6" name="Oval 116"/>
          <p:cNvSpPr>
            <a:spLocks noChangeArrowheads="1"/>
          </p:cNvSpPr>
          <p:nvPr/>
        </p:nvSpPr>
        <p:spPr bwMode="ltGray">
          <a:xfrm>
            <a:off x="2001838" y="305435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7" name="Oval 116"/>
          <p:cNvSpPr>
            <a:spLocks noChangeArrowheads="1"/>
          </p:cNvSpPr>
          <p:nvPr/>
        </p:nvSpPr>
        <p:spPr bwMode="ltGray">
          <a:xfrm>
            <a:off x="2062163" y="3044825"/>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8" name="Oval 116"/>
          <p:cNvSpPr>
            <a:spLocks noChangeArrowheads="1"/>
          </p:cNvSpPr>
          <p:nvPr/>
        </p:nvSpPr>
        <p:spPr bwMode="ltGray">
          <a:xfrm>
            <a:off x="1963738" y="3235325"/>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9" name="Oval 77"/>
          <p:cNvSpPr>
            <a:spLocks noChangeArrowheads="1"/>
          </p:cNvSpPr>
          <p:nvPr/>
        </p:nvSpPr>
        <p:spPr bwMode="ltGray">
          <a:xfrm>
            <a:off x="1851025" y="3552825"/>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10" name="Oval 77"/>
          <p:cNvSpPr>
            <a:spLocks noChangeArrowheads="1"/>
          </p:cNvSpPr>
          <p:nvPr/>
        </p:nvSpPr>
        <p:spPr bwMode="ltGray">
          <a:xfrm>
            <a:off x="1892300" y="3505200"/>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11" name="Oval 77"/>
          <p:cNvSpPr>
            <a:spLocks noChangeArrowheads="1"/>
          </p:cNvSpPr>
          <p:nvPr/>
        </p:nvSpPr>
        <p:spPr bwMode="ltGray">
          <a:xfrm>
            <a:off x="1454150" y="3648075"/>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1313851" name="Oval 59"/>
          <p:cNvSpPr>
            <a:spLocks noChangeArrowheads="1"/>
          </p:cNvSpPr>
          <p:nvPr/>
        </p:nvSpPr>
        <p:spPr bwMode="ltGray">
          <a:xfrm>
            <a:off x="3908425" y="2797175"/>
            <a:ext cx="60325" cy="61913"/>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52" name="Oval 60"/>
          <p:cNvSpPr>
            <a:spLocks noChangeArrowheads="1"/>
          </p:cNvSpPr>
          <p:nvPr/>
        </p:nvSpPr>
        <p:spPr bwMode="ltGray">
          <a:xfrm>
            <a:off x="3783013" y="3105150"/>
            <a:ext cx="60325" cy="61913"/>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82" name="Oval 90"/>
          <p:cNvSpPr>
            <a:spLocks noChangeArrowheads="1"/>
          </p:cNvSpPr>
          <p:nvPr/>
        </p:nvSpPr>
        <p:spPr bwMode="ltGray">
          <a:xfrm>
            <a:off x="3813175" y="266700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13883" name="Oval 91"/>
          <p:cNvSpPr>
            <a:spLocks noChangeArrowheads="1"/>
          </p:cNvSpPr>
          <p:nvPr/>
        </p:nvSpPr>
        <p:spPr bwMode="ltGray">
          <a:xfrm>
            <a:off x="3702050" y="3060700"/>
            <a:ext cx="60325" cy="61913"/>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2" name="Oval 118"/>
          <p:cNvSpPr>
            <a:spLocks noChangeArrowheads="1"/>
          </p:cNvSpPr>
          <p:nvPr/>
        </p:nvSpPr>
        <p:spPr bwMode="ltGray">
          <a:xfrm>
            <a:off x="7018338" y="5319713"/>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3" name="Rectangle 41"/>
          <p:cNvSpPr>
            <a:spLocks noChangeArrowheads="1"/>
          </p:cNvSpPr>
          <p:nvPr/>
        </p:nvSpPr>
        <p:spPr bwMode="black">
          <a:xfrm>
            <a:off x="7018338" y="5238750"/>
            <a:ext cx="793750" cy="228600"/>
          </a:xfrm>
          <a:prstGeom prst="rect">
            <a:avLst/>
          </a:prstGeom>
          <a:noFill/>
          <a:ln w="9525">
            <a:noFill/>
            <a:miter lim="800000"/>
            <a:headEnd/>
            <a:tailEnd/>
          </a:ln>
          <a:effectLst/>
        </p:spPr>
        <p:txBody>
          <a:bodyPr wrap="none" lIns="92075" tIns="46038" rIns="92075" bIns="46038">
            <a:spAutoFit/>
          </a:bodyPr>
          <a:lstStyle/>
          <a:p>
            <a:pPr algn="ctr" eaLnBrk="0" hangingPunct="0">
              <a:spcBef>
                <a:spcPct val="0"/>
              </a:spcBef>
            </a:pPr>
            <a:r>
              <a:rPr lang="en-US" sz="900"/>
              <a:t>Christchurch</a:t>
            </a:r>
          </a:p>
        </p:txBody>
      </p:sp>
      <p:sp>
        <p:nvSpPr>
          <p:cNvPr id="14" name="Rectangle 80"/>
          <p:cNvSpPr>
            <a:spLocks noChangeArrowheads="1"/>
          </p:cNvSpPr>
          <p:nvPr/>
        </p:nvSpPr>
        <p:spPr bwMode="black">
          <a:xfrm>
            <a:off x="1916113" y="3244850"/>
            <a:ext cx="685800"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Cincinnati</a:t>
            </a:r>
          </a:p>
        </p:txBody>
      </p:sp>
      <p:sp>
        <p:nvSpPr>
          <p:cNvPr id="15" name="Oval 116"/>
          <p:cNvSpPr>
            <a:spLocks noChangeArrowheads="1"/>
          </p:cNvSpPr>
          <p:nvPr/>
        </p:nvSpPr>
        <p:spPr bwMode="ltGray">
          <a:xfrm>
            <a:off x="1925638" y="3292475"/>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684578" name="Text Box 2"/>
          <p:cNvSpPr txBox="1">
            <a:spLocks noChangeArrowheads="1"/>
          </p:cNvSpPr>
          <p:nvPr/>
        </p:nvSpPr>
        <p:spPr bwMode="auto">
          <a:xfrm>
            <a:off x="490538" y="5940425"/>
            <a:ext cx="2092325" cy="228600"/>
          </a:xfrm>
          <a:prstGeom prst="rect">
            <a:avLst/>
          </a:prstGeom>
          <a:noFill/>
          <a:ln w="9525">
            <a:noFill/>
            <a:miter lim="800000"/>
            <a:headEnd/>
            <a:tailEnd/>
          </a:ln>
          <a:effectLst/>
        </p:spPr>
        <p:txBody>
          <a:bodyPr wrap="none">
            <a:spAutoFit/>
          </a:bodyPr>
          <a:lstStyle/>
          <a:p>
            <a:pPr>
              <a:spcBef>
                <a:spcPct val="0"/>
              </a:spcBef>
            </a:pPr>
            <a:r>
              <a:rPr lang="en-US" sz="900"/>
              <a:t>Global/Regional/Customer Dedicated</a:t>
            </a:r>
          </a:p>
        </p:txBody>
      </p:sp>
      <p:sp>
        <p:nvSpPr>
          <p:cNvPr id="1313919" name="Oval 127"/>
          <p:cNvSpPr>
            <a:spLocks noChangeArrowheads="1"/>
          </p:cNvSpPr>
          <p:nvPr/>
        </p:nvSpPr>
        <p:spPr bwMode="ltGray">
          <a:xfrm>
            <a:off x="434975" y="5795963"/>
            <a:ext cx="85725" cy="88900"/>
          </a:xfrm>
          <a:prstGeom prst="ellipse">
            <a:avLst/>
          </a:prstGeom>
          <a:solidFill>
            <a:srgbClr val="008000"/>
          </a:solidFill>
          <a:ln w="9525">
            <a:noFill/>
            <a:round/>
            <a:headEnd/>
            <a:tailEnd/>
          </a:ln>
          <a:effectLst/>
        </p:spPr>
        <p:txBody>
          <a:bodyPr wrap="none" anchor="ctr"/>
          <a:lstStyle/>
          <a:p>
            <a:pPr algn="ctr">
              <a:spcBef>
                <a:spcPct val="0"/>
              </a:spcBef>
            </a:pPr>
            <a:endParaRPr lang="de-DE" sz="900">
              <a:solidFill>
                <a:srgbClr val="FFFFFF"/>
              </a:solidFill>
            </a:endParaRPr>
          </a:p>
        </p:txBody>
      </p:sp>
      <p:sp>
        <p:nvSpPr>
          <p:cNvPr id="1313920" name="Oval 128"/>
          <p:cNvSpPr>
            <a:spLocks noChangeArrowheads="1"/>
          </p:cNvSpPr>
          <p:nvPr/>
        </p:nvSpPr>
        <p:spPr bwMode="ltGray">
          <a:xfrm>
            <a:off x="436563" y="5997575"/>
            <a:ext cx="85725" cy="88900"/>
          </a:xfrm>
          <a:prstGeom prst="ellipse">
            <a:avLst/>
          </a:prstGeom>
          <a:solidFill>
            <a:srgbClr val="FFFF66"/>
          </a:solidFill>
          <a:ln w="9525" algn="ctr">
            <a:solidFill>
              <a:srgbClr val="009900"/>
            </a:solidFill>
            <a:round/>
            <a:headEnd/>
            <a:tailEnd/>
          </a:ln>
          <a:effectLst/>
        </p:spPr>
        <p:txBody>
          <a:bodyPr wrap="none" anchor="ctr"/>
          <a:lstStyle/>
          <a:p>
            <a:endParaRPr lang="de-DE" sz="900"/>
          </a:p>
        </p:txBody>
      </p:sp>
      <p:sp>
        <p:nvSpPr>
          <p:cNvPr id="1684581" name="Text Box 129"/>
          <p:cNvSpPr txBox="1">
            <a:spLocks noChangeArrowheads="1"/>
          </p:cNvSpPr>
          <p:nvPr/>
        </p:nvSpPr>
        <p:spPr bwMode="auto">
          <a:xfrm>
            <a:off x="495300" y="5734050"/>
            <a:ext cx="1928813" cy="228600"/>
          </a:xfrm>
          <a:prstGeom prst="rect">
            <a:avLst/>
          </a:prstGeom>
          <a:noFill/>
          <a:ln w="9525">
            <a:noFill/>
            <a:miter lim="800000"/>
            <a:headEnd/>
            <a:tailEnd/>
          </a:ln>
          <a:effectLst/>
        </p:spPr>
        <p:txBody>
          <a:bodyPr>
            <a:spAutoFit/>
          </a:bodyPr>
          <a:lstStyle/>
          <a:p>
            <a:pPr>
              <a:spcBef>
                <a:spcPct val="0"/>
              </a:spcBef>
            </a:pPr>
            <a:r>
              <a:rPr lang="en-US" sz="900">
                <a:solidFill>
                  <a:srgbClr val="457E00"/>
                </a:solidFill>
              </a:rPr>
              <a:t>Next-Generation Data Centers</a:t>
            </a:r>
          </a:p>
        </p:txBody>
      </p:sp>
      <p:sp>
        <p:nvSpPr>
          <p:cNvPr id="16" name="Rectangle 80"/>
          <p:cNvSpPr>
            <a:spLocks noChangeArrowheads="1"/>
          </p:cNvSpPr>
          <p:nvPr/>
        </p:nvSpPr>
        <p:spPr bwMode="black">
          <a:xfrm>
            <a:off x="2078038" y="3111500"/>
            <a:ext cx="685800"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Littleton</a:t>
            </a:r>
          </a:p>
        </p:txBody>
      </p:sp>
      <p:sp>
        <p:nvSpPr>
          <p:cNvPr id="17" name="Oval 116"/>
          <p:cNvSpPr>
            <a:spLocks noChangeArrowheads="1"/>
          </p:cNvSpPr>
          <p:nvPr/>
        </p:nvSpPr>
        <p:spPr bwMode="ltGray">
          <a:xfrm>
            <a:off x="2163763" y="326390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18" name="Rectangle 80"/>
          <p:cNvSpPr>
            <a:spLocks noChangeArrowheads="1"/>
          </p:cNvSpPr>
          <p:nvPr/>
        </p:nvSpPr>
        <p:spPr bwMode="black">
          <a:xfrm>
            <a:off x="1963738" y="3359150"/>
            <a:ext cx="685800"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Sterling</a:t>
            </a:r>
          </a:p>
        </p:txBody>
      </p:sp>
      <p:sp>
        <p:nvSpPr>
          <p:cNvPr id="19" name="Oval 116"/>
          <p:cNvSpPr>
            <a:spLocks noChangeArrowheads="1"/>
          </p:cNvSpPr>
          <p:nvPr/>
        </p:nvSpPr>
        <p:spPr bwMode="ltGray">
          <a:xfrm>
            <a:off x="2030413" y="3416300"/>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20" name="Rectangle 73"/>
          <p:cNvSpPr>
            <a:spLocks noChangeArrowheads="1"/>
          </p:cNvSpPr>
          <p:nvPr/>
        </p:nvSpPr>
        <p:spPr bwMode="auto">
          <a:xfrm>
            <a:off x="3914775" y="2724150"/>
            <a:ext cx="922338" cy="228600"/>
          </a:xfrm>
          <a:prstGeom prst="rect">
            <a:avLst/>
          </a:prstGeom>
          <a:noFill/>
          <a:ln w="9525">
            <a:noFill/>
            <a:miter lim="800000"/>
            <a:headEnd/>
            <a:tailEnd/>
          </a:ln>
          <a:effectLst/>
        </p:spPr>
        <p:txBody>
          <a:bodyPr>
            <a:spAutoFit/>
          </a:bodyPr>
          <a:lstStyle/>
          <a:p>
            <a:pPr>
              <a:spcBef>
                <a:spcPct val="0"/>
              </a:spcBef>
            </a:pPr>
            <a:r>
              <a:rPr lang="en-US" sz="900"/>
              <a:t>Sweden (2)</a:t>
            </a:r>
          </a:p>
        </p:txBody>
      </p:sp>
      <p:sp>
        <p:nvSpPr>
          <p:cNvPr id="21" name="Oval 60"/>
          <p:cNvSpPr>
            <a:spLocks noChangeArrowheads="1"/>
          </p:cNvSpPr>
          <p:nvPr/>
        </p:nvSpPr>
        <p:spPr bwMode="ltGray">
          <a:xfrm>
            <a:off x="3514725" y="3360738"/>
            <a:ext cx="60325" cy="61912"/>
          </a:xfrm>
          <a:prstGeom prst="ellipse">
            <a:avLst/>
          </a:prstGeom>
          <a:solidFill>
            <a:srgbClr val="FFFF66"/>
          </a:solidFill>
          <a:ln w="9525">
            <a:solidFill>
              <a:srgbClr val="009900"/>
            </a:solidFill>
            <a:round/>
            <a:headEnd/>
            <a:tailEnd/>
          </a:ln>
          <a:effectLst/>
        </p:spPr>
        <p:txBody>
          <a:bodyPr wrap="none" anchor="ctr"/>
          <a:lstStyle/>
          <a:p>
            <a:endParaRPr lang="en-US" sz="900"/>
          </a:p>
        </p:txBody>
      </p:sp>
      <p:sp>
        <p:nvSpPr>
          <p:cNvPr id="22" name="Oval 77"/>
          <p:cNvSpPr>
            <a:spLocks noChangeArrowheads="1"/>
          </p:cNvSpPr>
          <p:nvPr/>
        </p:nvSpPr>
        <p:spPr bwMode="ltGray">
          <a:xfrm>
            <a:off x="3581400" y="2974975"/>
            <a:ext cx="60325" cy="60325"/>
          </a:xfrm>
          <a:prstGeom prst="ellipse">
            <a:avLst/>
          </a:prstGeom>
          <a:solidFill>
            <a:srgbClr val="008000"/>
          </a:solidFill>
          <a:ln w="9525" algn="ctr">
            <a:noFill/>
            <a:round/>
            <a:headEnd/>
            <a:tailEnd/>
          </a:ln>
          <a:effectLst/>
        </p:spPr>
        <p:txBody>
          <a:bodyPr wrap="none" anchor="ctr"/>
          <a:lstStyle/>
          <a:p>
            <a:pPr algn="ctr">
              <a:spcBef>
                <a:spcPct val="0"/>
              </a:spcBef>
            </a:pPr>
            <a:endParaRPr lang="de-DE" sz="900">
              <a:solidFill>
                <a:srgbClr val="FFFFFF"/>
              </a:solidFill>
            </a:endParaRPr>
          </a:p>
        </p:txBody>
      </p:sp>
      <p:sp>
        <p:nvSpPr>
          <p:cNvPr id="23" name="Rectangle 69"/>
          <p:cNvSpPr>
            <a:spLocks noChangeArrowheads="1"/>
          </p:cNvSpPr>
          <p:nvPr/>
        </p:nvSpPr>
        <p:spPr bwMode="auto">
          <a:xfrm>
            <a:off x="3082925" y="3148013"/>
            <a:ext cx="687388" cy="228600"/>
          </a:xfrm>
          <a:prstGeom prst="rect">
            <a:avLst/>
          </a:prstGeom>
          <a:noFill/>
          <a:ln w="9525">
            <a:noFill/>
            <a:miter lim="800000"/>
            <a:headEnd/>
            <a:tailEnd/>
          </a:ln>
          <a:effectLst/>
        </p:spPr>
        <p:txBody>
          <a:bodyPr wrap="none">
            <a:spAutoFit/>
          </a:bodyPr>
          <a:lstStyle/>
          <a:p>
            <a:pPr>
              <a:spcBef>
                <a:spcPct val="0"/>
              </a:spcBef>
            </a:pPr>
            <a:r>
              <a:rPr lang="en-US" sz="900">
                <a:solidFill>
                  <a:srgbClr val="457E00"/>
                </a:solidFill>
              </a:rPr>
              <a:t>France (2)</a:t>
            </a:r>
          </a:p>
        </p:txBody>
      </p:sp>
      <p:sp>
        <p:nvSpPr>
          <p:cNvPr id="24" name="Rectangle 49"/>
          <p:cNvSpPr>
            <a:spLocks noChangeArrowheads="1"/>
          </p:cNvSpPr>
          <p:nvPr/>
        </p:nvSpPr>
        <p:spPr bwMode="black">
          <a:xfrm>
            <a:off x="2982913" y="3000375"/>
            <a:ext cx="817562"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Belgium (3)</a:t>
            </a:r>
          </a:p>
        </p:txBody>
      </p:sp>
      <p:sp>
        <p:nvSpPr>
          <p:cNvPr id="25" name="Rectangle 69"/>
          <p:cNvSpPr>
            <a:spLocks noChangeArrowheads="1"/>
          </p:cNvSpPr>
          <p:nvPr/>
        </p:nvSpPr>
        <p:spPr bwMode="auto">
          <a:xfrm>
            <a:off x="3816350" y="2967038"/>
            <a:ext cx="817563" cy="228600"/>
          </a:xfrm>
          <a:prstGeom prst="rect">
            <a:avLst/>
          </a:prstGeom>
          <a:noFill/>
          <a:ln w="9525">
            <a:noFill/>
            <a:miter lim="800000"/>
            <a:headEnd/>
            <a:tailEnd/>
          </a:ln>
          <a:effectLst/>
        </p:spPr>
        <p:txBody>
          <a:bodyPr wrap="none">
            <a:spAutoFit/>
          </a:bodyPr>
          <a:lstStyle/>
          <a:p>
            <a:pPr>
              <a:spcBef>
                <a:spcPct val="0"/>
              </a:spcBef>
            </a:pPr>
            <a:r>
              <a:rPr lang="en-US" sz="900">
                <a:solidFill>
                  <a:srgbClr val="457E00"/>
                </a:solidFill>
              </a:rPr>
              <a:t>Germany (7)</a:t>
            </a:r>
          </a:p>
        </p:txBody>
      </p:sp>
      <p:sp>
        <p:nvSpPr>
          <p:cNvPr id="26" name="Rectangle 73"/>
          <p:cNvSpPr>
            <a:spLocks noChangeArrowheads="1"/>
          </p:cNvSpPr>
          <p:nvPr/>
        </p:nvSpPr>
        <p:spPr bwMode="auto">
          <a:xfrm>
            <a:off x="3771900" y="3076575"/>
            <a:ext cx="1138238" cy="228600"/>
          </a:xfrm>
          <a:prstGeom prst="rect">
            <a:avLst/>
          </a:prstGeom>
          <a:noFill/>
          <a:ln w="9525">
            <a:noFill/>
            <a:miter lim="800000"/>
            <a:headEnd/>
            <a:tailEnd/>
          </a:ln>
          <a:effectLst/>
        </p:spPr>
        <p:txBody>
          <a:bodyPr>
            <a:spAutoFit/>
          </a:bodyPr>
          <a:lstStyle/>
          <a:p>
            <a:pPr>
              <a:spcBef>
                <a:spcPct val="0"/>
              </a:spcBef>
            </a:pPr>
            <a:r>
              <a:rPr lang="en-US" sz="900"/>
              <a:t>Switzerland (3)</a:t>
            </a:r>
          </a:p>
        </p:txBody>
      </p:sp>
      <p:sp>
        <p:nvSpPr>
          <p:cNvPr id="27" name="Rectangle 80"/>
          <p:cNvSpPr>
            <a:spLocks noChangeArrowheads="1"/>
          </p:cNvSpPr>
          <p:nvPr/>
        </p:nvSpPr>
        <p:spPr bwMode="black">
          <a:xfrm>
            <a:off x="3752850" y="3209925"/>
            <a:ext cx="685800" cy="228600"/>
          </a:xfrm>
          <a:prstGeom prst="rect">
            <a:avLst/>
          </a:prstGeom>
          <a:noFill/>
          <a:ln w="9525">
            <a:noFill/>
            <a:miter lim="800000"/>
            <a:headEnd/>
            <a:tailEnd/>
          </a:ln>
          <a:effectLst/>
        </p:spPr>
        <p:txBody>
          <a:bodyPr lIns="92075" tIns="46038" rIns="92075" bIns="46038">
            <a:spAutoFit/>
          </a:bodyPr>
          <a:lstStyle/>
          <a:p>
            <a:pPr algn="ctr" eaLnBrk="0" hangingPunct="0">
              <a:spcBef>
                <a:spcPct val="0"/>
              </a:spcBef>
            </a:pPr>
            <a:r>
              <a:rPr lang="en-US" sz="900"/>
              <a:t>Italy</a:t>
            </a:r>
          </a:p>
        </p:txBody>
      </p:sp>
      <p:sp>
        <p:nvSpPr>
          <p:cNvPr id="28" name="Oval 116"/>
          <p:cNvSpPr>
            <a:spLocks noChangeArrowheads="1"/>
          </p:cNvSpPr>
          <p:nvPr/>
        </p:nvSpPr>
        <p:spPr bwMode="ltGray">
          <a:xfrm>
            <a:off x="3895725" y="3286125"/>
            <a:ext cx="60325" cy="60325"/>
          </a:xfrm>
          <a:prstGeom prst="ellipse">
            <a:avLst/>
          </a:prstGeom>
          <a:solidFill>
            <a:srgbClr val="FFFF66"/>
          </a:solidFill>
          <a:ln w="9525">
            <a:solidFill>
              <a:srgbClr val="009900"/>
            </a:solidFill>
            <a:round/>
            <a:headEnd/>
            <a:tailEnd/>
          </a:ln>
          <a:effectLst/>
        </p:spPr>
        <p:txBody>
          <a:bodyPr wrap="none" anchor="ctr"/>
          <a:lstStyle/>
          <a:p>
            <a:endParaRPr lang="en-US" sz="90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1"/>
          <p:cNvSpPr>
            <a:spLocks noGrp="1"/>
          </p:cNvSpPr>
          <p:nvPr>
            <p:ph type="sldNum" sz="quarter" idx="10"/>
          </p:nvPr>
        </p:nvSpPr>
        <p:spPr/>
        <p:txBody>
          <a:bodyPr/>
          <a:lstStyle/>
          <a:p>
            <a:fld id="{D0518F64-C00D-466D-8BA7-1C9BF1FD3F64}" type="slidenum">
              <a:rPr lang="en-US"/>
              <a:pPr/>
              <a:t>49</a:t>
            </a:fld>
            <a:endParaRPr lang="en-US"/>
          </a:p>
        </p:txBody>
      </p:sp>
      <p:sp>
        <p:nvSpPr>
          <p:cNvPr id="30" name="Date Placeholder 2"/>
          <p:cNvSpPr>
            <a:spLocks noGrp="1"/>
          </p:cNvSpPr>
          <p:nvPr>
            <p:ph type="dt" sz="half" idx="11"/>
          </p:nvPr>
        </p:nvSpPr>
        <p:spPr/>
        <p:txBody>
          <a:bodyPr/>
          <a:lstStyle/>
          <a:p>
            <a:fld id="{F390CDB8-6360-4D41-8F02-12BA455B7179}" type="datetime3">
              <a:rPr lang="en-US"/>
              <a:pPr/>
              <a:t>12 February 2008</a:t>
            </a:fld>
            <a:endParaRPr lang="en-US"/>
          </a:p>
        </p:txBody>
      </p:sp>
      <p:sp>
        <p:nvSpPr>
          <p:cNvPr id="1686530"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5F46EC53-28B2-4A03-BE22-49FE6CBC3F3D}" type="slidenum">
              <a:rPr lang="en-US" sz="900">
                <a:solidFill>
                  <a:srgbClr val="848589"/>
                </a:solidFill>
              </a:rPr>
              <a:pPr eaLnBrk="0" hangingPunct="0">
                <a:spcBef>
                  <a:spcPct val="0"/>
                </a:spcBef>
              </a:pPr>
              <a:t>49</a:t>
            </a:fld>
            <a:endParaRPr lang="en-US" sz="900">
              <a:solidFill>
                <a:srgbClr val="848589"/>
              </a:solidFill>
            </a:endParaRPr>
          </a:p>
        </p:txBody>
      </p:sp>
      <p:sp>
        <p:nvSpPr>
          <p:cNvPr id="1686531"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18FF59C5-AF98-4EC3-8103-BC47B896FB71}"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86532" name="AutoShape 41"/>
          <p:cNvSpPr>
            <a:spLocks noChangeArrowheads="1"/>
          </p:cNvSpPr>
          <p:nvPr/>
        </p:nvSpPr>
        <p:spPr bwMode="auto">
          <a:xfrm>
            <a:off x="1409700" y="4197350"/>
            <a:ext cx="6659563" cy="1430338"/>
          </a:xfrm>
          <a:prstGeom prst="triangle">
            <a:avLst>
              <a:gd name="adj" fmla="val 50000"/>
            </a:avLst>
          </a:prstGeom>
          <a:solidFill>
            <a:srgbClr val="003366"/>
          </a:solidFill>
          <a:ln w="19050" algn="ctr">
            <a:noFill/>
            <a:miter lim="800000"/>
            <a:headEnd/>
            <a:tailEnd/>
          </a:ln>
        </p:spPr>
        <p:txBody>
          <a:bodyPr wrap="none" anchor="ctr">
            <a:spAutoFit/>
          </a:bodyPr>
          <a:lstStyle/>
          <a:p>
            <a:endParaRPr lang="en-US"/>
          </a:p>
        </p:txBody>
      </p:sp>
      <p:sp>
        <p:nvSpPr>
          <p:cNvPr id="1686533" name="Oval 36"/>
          <p:cNvSpPr>
            <a:spLocks noChangeArrowheads="1"/>
          </p:cNvSpPr>
          <p:nvPr/>
        </p:nvSpPr>
        <p:spPr bwMode="auto">
          <a:xfrm>
            <a:off x="3630613" y="1803400"/>
            <a:ext cx="2184400" cy="2184400"/>
          </a:xfrm>
          <a:prstGeom prst="ellipse">
            <a:avLst/>
          </a:prstGeom>
          <a:solidFill>
            <a:schemeClr val="hlink"/>
          </a:solidFill>
          <a:ln w="19050" algn="ctr">
            <a:noFill/>
            <a:round/>
            <a:headEnd/>
            <a:tailEnd/>
          </a:ln>
        </p:spPr>
        <p:txBody>
          <a:bodyPr anchor="ctr"/>
          <a:lstStyle/>
          <a:p>
            <a:pPr algn="ctr">
              <a:lnSpc>
                <a:spcPct val="90000"/>
              </a:lnSpc>
              <a:spcBef>
                <a:spcPct val="25000"/>
              </a:spcBef>
              <a:spcAft>
                <a:spcPct val="10000"/>
              </a:spcAft>
            </a:pPr>
            <a:r>
              <a:rPr lang="en-US" sz="2000">
                <a:solidFill>
                  <a:schemeClr val="bg1"/>
                </a:solidFill>
              </a:rPr>
              <a:t>Adaptive Infrastructure as a Service</a:t>
            </a:r>
            <a:endParaRPr lang="en-US" sz="2000"/>
          </a:p>
        </p:txBody>
      </p:sp>
      <p:sp>
        <p:nvSpPr>
          <p:cNvPr id="1686534" name="Rectangle 2"/>
          <p:cNvSpPr>
            <a:spLocks noChangeArrowheads="1"/>
          </p:cNvSpPr>
          <p:nvPr/>
        </p:nvSpPr>
        <p:spPr bwMode="auto">
          <a:xfrm>
            <a:off x="7577138" y="5661025"/>
            <a:ext cx="1566862" cy="1196975"/>
          </a:xfrm>
          <a:prstGeom prst="rect">
            <a:avLst/>
          </a:prstGeom>
          <a:solidFill>
            <a:schemeClr val="bg1"/>
          </a:solidFill>
          <a:ln w="19050" algn="ctr">
            <a:noFill/>
            <a:miter lim="800000"/>
            <a:headEnd/>
            <a:tailEnd/>
          </a:ln>
        </p:spPr>
        <p:txBody>
          <a:bodyPr wrap="none" anchor="ctr">
            <a:spAutoFit/>
          </a:bodyPr>
          <a:lstStyle/>
          <a:p>
            <a:endParaRPr lang="en-US"/>
          </a:p>
        </p:txBody>
      </p:sp>
      <p:sp>
        <p:nvSpPr>
          <p:cNvPr id="1686535" name="Text Box 17"/>
          <p:cNvSpPr txBox="1">
            <a:spLocks noChangeArrowheads="1"/>
          </p:cNvSpPr>
          <p:nvPr/>
        </p:nvSpPr>
        <p:spPr bwMode="gray">
          <a:xfrm>
            <a:off x="3146425" y="5003800"/>
            <a:ext cx="3232150" cy="506413"/>
          </a:xfrm>
          <a:prstGeom prst="rect">
            <a:avLst/>
          </a:prstGeom>
          <a:noFill/>
          <a:ln w="19050" algn="ctr">
            <a:noFill/>
            <a:miter lim="800000"/>
            <a:headEnd/>
            <a:tailEnd/>
          </a:ln>
        </p:spPr>
        <p:txBody>
          <a:bodyPr wrap="none">
            <a:spAutoFit/>
          </a:bodyPr>
          <a:lstStyle/>
          <a:p>
            <a:pPr algn="ctr">
              <a:lnSpc>
                <a:spcPct val="60000"/>
              </a:lnSpc>
            </a:pPr>
            <a:r>
              <a:rPr lang="en-US">
                <a:solidFill>
                  <a:schemeClr val="bg1"/>
                </a:solidFill>
                <a:sym typeface="Wingdings" pitchFamily="2" charset="2"/>
              </a:rPr>
              <a:t>b</a:t>
            </a:r>
            <a:r>
              <a:rPr lang="en-US">
                <a:solidFill>
                  <a:schemeClr val="bg1"/>
                </a:solidFill>
              </a:rPr>
              <a:t>ased on </a:t>
            </a:r>
          </a:p>
          <a:p>
            <a:pPr algn="ctr">
              <a:lnSpc>
                <a:spcPct val="60000"/>
              </a:lnSpc>
            </a:pPr>
            <a:r>
              <a:rPr lang="en-US">
                <a:solidFill>
                  <a:schemeClr val="bg1"/>
                </a:solidFill>
              </a:rPr>
              <a:t>Adaptive Infrastructure innovations</a:t>
            </a:r>
          </a:p>
        </p:txBody>
      </p:sp>
      <p:sp>
        <p:nvSpPr>
          <p:cNvPr id="1686536" name="Text Box 20"/>
          <p:cNvSpPr txBox="1">
            <a:spLocks noChangeArrowheads="1"/>
          </p:cNvSpPr>
          <p:nvPr/>
        </p:nvSpPr>
        <p:spPr bwMode="gray">
          <a:xfrm>
            <a:off x="542925" y="2657475"/>
            <a:ext cx="3089275" cy="2776538"/>
          </a:xfrm>
          <a:prstGeom prst="rect">
            <a:avLst/>
          </a:prstGeom>
          <a:noFill/>
          <a:ln w="19050" algn="ctr">
            <a:noFill/>
            <a:miter lim="800000"/>
            <a:headEnd/>
            <a:tailEnd/>
          </a:ln>
        </p:spPr>
        <p:txBody>
          <a:bodyPr>
            <a:spAutoFit/>
          </a:bodyPr>
          <a:lstStyle/>
          <a:p>
            <a:pPr marL="166688" lvl="1" indent="-165100">
              <a:lnSpc>
                <a:spcPct val="90000"/>
              </a:lnSpc>
              <a:spcBef>
                <a:spcPct val="25000"/>
              </a:spcBef>
              <a:spcAft>
                <a:spcPct val="10000"/>
              </a:spcAft>
              <a:buClr>
                <a:srgbClr val="ABA69F"/>
              </a:buClr>
              <a:buSzPct val="80000"/>
              <a:buFontTx/>
              <a:buChar char="•"/>
            </a:pPr>
            <a:r>
              <a:rPr lang="en-US"/>
              <a:t>High-density datacenter optimized for demanding</a:t>
            </a:r>
            <a:br>
              <a:rPr lang="en-US"/>
            </a:br>
            <a:r>
              <a:rPr lang="en-US"/>
              <a:t>power &amp; cooling</a:t>
            </a:r>
          </a:p>
          <a:p>
            <a:pPr marL="166688" lvl="1" indent="-165100">
              <a:lnSpc>
                <a:spcPct val="90000"/>
              </a:lnSpc>
              <a:spcBef>
                <a:spcPct val="25000"/>
              </a:spcBef>
              <a:spcAft>
                <a:spcPct val="10000"/>
              </a:spcAft>
              <a:buClr>
                <a:srgbClr val="ABA69F"/>
              </a:buClr>
              <a:buSzPct val="80000"/>
              <a:buFontTx/>
              <a:buChar char="•"/>
            </a:pPr>
            <a:r>
              <a:rPr lang="en-US"/>
              <a:t>Owned &amp; secured by HP, managed using </a:t>
            </a:r>
            <a:br>
              <a:rPr lang="en-US"/>
            </a:br>
            <a:r>
              <a:rPr lang="en-US"/>
              <a:t>ITIL/ITSM tools &amp; processes</a:t>
            </a:r>
          </a:p>
          <a:p>
            <a:pPr marL="166688" lvl="1" indent="-165100">
              <a:lnSpc>
                <a:spcPct val="90000"/>
              </a:lnSpc>
              <a:spcBef>
                <a:spcPct val="25000"/>
              </a:spcBef>
              <a:spcAft>
                <a:spcPct val="10000"/>
              </a:spcAft>
              <a:buClr>
                <a:srgbClr val="ABA69F"/>
              </a:buClr>
              <a:buSzPct val="80000"/>
              <a:buFontTx/>
              <a:buChar char="•"/>
            </a:pPr>
            <a:r>
              <a:rPr lang="en-US"/>
              <a:t>Flexible dial up and down access to latest technology</a:t>
            </a:r>
          </a:p>
          <a:p>
            <a:pPr marL="166688" lvl="1" indent="-165100">
              <a:lnSpc>
                <a:spcPct val="90000"/>
              </a:lnSpc>
              <a:spcBef>
                <a:spcPct val="25000"/>
              </a:spcBef>
              <a:spcAft>
                <a:spcPct val="10000"/>
              </a:spcAft>
              <a:buClr>
                <a:srgbClr val="ABA69F"/>
              </a:buClr>
              <a:buSzPct val="80000"/>
              <a:buFontTx/>
              <a:buChar char="•"/>
            </a:pPr>
            <a:r>
              <a:rPr lang="en-US"/>
              <a:t>Expert resources &amp; methods to deliver fast application modernization</a:t>
            </a:r>
          </a:p>
        </p:txBody>
      </p:sp>
      <p:sp>
        <p:nvSpPr>
          <p:cNvPr id="1686537" name="Rectangle 24"/>
          <p:cNvSpPr>
            <a:spLocks noChangeArrowheads="1"/>
          </p:cNvSpPr>
          <p:nvPr/>
        </p:nvSpPr>
        <p:spPr bwMode="auto">
          <a:xfrm>
            <a:off x="6472238" y="2711450"/>
            <a:ext cx="2424112" cy="2054225"/>
          </a:xfrm>
          <a:prstGeom prst="rect">
            <a:avLst/>
          </a:prstGeom>
          <a:noFill/>
          <a:ln w="19050" algn="ctr">
            <a:noFill/>
            <a:miter lim="800000"/>
            <a:headEnd/>
            <a:tailEnd/>
          </a:ln>
        </p:spPr>
        <p:txBody>
          <a:bodyPr>
            <a:spAutoFit/>
          </a:bodyPr>
          <a:lstStyle/>
          <a:p>
            <a:pPr marL="238125" indent="-238125">
              <a:lnSpc>
                <a:spcPct val="90000"/>
              </a:lnSpc>
              <a:spcBef>
                <a:spcPct val="25000"/>
              </a:spcBef>
              <a:spcAft>
                <a:spcPct val="10000"/>
              </a:spcAft>
              <a:buClr>
                <a:srgbClr val="ABA69F"/>
              </a:buClr>
              <a:buSzPct val="80000"/>
              <a:buFontTx/>
              <a:buChar char="•"/>
            </a:pPr>
            <a:r>
              <a:rPr lang="en-US" sz="1800"/>
              <a:t>SAP</a:t>
            </a:r>
          </a:p>
          <a:p>
            <a:pPr marL="238125" indent="-238125">
              <a:lnSpc>
                <a:spcPct val="90000"/>
              </a:lnSpc>
              <a:spcBef>
                <a:spcPct val="25000"/>
              </a:spcBef>
              <a:spcAft>
                <a:spcPct val="10000"/>
              </a:spcAft>
              <a:buClr>
                <a:srgbClr val="ABA69F"/>
              </a:buClr>
              <a:buSzPct val="80000"/>
              <a:buFontTx/>
              <a:buChar char="•"/>
            </a:pPr>
            <a:r>
              <a:rPr lang="en-US" sz="1800"/>
              <a:t>MS Exchange</a:t>
            </a:r>
          </a:p>
          <a:p>
            <a:pPr marL="238125" indent="-238125">
              <a:lnSpc>
                <a:spcPct val="90000"/>
              </a:lnSpc>
              <a:spcBef>
                <a:spcPct val="25000"/>
              </a:spcBef>
              <a:spcAft>
                <a:spcPct val="10000"/>
              </a:spcAft>
              <a:buClr>
                <a:srgbClr val="ABA69F"/>
              </a:buClr>
              <a:buSzPct val="80000"/>
              <a:buFontTx/>
              <a:buChar char="•"/>
            </a:pPr>
            <a:r>
              <a:rPr lang="en-US" sz="1800"/>
              <a:t>Infrastructure:</a:t>
            </a:r>
          </a:p>
          <a:p>
            <a:pPr marL="636588" lvl="1" indent="-179388">
              <a:lnSpc>
                <a:spcPct val="90000"/>
              </a:lnSpc>
              <a:spcBef>
                <a:spcPct val="25000"/>
              </a:spcBef>
              <a:spcAft>
                <a:spcPct val="10000"/>
              </a:spcAft>
              <a:buClr>
                <a:srgbClr val="ABA69F"/>
              </a:buClr>
              <a:buFont typeface="Futura Bk" pitchFamily="34" charset="0"/>
              <a:buChar char="–"/>
            </a:pPr>
            <a:r>
              <a:rPr lang="en-US" sz="1800"/>
              <a:t>Linux</a:t>
            </a:r>
          </a:p>
          <a:p>
            <a:pPr marL="636588" lvl="1" indent="-179388">
              <a:lnSpc>
                <a:spcPct val="90000"/>
              </a:lnSpc>
              <a:spcBef>
                <a:spcPct val="25000"/>
              </a:spcBef>
              <a:spcAft>
                <a:spcPct val="10000"/>
              </a:spcAft>
              <a:buClr>
                <a:srgbClr val="ABA69F"/>
              </a:buClr>
              <a:buFont typeface="Futura Bk" pitchFamily="34" charset="0"/>
              <a:buChar char="–"/>
            </a:pPr>
            <a:r>
              <a:rPr lang="en-US" sz="1800"/>
              <a:t>Windows</a:t>
            </a:r>
          </a:p>
          <a:p>
            <a:pPr marL="636588" lvl="1" indent="-179388">
              <a:lnSpc>
                <a:spcPct val="90000"/>
              </a:lnSpc>
              <a:spcBef>
                <a:spcPct val="25000"/>
              </a:spcBef>
              <a:spcAft>
                <a:spcPct val="10000"/>
              </a:spcAft>
              <a:buClr>
                <a:srgbClr val="ABA69F"/>
              </a:buClr>
              <a:buFont typeface="Futura Bk" pitchFamily="34" charset="0"/>
              <a:buChar char="–"/>
            </a:pPr>
            <a:r>
              <a:rPr lang="en-US" sz="1800"/>
              <a:t>HP-UX</a:t>
            </a:r>
          </a:p>
        </p:txBody>
      </p:sp>
      <p:grpSp>
        <p:nvGrpSpPr>
          <p:cNvPr id="1686538" name="Group 10"/>
          <p:cNvGrpSpPr>
            <a:grpSpLocks/>
          </p:cNvGrpSpPr>
          <p:nvPr/>
        </p:nvGrpSpPr>
        <p:grpSpPr bwMode="auto">
          <a:xfrm>
            <a:off x="523875" y="5603875"/>
            <a:ext cx="8416925" cy="1035050"/>
            <a:chOff x="592" y="3651"/>
            <a:chExt cx="4817" cy="390"/>
          </a:xfrm>
        </p:grpSpPr>
        <p:sp>
          <p:nvSpPr>
            <p:cNvPr id="1686539" name="Rectangle 4"/>
            <p:cNvSpPr>
              <a:spLocks noChangeArrowheads="1"/>
            </p:cNvSpPr>
            <p:nvPr/>
          </p:nvSpPr>
          <p:spPr bwMode="gray">
            <a:xfrm>
              <a:off x="661" y="3721"/>
              <a:ext cx="4684" cy="240"/>
            </a:xfrm>
            <a:prstGeom prst="rect">
              <a:avLst/>
            </a:prstGeom>
            <a:solidFill>
              <a:srgbClr val="7B7B79"/>
            </a:solidFill>
            <a:ln w="19050" algn="ctr">
              <a:solidFill>
                <a:schemeClr val="bg2"/>
              </a:solidFill>
              <a:miter lim="800000"/>
              <a:headEnd/>
              <a:tailEnd/>
            </a:ln>
          </p:spPr>
          <p:txBody>
            <a:bodyPr anchor="ctr"/>
            <a:lstStyle/>
            <a:p>
              <a:endParaRPr lang="en-US" sz="1200"/>
            </a:p>
          </p:txBody>
        </p:sp>
        <p:sp>
          <p:nvSpPr>
            <p:cNvPr id="1686540" name="Line 10"/>
            <p:cNvSpPr>
              <a:spLocks noChangeShapeType="1"/>
            </p:cNvSpPr>
            <p:nvPr/>
          </p:nvSpPr>
          <p:spPr bwMode="gray">
            <a:xfrm>
              <a:off x="1318" y="3686"/>
              <a:ext cx="0" cy="355"/>
            </a:xfrm>
            <a:prstGeom prst="line">
              <a:avLst/>
            </a:prstGeom>
            <a:noFill/>
            <a:ln w="38100">
              <a:solidFill>
                <a:schemeClr val="bg1"/>
              </a:solidFill>
              <a:round/>
              <a:headEnd/>
              <a:tailEnd/>
            </a:ln>
          </p:spPr>
          <p:txBody>
            <a:bodyPr>
              <a:spAutoFit/>
            </a:bodyPr>
            <a:lstStyle/>
            <a:p>
              <a:endParaRPr lang="en-US"/>
            </a:p>
          </p:txBody>
        </p:sp>
        <p:sp>
          <p:nvSpPr>
            <p:cNvPr id="1686541" name="Line 11"/>
            <p:cNvSpPr>
              <a:spLocks noChangeShapeType="1"/>
            </p:cNvSpPr>
            <p:nvPr/>
          </p:nvSpPr>
          <p:spPr bwMode="gray">
            <a:xfrm>
              <a:off x="2158" y="3672"/>
              <a:ext cx="0" cy="356"/>
            </a:xfrm>
            <a:prstGeom prst="line">
              <a:avLst/>
            </a:prstGeom>
            <a:noFill/>
            <a:ln w="38100">
              <a:solidFill>
                <a:schemeClr val="bg1"/>
              </a:solidFill>
              <a:round/>
              <a:headEnd/>
              <a:tailEnd/>
            </a:ln>
          </p:spPr>
          <p:txBody>
            <a:bodyPr>
              <a:spAutoFit/>
            </a:bodyPr>
            <a:lstStyle/>
            <a:p>
              <a:endParaRPr lang="en-US"/>
            </a:p>
          </p:txBody>
        </p:sp>
        <p:sp>
          <p:nvSpPr>
            <p:cNvPr id="1686542" name="Line 12"/>
            <p:cNvSpPr>
              <a:spLocks noChangeShapeType="1"/>
            </p:cNvSpPr>
            <p:nvPr/>
          </p:nvSpPr>
          <p:spPr bwMode="gray">
            <a:xfrm>
              <a:off x="2990" y="3680"/>
              <a:ext cx="0" cy="355"/>
            </a:xfrm>
            <a:prstGeom prst="line">
              <a:avLst/>
            </a:prstGeom>
            <a:noFill/>
            <a:ln w="38100">
              <a:solidFill>
                <a:schemeClr val="bg1"/>
              </a:solidFill>
              <a:round/>
              <a:headEnd/>
              <a:tailEnd/>
            </a:ln>
          </p:spPr>
          <p:txBody>
            <a:bodyPr>
              <a:spAutoFit/>
            </a:bodyPr>
            <a:lstStyle/>
            <a:p>
              <a:endParaRPr lang="en-US"/>
            </a:p>
          </p:txBody>
        </p:sp>
        <p:sp>
          <p:nvSpPr>
            <p:cNvPr id="1686543" name="Line 13"/>
            <p:cNvSpPr>
              <a:spLocks noChangeShapeType="1"/>
            </p:cNvSpPr>
            <p:nvPr/>
          </p:nvSpPr>
          <p:spPr bwMode="gray">
            <a:xfrm>
              <a:off x="3991" y="3651"/>
              <a:ext cx="0" cy="355"/>
            </a:xfrm>
            <a:prstGeom prst="line">
              <a:avLst/>
            </a:prstGeom>
            <a:noFill/>
            <a:ln w="38100">
              <a:solidFill>
                <a:schemeClr val="bg1"/>
              </a:solidFill>
              <a:round/>
              <a:headEnd/>
              <a:tailEnd/>
            </a:ln>
          </p:spPr>
          <p:txBody>
            <a:bodyPr>
              <a:spAutoFit/>
            </a:bodyPr>
            <a:lstStyle/>
            <a:p>
              <a:endParaRPr lang="en-US"/>
            </a:p>
          </p:txBody>
        </p:sp>
        <p:sp>
          <p:nvSpPr>
            <p:cNvPr id="1686544" name="Line 14"/>
            <p:cNvSpPr>
              <a:spLocks noChangeShapeType="1"/>
            </p:cNvSpPr>
            <p:nvPr/>
          </p:nvSpPr>
          <p:spPr bwMode="gray">
            <a:xfrm>
              <a:off x="4653" y="3672"/>
              <a:ext cx="0" cy="356"/>
            </a:xfrm>
            <a:prstGeom prst="line">
              <a:avLst/>
            </a:prstGeom>
            <a:noFill/>
            <a:ln w="38100">
              <a:solidFill>
                <a:schemeClr val="bg1"/>
              </a:solidFill>
              <a:round/>
              <a:headEnd/>
              <a:tailEnd/>
            </a:ln>
          </p:spPr>
          <p:txBody>
            <a:bodyPr>
              <a:spAutoFit/>
            </a:bodyPr>
            <a:lstStyle/>
            <a:p>
              <a:endParaRPr lang="en-US"/>
            </a:p>
          </p:txBody>
        </p:sp>
        <p:sp>
          <p:nvSpPr>
            <p:cNvPr id="1686545" name="Text Box 5"/>
            <p:cNvSpPr txBox="1">
              <a:spLocks noChangeArrowheads="1"/>
            </p:cNvSpPr>
            <p:nvPr/>
          </p:nvSpPr>
          <p:spPr bwMode="gray">
            <a:xfrm>
              <a:off x="1364" y="3701"/>
              <a:ext cx="806" cy="195"/>
            </a:xfrm>
            <a:prstGeom prst="rect">
              <a:avLst/>
            </a:prstGeom>
            <a:noFill/>
            <a:ln w="19050" algn="ctr">
              <a:noFill/>
              <a:miter lim="800000"/>
              <a:headEnd/>
              <a:tailEnd/>
            </a:ln>
          </p:spPr>
          <p:txBody>
            <a:bodyPr>
              <a:spAutoFit/>
            </a:bodyPr>
            <a:lstStyle/>
            <a:p>
              <a:pPr algn="ctr"/>
              <a:r>
                <a:rPr lang="en-US" sz="1400">
                  <a:solidFill>
                    <a:schemeClr val="bg1"/>
                  </a:solidFill>
                </a:rPr>
                <a:t>Power and</a:t>
              </a:r>
              <a:br>
                <a:rPr lang="en-US" sz="1400">
                  <a:solidFill>
                    <a:schemeClr val="bg1"/>
                  </a:solidFill>
                </a:rPr>
              </a:br>
              <a:r>
                <a:rPr lang="en-US" sz="1400">
                  <a:solidFill>
                    <a:schemeClr val="bg1"/>
                  </a:solidFill>
                </a:rPr>
                <a:t>Cooling</a:t>
              </a:r>
            </a:p>
          </p:txBody>
        </p:sp>
        <p:sp>
          <p:nvSpPr>
            <p:cNvPr id="1686546" name="Text Box 6"/>
            <p:cNvSpPr txBox="1">
              <a:spLocks noChangeArrowheads="1"/>
            </p:cNvSpPr>
            <p:nvPr/>
          </p:nvSpPr>
          <p:spPr bwMode="gray">
            <a:xfrm>
              <a:off x="2185" y="3758"/>
              <a:ext cx="806" cy="115"/>
            </a:xfrm>
            <a:prstGeom prst="rect">
              <a:avLst/>
            </a:prstGeom>
            <a:noFill/>
            <a:ln w="19050" algn="ctr">
              <a:noFill/>
              <a:miter lim="800000"/>
              <a:headEnd/>
              <a:tailEnd/>
            </a:ln>
          </p:spPr>
          <p:txBody>
            <a:bodyPr>
              <a:spAutoFit/>
            </a:bodyPr>
            <a:lstStyle/>
            <a:p>
              <a:pPr algn="ctr"/>
              <a:r>
                <a:rPr lang="en-US" sz="1400">
                  <a:solidFill>
                    <a:schemeClr val="bg1"/>
                  </a:solidFill>
                </a:rPr>
                <a:t>Management</a:t>
              </a:r>
            </a:p>
          </p:txBody>
        </p:sp>
        <p:sp>
          <p:nvSpPr>
            <p:cNvPr id="1686547" name="Text Box 7"/>
            <p:cNvSpPr txBox="1">
              <a:spLocks noChangeArrowheads="1"/>
            </p:cNvSpPr>
            <p:nvPr/>
          </p:nvSpPr>
          <p:spPr bwMode="gray">
            <a:xfrm>
              <a:off x="3075" y="3758"/>
              <a:ext cx="806" cy="115"/>
            </a:xfrm>
            <a:prstGeom prst="rect">
              <a:avLst/>
            </a:prstGeom>
            <a:noFill/>
            <a:ln w="19050" algn="ctr">
              <a:noFill/>
              <a:miter lim="800000"/>
              <a:headEnd/>
              <a:tailEnd/>
            </a:ln>
          </p:spPr>
          <p:txBody>
            <a:bodyPr>
              <a:spAutoFit/>
            </a:bodyPr>
            <a:lstStyle/>
            <a:p>
              <a:pPr algn="ctr"/>
              <a:r>
                <a:rPr lang="en-US" sz="1400">
                  <a:solidFill>
                    <a:schemeClr val="bg1"/>
                  </a:solidFill>
                </a:rPr>
                <a:t>Security</a:t>
              </a:r>
            </a:p>
          </p:txBody>
        </p:sp>
        <p:sp>
          <p:nvSpPr>
            <p:cNvPr id="1686548" name="Text Box 8"/>
            <p:cNvSpPr txBox="1">
              <a:spLocks noChangeArrowheads="1"/>
            </p:cNvSpPr>
            <p:nvPr/>
          </p:nvSpPr>
          <p:spPr bwMode="gray">
            <a:xfrm>
              <a:off x="3943" y="3758"/>
              <a:ext cx="806" cy="115"/>
            </a:xfrm>
            <a:prstGeom prst="rect">
              <a:avLst/>
            </a:prstGeom>
            <a:noFill/>
            <a:ln w="19050" algn="ctr">
              <a:noFill/>
              <a:miter lim="800000"/>
              <a:headEnd/>
              <a:tailEnd/>
            </a:ln>
          </p:spPr>
          <p:txBody>
            <a:bodyPr>
              <a:spAutoFit/>
            </a:bodyPr>
            <a:lstStyle/>
            <a:p>
              <a:pPr algn="ctr"/>
              <a:r>
                <a:rPr lang="en-US" sz="1400">
                  <a:solidFill>
                    <a:schemeClr val="bg1"/>
                  </a:solidFill>
                </a:rPr>
                <a:t>Virtualization</a:t>
              </a:r>
            </a:p>
          </p:txBody>
        </p:sp>
        <p:sp>
          <p:nvSpPr>
            <p:cNvPr id="1686549" name="Text Box 9"/>
            <p:cNvSpPr txBox="1">
              <a:spLocks noChangeArrowheads="1"/>
            </p:cNvSpPr>
            <p:nvPr/>
          </p:nvSpPr>
          <p:spPr bwMode="gray">
            <a:xfrm>
              <a:off x="4603" y="3758"/>
              <a:ext cx="806" cy="115"/>
            </a:xfrm>
            <a:prstGeom prst="rect">
              <a:avLst/>
            </a:prstGeom>
            <a:noFill/>
            <a:ln w="19050" algn="ctr">
              <a:noFill/>
              <a:miter lim="800000"/>
              <a:headEnd/>
              <a:tailEnd/>
            </a:ln>
          </p:spPr>
          <p:txBody>
            <a:bodyPr>
              <a:spAutoFit/>
            </a:bodyPr>
            <a:lstStyle/>
            <a:p>
              <a:pPr algn="ctr"/>
              <a:r>
                <a:rPr lang="en-US" sz="1400">
                  <a:solidFill>
                    <a:schemeClr val="bg1"/>
                  </a:solidFill>
                </a:rPr>
                <a:t>Automation</a:t>
              </a:r>
            </a:p>
          </p:txBody>
        </p:sp>
        <p:sp>
          <p:nvSpPr>
            <p:cNvPr id="1686550" name="Text Box 15"/>
            <p:cNvSpPr txBox="1">
              <a:spLocks noChangeArrowheads="1"/>
            </p:cNvSpPr>
            <p:nvPr/>
          </p:nvSpPr>
          <p:spPr bwMode="gray">
            <a:xfrm>
              <a:off x="592" y="3705"/>
              <a:ext cx="806" cy="195"/>
            </a:xfrm>
            <a:prstGeom prst="rect">
              <a:avLst/>
            </a:prstGeom>
            <a:noFill/>
            <a:ln w="19050" algn="ctr">
              <a:noFill/>
              <a:miter lim="800000"/>
              <a:headEnd/>
              <a:tailEnd/>
            </a:ln>
          </p:spPr>
          <p:txBody>
            <a:bodyPr>
              <a:spAutoFit/>
            </a:bodyPr>
            <a:lstStyle/>
            <a:p>
              <a:pPr algn="ctr"/>
              <a:r>
                <a:rPr lang="en-US" sz="1400">
                  <a:solidFill>
                    <a:schemeClr val="bg1"/>
                  </a:solidFill>
                </a:rPr>
                <a:t>IT Systems</a:t>
              </a:r>
              <a:br>
                <a:rPr lang="en-US" sz="1400">
                  <a:solidFill>
                    <a:schemeClr val="bg1"/>
                  </a:solidFill>
                </a:rPr>
              </a:br>
              <a:r>
                <a:rPr lang="en-US" sz="1400">
                  <a:solidFill>
                    <a:schemeClr val="bg1"/>
                  </a:solidFill>
                </a:rPr>
                <a:t>and Services</a:t>
              </a:r>
            </a:p>
          </p:txBody>
        </p:sp>
      </p:grpSp>
      <p:sp>
        <p:nvSpPr>
          <p:cNvPr id="1686551" name="Rectangle 35"/>
          <p:cNvSpPr>
            <a:spLocks noGrp="1" noChangeArrowheads="1"/>
          </p:cNvSpPr>
          <p:nvPr>
            <p:ph type="title" idx="4294967295"/>
          </p:nvPr>
        </p:nvSpPr>
        <p:spPr>
          <a:noFill/>
        </p:spPr>
        <p:txBody>
          <a:bodyPr/>
          <a:lstStyle/>
          <a:p>
            <a:r>
              <a:rPr lang="en-US"/>
              <a:t>Adaptive Infrastructure as a Service</a:t>
            </a:r>
          </a:p>
        </p:txBody>
      </p:sp>
      <p:sp>
        <p:nvSpPr>
          <p:cNvPr id="1686552" name="AutoShape 37"/>
          <p:cNvSpPr>
            <a:spLocks noChangeArrowheads="1"/>
          </p:cNvSpPr>
          <p:nvPr/>
        </p:nvSpPr>
        <p:spPr bwMode="auto">
          <a:xfrm>
            <a:off x="644525" y="1411288"/>
            <a:ext cx="3089275" cy="1193800"/>
          </a:xfrm>
          <a:prstGeom prst="rightArrow">
            <a:avLst>
              <a:gd name="adj1" fmla="val 69685"/>
              <a:gd name="adj2" fmla="val 68624"/>
            </a:avLst>
          </a:prstGeom>
          <a:solidFill>
            <a:srgbClr val="003366"/>
          </a:solidFill>
          <a:ln w="19050" algn="ctr">
            <a:noFill/>
            <a:miter lim="800000"/>
            <a:headEnd/>
            <a:tailEnd/>
          </a:ln>
        </p:spPr>
        <p:txBody>
          <a:bodyPr anchor="b"/>
          <a:lstStyle/>
          <a:p>
            <a:pPr algn="ctr"/>
            <a:r>
              <a:rPr lang="en-US">
                <a:solidFill>
                  <a:schemeClr val="bg1"/>
                </a:solidFill>
              </a:rPr>
              <a:t>Pre-defined environment</a:t>
            </a:r>
          </a:p>
        </p:txBody>
      </p:sp>
      <p:sp>
        <p:nvSpPr>
          <p:cNvPr id="1686553" name="Oval 38"/>
          <p:cNvSpPr>
            <a:spLocks noChangeArrowheads="1"/>
          </p:cNvSpPr>
          <p:nvPr/>
        </p:nvSpPr>
        <p:spPr bwMode="auto">
          <a:xfrm>
            <a:off x="1757363" y="1679575"/>
            <a:ext cx="419100" cy="419100"/>
          </a:xfrm>
          <a:prstGeom prst="ellipse">
            <a:avLst/>
          </a:prstGeom>
          <a:solidFill>
            <a:schemeClr val="hlink"/>
          </a:solidFill>
          <a:ln w="19050" algn="ctr">
            <a:noFill/>
            <a:round/>
            <a:headEnd/>
            <a:tailEnd/>
          </a:ln>
        </p:spPr>
        <p:txBody>
          <a:bodyPr anchor="ctr"/>
          <a:lstStyle/>
          <a:p>
            <a:pPr algn="ctr">
              <a:lnSpc>
                <a:spcPct val="90000"/>
              </a:lnSpc>
              <a:spcBef>
                <a:spcPct val="25000"/>
              </a:spcBef>
              <a:spcAft>
                <a:spcPct val="10000"/>
              </a:spcAft>
            </a:pPr>
            <a:r>
              <a:rPr lang="en-US">
                <a:solidFill>
                  <a:schemeClr val="bg1"/>
                </a:solidFill>
              </a:rPr>
              <a:t>1</a:t>
            </a:r>
            <a:endParaRPr lang="en-US"/>
          </a:p>
        </p:txBody>
      </p:sp>
      <p:sp>
        <p:nvSpPr>
          <p:cNvPr id="1686554" name="AutoShape 39"/>
          <p:cNvSpPr>
            <a:spLocks noChangeArrowheads="1"/>
          </p:cNvSpPr>
          <p:nvPr/>
        </p:nvSpPr>
        <p:spPr bwMode="auto">
          <a:xfrm flipH="1">
            <a:off x="5689600" y="1401763"/>
            <a:ext cx="3089275" cy="1193800"/>
          </a:xfrm>
          <a:prstGeom prst="rightArrow">
            <a:avLst>
              <a:gd name="adj1" fmla="val 69685"/>
              <a:gd name="adj2" fmla="val 68624"/>
            </a:avLst>
          </a:prstGeom>
          <a:solidFill>
            <a:srgbClr val="003366"/>
          </a:solidFill>
          <a:ln w="19050" algn="ctr">
            <a:noFill/>
            <a:miter lim="800000"/>
            <a:headEnd/>
            <a:tailEnd/>
          </a:ln>
        </p:spPr>
        <p:txBody>
          <a:bodyPr anchor="b"/>
          <a:lstStyle/>
          <a:p>
            <a:pPr algn="ctr"/>
            <a:r>
              <a:rPr lang="en-US">
                <a:solidFill>
                  <a:schemeClr val="bg1"/>
                </a:solidFill>
              </a:rPr>
              <a:t>Optimized for</a:t>
            </a:r>
          </a:p>
        </p:txBody>
      </p:sp>
      <p:sp>
        <p:nvSpPr>
          <p:cNvPr id="1686555" name="Oval 40"/>
          <p:cNvSpPr>
            <a:spLocks noChangeArrowheads="1"/>
          </p:cNvSpPr>
          <p:nvPr/>
        </p:nvSpPr>
        <p:spPr bwMode="auto">
          <a:xfrm>
            <a:off x="7285038" y="1679575"/>
            <a:ext cx="419100" cy="419100"/>
          </a:xfrm>
          <a:prstGeom prst="ellipse">
            <a:avLst/>
          </a:prstGeom>
          <a:solidFill>
            <a:schemeClr val="hlink"/>
          </a:solidFill>
          <a:ln w="19050" algn="ctr">
            <a:noFill/>
            <a:round/>
            <a:headEnd/>
            <a:tailEnd/>
          </a:ln>
        </p:spPr>
        <p:txBody>
          <a:bodyPr anchor="ctr"/>
          <a:lstStyle/>
          <a:p>
            <a:pPr algn="ctr">
              <a:lnSpc>
                <a:spcPct val="90000"/>
              </a:lnSpc>
              <a:spcBef>
                <a:spcPct val="25000"/>
              </a:spcBef>
              <a:spcAft>
                <a:spcPct val="10000"/>
              </a:spcAft>
            </a:pPr>
            <a:r>
              <a:rPr lang="en-US">
                <a:solidFill>
                  <a:schemeClr val="bg1"/>
                </a:solidFill>
              </a:rPr>
              <a:t>2</a:t>
            </a:r>
            <a:endParaRPr lang="en-US"/>
          </a:p>
        </p:txBody>
      </p:sp>
      <p:sp>
        <p:nvSpPr>
          <p:cNvPr id="1686556" name="Oval 42"/>
          <p:cNvSpPr>
            <a:spLocks noChangeArrowheads="1"/>
          </p:cNvSpPr>
          <p:nvPr/>
        </p:nvSpPr>
        <p:spPr bwMode="auto">
          <a:xfrm>
            <a:off x="4532313" y="4425950"/>
            <a:ext cx="419100" cy="419100"/>
          </a:xfrm>
          <a:prstGeom prst="ellipse">
            <a:avLst/>
          </a:prstGeom>
          <a:solidFill>
            <a:schemeClr val="hlink"/>
          </a:solidFill>
          <a:ln w="19050" algn="ctr">
            <a:noFill/>
            <a:round/>
            <a:headEnd/>
            <a:tailEnd/>
          </a:ln>
        </p:spPr>
        <p:txBody>
          <a:bodyPr anchor="ctr"/>
          <a:lstStyle/>
          <a:p>
            <a:pPr algn="ctr">
              <a:lnSpc>
                <a:spcPct val="90000"/>
              </a:lnSpc>
              <a:spcBef>
                <a:spcPct val="25000"/>
              </a:spcBef>
              <a:spcAft>
                <a:spcPct val="10000"/>
              </a:spcAft>
            </a:pPr>
            <a:r>
              <a:rPr lang="en-US">
                <a:solidFill>
                  <a:schemeClr val="bg1"/>
                </a:solidFill>
              </a:rPr>
              <a:t>3</a:t>
            </a:r>
            <a:endParaRPr lang="en-US"/>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1"/>
          <p:cNvSpPr>
            <a:spLocks noGrp="1"/>
          </p:cNvSpPr>
          <p:nvPr>
            <p:ph type="sldNum" sz="quarter" idx="10"/>
          </p:nvPr>
        </p:nvSpPr>
        <p:spPr/>
        <p:txBody>
          <a:bodyPr/>
          <a:lstStyle/>
          <a:p>
            <a:fld id="{7175EC77-530F-4B58-8271-EC0CA4213BF2}" type="slidenum">
              <a:rPr lang="en-US"/>
              <a:pPr/>
              <a:t>50</a:t>
            </a:fld>
            <a:endParaRPr lang="en-US"/>
          </a:p>
        </p:txBody>
      </p:sp>
      <p:sp>
        <p:nvSpPr>
          <p:cNvPr id="38" name="Date Placeholder 2"/>
          <p:cNvSpPr>
            <a:spLocks noGrp="1"/>
          </p:cNvSpPr>
          <p:nvPr>
            <p:ph type="dt" sz="half" idx="11"/>
          </p:nvPr>
        </p:nvSpPr>
        <p:spPr/>
        <p:txBody>
          <a:bodyPr/>
          <a:lstStyle/>
          <a:p>
            <a:fld id="{3854434A-3B1F-46B7-9DC1-B05414CCBBC9}" type="datetime3">
              <a:rPr lang="en-US"/>
              <a:pPr/>
              <a:t>12 February 2008</a:t>
            </a:fld>
            <a:endParaRPr lang="en-US"/>
          </a:p>
        </p:txBody>
      </p:sp>
      <p:sp>
        <p:nvSpPr>
          <p:cNvPr id="1688578"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9B47AE1E-A9D7-486E-8D4E-D9A4A75895BE}" type="slidenum">
              <a:rPr lang="en-US" sz="900">
                <a:solidFill>
                  <a:srgbClr val="848589"/>
                </a:solidFill>
              </a:rPr>
              <a:pPr eaLnBrk="0" hangingPunct="0">
                <a:spcBef>
                  <a:spcPct val="0"/>
                </a:spcBef>
              </a:pPr>
              <a:t>50</a:t>
            </a:fld>
            <a:endParaRPr lang="en-US" sz="900">
              <a:solidFill>
                <a:srgbClr val="848589"/>
              </a:solidFill>
            </a:endParaRPr>
          </a:p>
        </p:txBody>
      </p:sp>
      <p:sp>
        <p:nvSpPr>
          <p:cNvPr id="1688579"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7C2216F6-C663-4B3F-BF7F-C2CFF62FBD54}"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88580" name="Rectangle 39"/>
          <p:cNvSpPr>
            <a:spLocks noChangeArrowheads="1"/>
          </p:cNvSpPr>
          <p:nvPr/>
        </p:nvSpPr>
        <p:spPr bwMode="auto">
          <a:xfrm>
            <a:off x="457200" y="1701800"/>
            <a:ext cx="3540125" cy="5006975"/>
          </a:xfrm>
          <a:prstGeom prst="rect">
            <a:avLst/>
          </a:prstGeom>
          <a:solidFill>
            <a:schemeClr val="bg1"/>
          </a:solidFill>
          <a:ln w="19050" algn="ctr">
            <a:solidFill>
              <a:srgbClr val="003366"/>
            </a:solidFill>
            <a:miter lim="800000"/>
            <a:headEnd/>
            <a:tailEnd/>
          </a:ln>
        </p:spPr>
        <p:txBody>
          <a:bodyPr wrap="none" anchor="ctr">
            <a:spAutoFit/>
          </a:bodyPr>
          <a:lstStyle/>
          <a:p>
            <a:endParaRPr lang="en-US"/>
          </a:p>
        </p:txBody>
      </p:sp>
      <p:sp>
        <p:nvSpPr>
          <p:cNvPr id="1688581" name="Rectangle 7"/>
          <p:cNvSpPr>
            <a:spLocks noChangeArrowheads="1"/>
          </p:cNvSpPr>
          <p:nvPr/>
        </p:nvSpPr>
        <p:spPr bwMode="auto">
          <a:xfrm>
            <a:off x="4203700" y="1679575"/>
            <a:ext cx="2946400" cy="5029200"/>
          </a:xfrm>
          <a:prstGeom prst="rect">
            <a:avLst/>
          </a:prstGeom>
          <a:solidFill>
            <a:srgbClr val="CBC9BD"/>
          </a:solidFill>
          <a:ln w="19050" algn="ctr">
            <a:solidFill>
              <a:srgbClr val="7B7B79"/>
            </a:solidFill>
            <a:miter lim="800000"/>
            <a:headEnd/>
            <a:tailEnd/>
          </a:ln>
        </p:spPr>
        <p:txBody>
          <a:bodyPr anchor="ctr"/>
          <a:lstStyle/>
          <a:p>
            <a:endParaRPr lang="en-US" sz="1200"/>
          </a:p>
        </p:txBody>
      </p:sp>
      <p:sp>
        <p:nvSpPr>
          <p:cNvPr id="1688582" name="Rectangle 14"/>
          <p:cNvSpPr>
            <a:spLocks noChangeArrowheads="1"/>
          </p:cNvSpPr>
          <p:nvPr/>
        </p:nvSpPr>
        <p:spPr bwMode="auto">
          <a:xfrm>
            <a:off x="4443413" y="2870200"/>
            <a:ext cx="2530475" cy="3681413"/>
          </a:xfrm>
          <a:prstGeom prst="rect">
            <a:avLst/>
          </a:prstGeom>
          <a:solidFill>
            <a:schemeClr val="bg1"/>
          </a:solidFill>
          <a:ln w="19050" algn="ctr">
            <a:noFill/>
            <a:miter lim="800000"/>
            <a:headEnd/>
            <a:tailEnd/>
          </a:ln>
        </p:spPr>
        <p:txBody>
          <a:bodyPr anchor="ctr"/>
          <a:lstStyle/>
          <a:p>
            <a:endParaRPr lang="en-US" sz="1200"/>
          </a:p>
        </p:txBody>
      </p:sp>
      <p:sp>
        <p:nvSpPr>
          <p:cNvPr id="1688583" name="Text Box 2"/>
          <p:cNvSpPr txBox="1">
            <a:spLocks noChangeArrowheads="1"/>
          </p:cNvSpPr>
          <p:nvPr/>
        </p:nvSpPr>
        <p:spPr bwMode="auto">
          <a:xfrm>
            <a:off x="876300" y="1782763"/>
            <a:ext cx="2517775" cy="312737"/>
          </a:xfrm>
          <a:prstGeom prst="rect">
            <a:avLst/>
          </a:prstGeom>
          <a:noFill/>
          <a:ln w="19050" algn="ctr">
            <a:noFill/>
            <a:miter lim="800000"/>
            <a:headEnd/>
            <a:tailEnd/>
          </a:ln>
        </p:spPr>
        <p:txBody>
          <a:bodyPr wrap="none">
            <a:spAutoFit/>
          </a:bodyPr>
          <a:lstStyle/>
          <a:p>
            <a:pPr>
              <a:lnSpc>
                <a:spcPct val="90000"/>
              </a:lnSpc>
            </a:pPr>
            <a:r>
              <a:rPr lang="en-US">
                <a:solidFill>
                  <a:schemeClr val="hlink"/>
                </a:solidFill>
                <a:latin typeface="Futura Hv" pitchFamily="34" charset="0"/>
                <a:cs typeface="Arial" charset="0"/>
              </a:rPr>
              <a:t>Technology and Standards</a:t>
            </a:r>
          </a:p>
        </p:txBody>
      </p:sp>
      <p:sp>
        <p:nvSpPr>
          <p:cNvPr id="1688584" name="Rectangle 8"/>
          <p:cNvSpPr>
            <a:spLocks noChangeArrowheads="1"/>
          </p:cNvSpPr>
          <p:nvPr/>
        </p:nvSpPr>
        <p:spPr bwMode="auto">
          <a:xfrm>
            <a:off x="4548188" y="4684713"/>
            <a:ext cx="1871662" cy="530225"/>
          </a:xfrm>
          <a:prstGeom prst="rect">
            <a:avLst/>
          </a:prstGeom>
          <a:solidFill>
            <a:srgbClr val="0098F6"/>
          </a:solidFill>
          <a:ln w="19050" algn="ctr">
            <a:noFill/>
            <a:miter lim="800000"/>
            <a:headEnd/>
            <a:tailEnd/>
          </a:ln>
        </p:spPr>
        <p:txBody>
          <a:bodyPr anchor="ctr"/>
          <a:lstStyle/>
          <a:p>
            <a:endParaRPr lang="en-US" sz="1200">
              <a:solidFill>
                <a:schemeClr val="bg1"/>
              </a:solidFill>
            </a:endParaRPr>
          </a:p>
        </p:txBody>
      </p:sp>
      <p:sp>
        <p:nvSpPr>
          <p:cNvPr id="1688585" name="Text Box 9"/>
          <p:cNvSpPr txBox="1">
            <a:spLocks noChangeArrowheads="1"/>
          </p:cNvSpPr>
          <p:nvPr/>
        </p:nvSpPr>
        <p:spPr bwMode="auto">
          <a:xfrm>
            <a:off x="4940300" y="4675188"/>
            <a:ext cx="1095375" cy="517525"/>
          </a:xfrm>
          <a:prstGeom prst="rect">
            <a:avLst/>
          </a:prstGeom>
          <a:noFill/>
          <a:ln w="19050" algn="ctr">
            <a:noFill/>
            <a:miter lim="800000"/>
            <a:headEnd/>
            <a:tailEnd/>
          </a:ln>
        </p:spPr>
        <p:txBody>
          <a:bodyPr wrap="none">
            <a:spAutoFit/>
          </a:bodyPr>
          <a:lstStyle/>
          <a:p>
            <a:pPr algn="ctr"/>
            <a:r>
              <a:rPr lang="en-US" sz="1400">
                <a:solidFill>
                  <a:schemeClr val="bg1"/>
                </a:solidFill>
                <a:cs typeface="Arial" charset="0"/>
              </a:rPr>
              <a:t>Platform</a:t>
            </a:r>
            <a:br>
              <a:rPr lang="en-US" sz="1400">
                <a:solidFill>
                  <a:schemeClr val="bg1"/>
                </a:solidFill>
                <a:cs typeface="Arial" charset="0"/>
              </a:rPr>
            </a:br>
            <a:r>
              <a:rPr lang="en-US" sz="1400">
                <a:solidFill>
                  <a:schemeClr val="bg1"/>
                </a:solidFill>
                <a:cs typeface="Arial" charset="0"/>
              </a:rPr>
              <a:t>(HW &amp; OS)</a:t>
            </a:r>
          </a:p>
        </p:txBody>
      </p:sp>
      <p:sp>
        <p:nvSpPr>
          <p:cNvPr id="1688586" name="Rectangle 10"/>
          <p:cNvSpPr>
            <a:spLocks noChangeArrowheads="1"/>
          </p:cNvSpPr>
          <p:nvPr/>
        </p:nvSpPr>
        <p:spPr bwMode="auto">
          <a:xfrm>
            <a:off x="4548188" y="5224463"/>
            <a:ext cx="1871662" cy="381000"/>
          </a:xfrm>
          <a:prstGeom prst="rect">
            <a:avLst/>
          </a:prstGeom>
          <a:solidFill>
            <a:schemeClr val="accent1"/>
          </a:solidFill>
          <a:ln w="19050" algn="ctr">
            <a:noFill/>
            <a:miter lim="800000"/>
            <a:headEnd/>
            <a:tailEnd/>
          </a:ln>
        </p:spPr>
        <p:txBody>
          <a:bodyPr anchor="ctr"/>
          <a:lstStyle/>
          <a:p>
            <a:endParaRPr lang="en-US" sz="1200"/>
          </a:p>
        </p:txBody>
      </p:sp>
      <p:sp>
        <p:nvSpPr>
          <p:cNvPr id="1688587" name="Text Box 11"/>
          <p:cNvSpPr txBox="1">
            <a:spLocks noChangeArrowheads="1"/>
          </p:cNvSpPr>
          <p:nvPr/>
        </p:nvSpPr>
        <p:spPr bwMode="auto">
          <a:xfrm>
            <a:off x="5091113" y="5246688"/>
            <a:ext cx="793750" cy="304800"/>
          </a:xfrm>
          <a:prstGeom prst="rect">
            <a:avLst/>
          </a:prstGeom>
          <a:noFill/>
          <a:ln w="19050" algn="ctr">
            <a:noFill/>
            <a:miter lim="800000"/>
            <a:headEnd/>
            <a:tailEnd/>
          </a:ln>
        </p:spPr>
        <p:txBody>
          <a:bodyPr wrap="none">
            <a:spAutoFit/>
          </a:bodyPr>
          <a:lstStyle/>
          <a:p>
            <a:pPr algn="ctr"/>
            <a:r>
              <a:rPr lang="en-US" sz="1400">
                <a:solidFill>
                  <a:schemeClr val="bg1"/>
                </a:solidFill>
                <a:cs typeface="Arial" charset="0"/>
              </a:rPr>
              <a:t>Cooling</a:t>
            </a:r>
          </a:p>
        </p:txBody>
      </p:sp>
      <p:sp>
        <p:nvSpPr>
          <p:cNvPr id="1688588" name="Rectangle 12"/>
          <p:cNvSpPr>
            <a:spLocks noChangeArrowheads="1"/>
          </p:cNvSpPr>
          <p:nvPr/>
        </p:nvSpPr>
        <p:spPr bwMode="auto">
          <a:xfrm>
            <a:off x="4548188" y="5610225"/>
            <a:ext cx="1871662" cy="274638"/>
          </a:xfrm>
          <a:prstGeom prst="rect">
            <a:avLst/>
          </a:prstGeom>
          <a:solidFill>
            <a:srgbClr val="004874"/>
          </a:solidFill>
          <a:ln w="19050" algn="ctr">
            <a:noFill/>
            <a:miter lim="800000"/>
            <a:headEnd/>
            <a:tailEnd/>
          </a:ln>
        </p:spPr>
        <p:txBody>
          <a:bodyPr anchor="ctr"/>
          <a:lstStyle/>
          <a:p>
            <a:endParaRPr lang="en-US" sz="1000"/>
          </a:p>
        </p:txBody>
      </p:sp>
      <p:sp>
        <p:nvSpPr>
          <p:cNvPr id="1688589" name="Text Box 13"/>
          <p:cNvSpPr txBox="1">
            <a:spLocks noChangeArrowheads="1"/>
          </p:cNvSpPr>
          <p:nvPr/>
        </p:nvSpPr>
        <p:spPr bwMode="auto">
          <a:xfrm>
            <a:off x="5124450" y="5568950"/>
            <a:ext cx="727075" cy="336550"/>
          </a:xfrm>
          <a:prstGeom prst="rect">
            <a:avLst/>
          </a:prstGeom>
          <a:noFill/>
          <a:ln w="19050" algn="ctr">
            <a:noFill/>
            <a:miter lim="800000"/>
            <a:headEnd/>
            <a:tailEnd/>
          </a:ln>
        </p:spPr>
        <p:txBody>
          <a:bodyPr wrap="none">
            <a:spAutoFit/>
          </a:bodyPr>
          <a:lstStyle/>
          <a:p>
            <a:pPr algn="ctr"/>
            <a:r>
              <a:rPr lang="en-US">
                <a:solidFill>
                  <a:schemeClr val="bg1"/>
                </a:solidFill>
                <a:cs typeface="Arial" charset="0"/>
              </a:rPr>
              <a:t>Power</a:t>
            </a:r>
          </a:p>
        </p:txBody>
      </p:sp>
      <p:sp>
        <p:nvSpPr>
          <p:cNvPr id="1688590" name="Rectangle 16"/>
          <p:cNvSpPr>
            <a:spLocks noChangeArrowheads="1"/>
          </p:cNvSpPr>
          <p:nvPr/>
        </p:nvSpPr>
        <p:spPr bwMode="auto">
          <a:xfrm>
            <a:off x="6446838" y="4692650"/>
            <a:ext cx="455612" cy="1177925"/>
          </a:xfrm>
          <a:prstGeom prst="rect">
            <a:avLst/>
          </a:prstGeom>
          <a:solidFill>
            <a:srgbClr val="ABA69F"/>
          </a:solidFill>
          <a:ln w="19050" algn="ctr">
            <a:noFill/>
            <a:miter lim="800000"/>
            <a:headEnd/>
            <a:tailEnd/>
          </a:ln>
        </p:spPr>
        <p:txBody>
          <a:bodyPr anchor="ctr"/>
          <a:lstStyle/>
          <a:p>
            <a:endParaRPr lang="en-US" sz="1200"/>
          </a:p>
        </p:txBody>
      </p:sp>
      <p:sp>
        <p:nvSpPr>
          <p:cNvPr id="1688591" name="Text Box 17"/>
          <p:cNvSpPr txBox="1">
            <a:spLocks noChangeArrowheads="1"/>
          </p:cNvSpPr>
          <p:nvPr/>
        </p:nvSpPr>
        <p:spPr bwMode="auto">
          <a:xfrm rot="5400000">
            <a:off x="6022181" y="5112544"/>
            <a:ext cx="1322388" cy="336550"/>
          </a:xfrm>
          <a:prstGeom prst="rect">
            <a:avLst/>
          </a:prstGeom>
          <a:noFill/>
          <a:ln w="19050" algn="ctr">
            <a:noFill/>
            <a:miter lim="800000"/>
            <a:headEnd/>
            <a:tailEnd/>
          </a:ln>
        </p:spPr>
        <p:txBody>
          <a:bodyPr>
            <a:spAutoFit/>
          </a:bodyPr>
          <a:lstStyle/>
          <a:p>
            <a:pPr algn="ctr"/>
            <a:r>
              <a:rPr lang="en-US">
                <a:cs typeface="Arial" charset="0"/>
              </a:rPr>
              <a:t>Network</a:t>
            </a:r>
          </a:p>
        </p:txBody>
      </p:sp>
      <p:sp>
        <p:nvSpPr>
          <p:cNvPr id="1688592" name="Text Box 19"/>
          <p:cNvSpPr txBox="1">
            <a:spLocks noChangeArrowheads="1"/>
          </p:cNvSpPr>
          <p:nvPr/>
        </p:nvSpPr>
        <p:spPr bwMode="auto">
          <a:xfrm>
            <a:off x="5091113" y="3008313"/>
            <a:ext cx="1238250" cy="581025"/>
          </a:xfrm>
          <a:prstGeom prst="rect">
            <a:avLst/>
          </a:prstGeom>
          <a:noFill/>
          <a:ln w="19050" algn="ctr">
            <a:noFill/>
            <a:miter lim="800000"/>
            <a:headEnd/>
            <a:tailEnd/>
          </a:ln>
        </p:spPr>
        <p:txBody>
          <a:bodyPr wrap="none">
            <a:spAutoFit/>
          </a:bodyPr>
          <a:lstStyle/>
          <a:p>
            <a:pPr algn="ctr"/>
            <a:r>
              <a:rPr lang="en-US">
                <a:cs typeface="Arial" charset="0"/>
              </a:rPr>
              <a:t>Architected </a:t>
            </a:r>
            <a:br>
              <a:rPr lang="en-US">
                <a:cs typeface="Arial" charset="0"/>
              </a:rPr>
            </a:br>
            <a:r>
              <a:rPr lang="en-US">
                <a:cs typeface="Arial" charset="0"/>
              </a:rPr>
              <a:t>Interfaces</a:t>
            </a:r>
          </a:p>
        </p:txBody>
      </p:sp>
      <p:sp>
        <p:nvSpPr>
          <p:cNvPr id="1688593" name="Text Box 20"/>
          <p:cNvSpPr txBox="1">
            <a:spLocks noChangeArrowheads="1"/>
          </p:cNvSpPr>
          <p:nvPr/>
        </p:nvSpPr>
        <p:spPr bwMode="auto">
          <a:xfrm>
            <a:off x="5308600" y="1820863"/>
            <a:ext cx="800100" cy="336550"/>
          </a:xfrm>
          <a:prstGeom prst="rect">
            <a:avLst/>
          </a:prstGeom>
          <a:noFill/>
          <a:ln w="19050" algn="ctr">
            <a:noFill/>
            <a:miter lim="800000"/>
            <a:headEnd/>
            <a:tailEnd/>
          </a:ln>
        </p:spPr>
        <p:txBody>
          <a:bodyPr wrap="none">
            <a:spAutoFit/>
          </a:bodyPr>
          <a:lstStyle/>
          <a:p>
            <a:pPr algn="ctr"/>
            <a:r>
              <a:rPr lang="en-US">
                <a:cs typeface="Arial" charset="0"/>
              </a:rPr>
              <a:t>Facility</a:t>
            </a:r>
          </a:p>
        </p:txBody>
      </p:sp>
      <p:sp>
        <p:nvSpPr>
          <p:cNvPr id="1688594" name="Text Box 23"/>
          <p:cNvSpPr txBox="1">
            <a:spLocks noChangeArrowheads="1"/>
          </p:cNvSpPr>
          <p:nvPr/>
        </p:nvSpPr>
        <p:spPr bwMode="auto">
          <a:xfrm>
            <a:off x="7394575" y="5349875"/>
            <a:ext cx="1604963" cy="292100"/>
          </a:xfrm>
          <a:prstGeom prst="rect">
            <a:avLst/>
          </a:prstGeom>
          <a:noFill/>
          <a:ln w="19050" algn="ctr">
            <a:noFill/>
            <a:miter lim="800000"/>
            <a:headEnd/>
            <a:tailEnd/>
          </a:ln>
        </p:spPr>
        <p:txBody>
          <a:bodyPr wrap="none">
            <a:spAutoFit/>
          </a:bodyPr>
          <a:lstStyle/>
          <a:p>
            <a:r>
              <a:rPr lang="en-US" sz="1300">
                <a:cs typeface="Arial" charset="0"/>
              </a:rPr>
              <a:t>Network Standards</a:t>
            </a:r>
          </a:p>
        </p:txBody>
      </p:sp>
      <p:pic>
        <p:nvPicPr>
          <p:cNvPr id="1688595" name="Picture 3"/>
          <p:cNvPicPr>
            <a:picLocks noChangeAspect="1" noChangeArrowheads="1"/>
          </p:cNvPicPr>
          <p:nvPr/>
        </p:nvPicPr>
        <p:blipFill>
          <a:blip r:embed="rId3">
            <a:grayscl/>
          </a:blip>
          <a:srcRect/>
          <a:stretch>
            <a:fillRect/>
          </a:stretch>
        </p:blipFill>
        <p:spPr bwMode="auto">
          <a:xfrm rot="2700000">
            <a:off x="1685132" y="3412331"/>
            <a:ext cx="882650" cy="833437"/>
          </a:xfrm>
          <a:prstGeom prst="rect">
            <a:avLst/>
          </a:prstGeom>
          <a:noFill/>
          <a:ln w="19050" algn="ctr">
            <a:noFill/>
            <a:miter lim="800000"/>
            <a:headEnd/>
            <a:tailEnd/>
          </a:ln>
        </p:spPr>
      </p:pic>
      <p:sp>
        <p:nvSpPr>
          <p:cNvPr id="1688596" name="Text Box 26"/>
          <p:cNvSpPr txBox="1">
            <a:spLocks noChangeArrowheads="1"/>
          </p:cNvSpPr>
          <p:nvPr/>
        </p:nvSpPr>
        <p:spPr bwMode="auto">
          <a:xfrm>
            <a:off x="1360488" y="4165600"/>
            <a:ext cx="1552575" cy="290513"/>
          </a:xfrm>
          <a:prstGeom prst="rect">
            <a:avLst/>
          </a:prstGeom>
          <a:noFill/>
          <a:ln w="19050" algn="ctr">
            <a:noFill/>
            <a:miter lim="800000"/>
            <a:headEnd/>
            <a:tailEnd/>
          </a:ln>
        </p:spPr>
        <p:txBody>
          <a:bodyPr wrap="none">
            <a:spAutoFit/>
          </a:bodyPr>
          <a:lstStyle/>
          <a:p>
            <a:r>
              <a:rPr lang="en-US" sz="1300">
                <a:cs typeface="Arial" charset="0"/>
              </a:rPr>
              <a:t>.Net – J2ee - LAMP</a:t>
            </a:r>
          </a:p>
        </p:txBody>
      </p:sp>
      <p:pic>
        <p:nvPicPr>
          <p:cNvPr id="1688597" name="Picture 68" descr="8_StrategicPartners"/>
          <p:cNvPicPr>
            <a:picLocks noChangeAspect="1" noChangeArrowheads="1"/>
          </p:cNvPicPr>
          <p:nvPr/>
        </p:nvPicPr>
        <p:blipFill>
          <a:blip r:embed="rId4"/>
          <a:srcRect l="25571" b="71930"/>
          <a:stretch>
            <a:fillRect/>
          </a:stretch>
        </p:blipFill>
        <p:spPr bwMode="auto">
          <a:xfrm>
            <a:off x="696913" y="2144713"/>
            <a:ext cx="2879725" cy="666750"/>
          </a:xfrm>
          <a:prstGeom prst="rect">
            <a:avLst/>
          </a:prstGeom>
          <a:solidFill>
            <a:srgbClr val="E42C40"/>
          </a:solidFill>
          <a:ln w="9525">
            <a:noFill/>
            <a:miter lim="800000"/>
            <a:headEnd/>
            <a:tailEnd/>
          </a:ln>
        </p:spPr>
      </p:pic>
      <p:sp>
        <p:nvSpPr>
          <p:cNvPr id="1688598" name="Text Box 28"/>
          <p:cNvSpPr txBox="1">
            <a:spLocks noChangeArrowheads="1"/>
          </p:cNvSpPr>
          <p:nvPr/>
        </p:nvSpPr>
        <p:spPr bwMode="auto">
          <a:xfrm>
            <a:off x="1216025" y="2816225"/>
            <a:ext cx="1838325" cy="312738"/>
          </a:xfrm>
          <a:prstGeom prst="rect">
            <a:avLst/>
          </a:prstGeom>
          <a:noFill/>
          <a:ln w="19050" algn="ctr">
            <a:noFill/>
            <a:miter lim="800000"/>
            <a:headEnd/>
            <a:tailEnd/>
          </a:ln>
        </p:spPr>
        <p:txBody>
          <a:bodyPr wrap="none">
            <a:spAutoFit/>
          </a:bodyPr>
          <a:lstStyle/>
          <a:p>
            <a:pPr>
              <a:lnSpc>
                <a:spcPct val="90000"/>
              </a:lnSpc>
            </a:pPr>
            <a:r>
              <a:rPr lang="en-US">
                <a:solidFill>
                  <a:schemeClr val="hlink"/>
                </a:solidFill>
                <a:latin typeface="Futura Hv" pitchFamily="34" charset="0"/>
                <a:cs typeface="Arial" charset="0"/>
              </a:rPr>
              <a:t>Operating Systems</a:t>
            </a:r>
          </a:p>
        </p:txBody>
      </p:sp>
      <p:sp>
        <p:nvSpPr>
          <p:cNvPr id="1688599" name="Text Box 29"/>
          <p:cNvSpPr txBox="1">
            <a:spLocks noChangeArrowheads="1"/>
          </p:cNvSpPr>
          <p:nvPr/>
        </p:nvSpPr>
        <p:spPr bwMode="auto">
          <a:xfrm>
            <a:off x="681038" y="3090863"/>
            <a:ext cx="1190625" cy="366712"/>
          </a:xfrm>
          <a:prstGeom prst="rect">
            <a:avLst/>
          </a:prstGeom>
          <a:noFill/>
          <a:ln w="19050" algn="ctr">
            <a:noFill/>
            <a:miter lim="800000"/>
            <a:headEnd/>
            <a:tailEnd/>
          </a:ln>
        </p:spPr>
        <p:txBody>
          <a:bodyPr wrap="none">
            <a:spAutoFit/>
          </a:bodyPr>
          <a:lstStyle/>
          <a:p>
            <a:r>
              <a:rPr lang="en-US" sz="1800">
                <a:latin typeface="Futura Hv" pitchFamily="34" charset="0"/>
              </a:rPr>
              <a:t>MS Server</a:t>
            </a:r>
          </a:p>
        </p:txBody>
      </p:sp>
      <p:sp>
        <p:nvSpPr>
          <p:cNvPr id="1688600" name="Text Box 30"/>
          <p:cNvSpPr txBox="1">
            <a:spLocks noChangeArrowheads="1"/>
          </p:cNvSpPr>
          <p:nvPr/>
        </p:nvSpPr>
        <p:spPr bwMode="auto">
          <a:xfrm>
            <a:off x="2046288" y="3095625"/>
            <a:ext cx="704850" cy="366713"/>
          </a:xfrm>
          <a:prstGeom prst="rect">
            <a:avLst/>
          </a:prstGeom>
          <a:noFill/>
          <a:ln w="19050" algn="ctr">
            <a:noFill/>
            <a:miter lim="800000"/>
            <a:headEnd/>
            <a:tailEnd/>
          </a:ln>
        </p:spPr>
        <p:txBody>
          <a:bodyPr wrap="none">
            <a:spAutoFit/>
          </a:bodyPr>
          <a:lstStyle/>
          <a:p>
            <a:r>
              <a:rPr lang="en-US" sz="1800">
                <a:latin typeface="Futura Hv" pitchFamily="34" charset="0"/>
              </a:rPr>
              <a:t>Linux</a:t>
            </a:r>
          </a:p>
        </p:txBody>
      </p:sp>
      <p:sp>
        <p:nvSpPr>
          <p:cNvPr id="1688601" name="Text Box 31"/>
          <p:cNvSpPr txBox="1">
            <a:spLocks noChangeArrowheads="1"/>
          </p:cNvSpPr>
          <p:nvPr/>
        </p:nvSpPr>
        <p:spPr bwMode="auto">
          <a:xfrm>
            <a:off x="3017838" y="3082925"/>
            <a:ext cx="641350" cy="366713"/>
          </a:xfrm>
          <a:prstGeom prst="rect">
            <a:avLst/>
          </a:prstGeom>
          <a:noFill/>
          <a:ln w="19050" algn="ctr">
            <a:noFill/>
            <a:miter lim="800000"/>
            <a:headEnd/>
            <a:tailEnd/>
          </a:ln>
        </p:spPr>
        <p:txBody>
          <a:bodyPr wrap="none">
            <a:spAutoFit/>
          </a:bodyPr>
          <a:lstStyle/>
          <a:p>
            <a:r>
              <a:rPr lang="en-US" sz="1800">
                <a:latin typeface="Futura Hv" pitchFamily="34" charset="0"/>
              </a:rPr>
              <a:t>Unix</a:t>
            </a:r>
          </a:p>
        </p:txBody>
      </p:sp>
      <p:pic>
        <p:nvPicPr>
          <p:cNvPr id="1688602" name="Picture 32"/>
          <p:cNvPicPr>
            <a:picLocks noChangeAspect="1" noChangeArrowheads="1"/>
          </p:cNvPicPr>
          <p:nvPr/>
        </p:nvPicPr>
        <p:blipFill>
          <a:blip r:embed="rId5">
            <a:clrChange>
              <a:clrFrom>
                <a:srgbClr val="010101"/>
              </a:clrFrom>
              <a:clrTo>
                <a:srgbClr val="010101">
                  <a:alpha val="0"/>
                </a:srgbClr>
              </a:clrTo>
            </a:clrChange>
          </a:blip>
          <a:srcRect/>
          <a:stretch>
            <a:fillRect/>
          </a:stretch>
        </p:blipFill>
        <p:spPr bwMode="auto">
          <a:xfrm>
            <a:off x="7261225" y="2435225"/>
            <a:ext cx="1600200" cy="1162050"/>
          </a:xfrm>
          <a:prstGeom prst="rect">
            <a:avLst/>
          </a:prstGeom>
          <a:noFill/>
          <a:ln w="19050" algn="ctr">
            <a:noFill/>
            <a:miter lim="800000"/>
            <a:headEnd/>
            <a:tailEnd/>
          </a:ln>
        </p:spPr>
      </p:pic>
      <p:pic>
        <p:nvPicPr>
          <p:cNvPr id="1688603" name="Picture 33"/>
          <p:cNvPicPr>
            <a:picLocks noChangeAspect="1" noChangeArrowheads="1"/>
          </p:cNvPicPr>
          <p:nvPr/>
        </p:nvPicPr>
        <p:blipFill>
          <a:blip r:embed="rId6"/>
          <a:srcRect/>
          <a:stretch>
            <a:fillRect/>
          </a:stretch>
        </p:blipFill>
        <p:spPr bwMode="auto">
          <a:xfrm>
            <a:off x="7356475" y="4208463"/>
            <a:ext cx="1504950" cy="1123950"/>
          </a:xfrm>
          <a:prstGeom prst="rect">
            <a:avLst/>
          </a:prstGeom>
          <a:noFill/>
          <a:ln w="19050" algn="ctr">
            <a:noFill/>
            <a:miter lim="800000"/>
            <a:headEnd/>
            <a:tailEnd/>
          </a:ln>
        </p:spPr>
      </p:pic>
      <p:sp>
        <p:nvSpPr>
          <p:cNvPr id="1688604" name="Rectangle 2"/>
          <p:cNvSpPr txBox="1">
            <a:spLocks noChangeArrowheads="1"/>
          </p:cNvSpPr>
          <p:nvPr/>
        </p:nvSpPr>
        <p:spPr bwMode="auto">
          <a:xfrm>
            <a:off x="449263" y="1227138"/>
            <a:ext cx="8297862" cy="366712"/>
          </a:xfrm>
          <a:prstGeom prst="rect">
            <a:avLst/>
          </a:prstGeom>
          <a:noFill/>
          <a:ln w="9525">
            <a:noFill/>
            <a:miter lim="800000"/>
            <a:headEnd/>
            <a:tailEnd/>
          </a:ln>
        </p:spPr>
        <p:txBody>
          <a:bodyPr>
            <a:spAutoFit/>
          </a:bodyPr>
          <a:lstStyle/>
          <a:p>
            <a:pPr>
              <a:lnSpc>
                <a:spcPct val="90000"/>
              </a:lnSpc>
            </a:pPr>
            <a:r>
              <a:rPr lang="en-US" sz="2000" b="1">
                <a:solidFill>
                  <a:srgbClr val="7B7B79"/>
                </a:solidFill>
                <a:latin typeface="Futura Hv" pitchFamily="34" charset="0"/>
              </a:rPr>
              <a:t>Platform standardization – Standards driven environment</a:t>
            </a:r>
          </a:p>
        </p:txBody>
      </p:sp>
      <p:pic>
        <p:nvPicPr>
          <p:cNvPr id="1688605" name="Picture 2" descr="UDC"/>
          <p:cNvPicPr>
            <a:picLocks noChangeAspect="1" noChangeArrowheads="1"/>
          </p:cNvPicPr>
          <p:nvPr/>
        </p:nvPicPr>
        <p:blipFill>
          <a:blip r:embed="rId7"/>
          <a:srcRect/>
          <a:stretch>
            <a:fillRect/>
          </a:stretch>
        </p:blipFill>
        <p:spPr bwMode="auto">
          <a:xfrm>
            <a:off x="806450" y="4440238"/>
            <a:ext cx="2659063" cy="1993900"/>
          </a:xfrm>
          <a:prstGeom prst="rect">
            <a:avLst/>
          </a:prstGeom>
          <a:noFill/>
          <a:ln w="9525">
            <a:noFill/>
            <a:miter lim="800000"/>
            <a:headEnd/>
            <a:tailEnd/>
          </a:ln>
        </p:spPr>
      </p:pic>
      <p:sp>
        <p:nvSpPr>
          <p:cNvPr id="1688606" name="Text Box 23"/>
          <p:cNvSpPr txBox="1">
            <a:spLocks noChangeArrowheads="1"/>
          </p:cNvSpPr>
          <p:nvPr/>
        </p:nvSpPr>
        <p:spPr bwMode="auto">
          <a:xfrm>
            <a:off x="1076325" y="6421438"/>
            <a:ext cx="2119313" cy="290512"/>
          </a:xfrm>
          <a:prstGeom prst="rect">
            <a:avLst/>
          </a:prstGeom>
          <a:noFill/>
          <a:ln w="19050" algn="ctr">
            <a:noFill/>
            <a:miter lim="800000"/>
            <a:headEnd/>
            <a:tailEnd/>
          </a:ln>
        </p:spPr>
        <p:txBody>
          <a:bodyPr wrap="none">
            <a:spAutoFit/>
          </a:bodyPr>
          <a:lstStyle/>
          <a:p>
            <a:r>
              <a:rPr lang="en-US" sz="1300">
                <a:cs typeface="Arial" charset="0"/>
              </a:rPr>
              <a:t>Thermodynamics Modeling</a:t>
            </a:r>
          </a:p>
        </p:txBody>
      </p:sp>
      <p:sp>
        <p:nvSpPr>
          <p:cNvPr id="1688607" name="Rectangle 3"/>
          <p:cNvSpPr>
            <a:spLocks noChangeArrowheads="1"/>
          </p:cNvSpPr>
          <p:nvPr>
            <p:ph type="title" idx="4294967295"/>
          </p:nvPr>
        </p:nvSpPr>
        <p:spPr>
          <a:noFill/>
          <a:ln/>
        </p:spPr>
        <p:txBody>
          <a:bodyPr/>
          <a:lstStyle/>
          <a:p>
            <a:pPr>
              <a:lnSpc>
                <a:spcPct val="100000"/>
              </a:lnSpc>
              <a:spcBef>
                <a:spcPct val="50000"/>
              </a:spcBef>
            </a:pPr>
            <a:r>
              <a:rPr lang="en-US"/>
              <a:t>Standardization overview </a:t>
            </a:r>
          </a:p>
        </p:txBody>
      </p:sp>
      <p:sp>
        <p:nvSpPr>
          <p:cNvPr id="1688608" name="AutoShape 6"/>
          <p:cNvSpPr>
            <a:spLocks noChangeArrowheads="1"/>
          </p:cNvSpPr>
          <p:nvPr/>
        </p:nvSpPr>
        <p:spPr bwMode="gray">
          <a:xfrm>
            <a:off x="4473575" y="2176463"/>
            <a:ext cx="2471738" cy="625475"/>
          </a:xfrm>
          <a:prstGeom prst="can">
            <a:avLst>
              <a:gd name="adj" fmla="val 21551"/>
            </a:avLst>
          </a:prstGeom>
          <a:solidFill>
            <a:srgbClr val="003366"/>
          </a:solidFill>
          <a:ln w="19050">
            <a:solidFill>
              <a:srgbClr val="003366"/>
            </a:solidFill>
            <a:round/>
            <a:headEnd/>
            <a:tailEnd/>
          </a:ln>
        </p:spPr>
        <p:txBody>
          <a:bodyPr anchor="ctr"/>
          <a:lstStyle/>
          <a:p>
            <a:endParaRPr lang="en-US" sz="1200"/>
          </a:p>
        </p:txBody>
      </p:sp>
      <p:sp>
        <p:nvSpPr>
          <p:cNvPr id="1688609" name="Text Box 18"/>
          <p:cNvSpPr txBox="1">
            <a:spLocks noChangeArrowheads="1"/>
          </p:cNvSpPr>
          <p:nvPr/>
        </p:nvSpPr>
        <p:spPr bwMode="auto">
          <a:xfrm>
            <a:off x="5054600" y="2263775"/>
            <a:ext cx="1400175" cy="581025"/>
          </a:xfrm>
          <a:prstGeom prst="rect">
            <a:avLst/>
          </a:prstGeom>
          <a:noFill/>
          <a:ln w="19050" algn="ctr">
            <a:noFill/>
            <a:miter lim="800000"/>
            <a:headEnd/>
            <a:tailEnd/>
          </a:ln>
        </p:spPr>
        <p:txBody>
          <a:bodyPr wrap="none">
            <a:spAutoFit/>
          </a:bodyPr>
          <a:lstStyle/>
          <a:p>
            <a:pPr algn="ctr"/>
            <a:r>
              <a:rPr lang="en-US">
                <a:solidFill>
                  <a:schemeClr val="bg1"/>
                </a:solidFill>
                <a:cs typeface="Arial" charset="0"/>
              </a:rPr>
              <a:t>Enterprise</a:t>
            </a:r>
            <a:br>
              <a:rPr lang="en-US">
                <a:solidFill>
                  <a:schemeClr val="bg1"/>
                </a:solidFill>
                <a:cs typeface="Arial" charset="0"/>
              </a:rPr>
            </a:br>
            <a:r>
              <a:rPr lang="en-US">
                <a:solidFill>
                  <a:schemeClr val="bg1"/>
                </a:solidFill>
                <a:cs typeface="Arial" charset="0"/>
              </a:rPr>
              <a:t>Application(s)</a:t>
            </a:r>
          </a:p>
        </p:txBody>
      </p:sp>
      <p:sp>
        <p:nvSpPr>
          <p:cNvPr id="1688610" name="Rectangle 38"/>
          <p:cNvSpPr>
            <a:spLocks noChangeArrowheads="1"/>
          </p:cNvSpPr>
          <p:nvPr/>
        </p:nvSpPr>
        <p:spPr bwMode="auto">
          <a:xfrm>
            <a:off x="4541838" y="3616325"/>
            <a:ext cx="2360612" cy="1022350"/>
          </a:xfrm>
          <a:prstGeom prst="rect">
            <a:avLst/>
          </a:prstGeom>
          <a:solidFill>
            <a:srgbClr val="7B7B79"/>
          </a:solidFill>
          <a:ln w="19050" algn="ctr">
            <a:noFill/>
            <a:miter lim="800000"/>
            <a:headEnd/>
            <a:tailEnd/>
          </a:ln>
        </p:spPr>
        <p:txBody>
          <a:bodyPr anchor="ctr">
            <a:spAutoFit/>
          </a:bodyPr>
          <a:lstStyle/>
          <a:p>
            <a:endParaRPr lang="en-US"/>
          </a:p>
        </p:txBody>
      </p:sp>
      <p:sp>
        <p:nvSpPr>
          <p:cNvPr id="1688611" name="Text Box 15"/>
          <p:cNvSpPr txBox="1">
            <a:spLocks noChangeArrowheads="1"/>
          </p:cNvSpPr>
          <p:nvPr/>
        </p:nvSpPr>
        <p:spPr bwMode="auto">
          <a:xfrm>
            <a:off x="4756150" y="3798888"/>
            <a:ext cx="1593850" cy="701675"/>
          </a:xfrm>
          <a:prstGeom prst="rect">
            <a:avLst/>
          </a:prstGeom>
          <a:noFill/>
          <a:ln w="19050" algn="ctr">
            <a:noFill/>
            <a:miter lim="800000"/>
            <a:headEnd/>
            <a:tailEnd/>
          </a:ln>
        </p:spPr>
        <p:txBody>
          <a:bodyPr wrap="none">
            <a:spAutoFit/>
          </a:bodyPr>
          <a:lstStyle/>
          <a:p>
            <a:pPr marL="169863" indent="-169863" algn="ctr">
              <a:lnSpc>
                <a:spcPct val="60000"/>
              </a:lnSpc>
              <a:spcBef>
                <a:spcPct val="35000"/>
              </a:spcBef>
            </a:pPr>
            <a:r>
              <a:rPr lang="en-US">
                <a:solidFill>
                  <a:schemeClr val="bg1"/>
                </a:solidFill>
                <a:cs typeface="Arial" charset="0"/>
              </a:rPr>
              <a:t>Shared Services</a:t>
            </a:r>
          </a:p>
          <a:p>
            <a:pPr marL="169863" indent="-169863" algn="ctr">
              <a:lnSpc>
                <a:spcPct val="60000"/>
              </a:lnSpc>
              <a:spcBef>
                <a:spcPct val="35000"/>
              </a:spcBef>
              <a:buClr>
                <a:schemeClr val="bg2"/>
              </a:buClr>
              <a:buSzPct val="80000"/>
              <a:buFontTx/>
              <a:buChar char="•"/>
            </a:pPr>
            <a:r>
              <a:rPr lang="en-US">
                <a:solidFill>
                  <a:schemeClr val="bg1"/>
                </a:solidFill>
                <a:cs typeface="Arial" charset="0"/>
              </a:rPr>
              <a:t>Web Server</a:t>
            </a:r>
          </a:p>
          <a:p>
            <a:pPr marL="169863" indent="-169863" algn="ctr">
              <a:lnSpc>
                <a:spcPct val="60000"/>
              </a:lnSpc>
              <a:spcBef>
                <a:spcPct val="35000"/>
              </a:spcBef>
              <a:buClr>
                <a:schemeClr val="bg2"/>
              </a:buClr>
              <a:buSzPct val="80000"/>
              <a:buFontTx/>
              <a:buChar char="•"/>
            </a:pPr>
            <a:r>
              <a:rPr lang="en-US">
                <a:solidFill>
                  <a:schemeClr val="bg1"/>
                </a:solidFill>
                <a:cs typeface="Arial" charset="0"/>
              </a:rPr>
              <a:t>Middleware</a:t>
            </a:r>
          </a:p>
        </p:txBody>
      </p:sp>
      <p:sp>
        <p:nvSpPr>
          <p:cNvPr id="1688612" name="Text Box 24"/>
          <p:cNvSpPr txBox="1">
            <a:spLocks noChangeArrowheads="1"/>
          </p:cNvSpPr>
          <p:nvPr/>
        </p:nvSpPr>
        <p:spPr bwMode="auto">
          <a:xfrm>
            <a:off x="7280275" y="3598863"/>
            <a:ext cx="1670050" cy="292100"/>
          </a:xfrm>
          <a:prstGeom prst="rect">
            <a:avLst/>
          </a:prstGeom>
          <a:noFill/>
          <a:ln w="19050" algn="ctr">
            <a:noFill/>
            <a:miter lim="800000"/>
            <a:headEnd/>
            <a:tailEnd/>
          </a:ln>
        </p:spPr>
        <p:txBody>
          <a:bodyPr wrap="none">
            <a:spAutoFit/>
          </a:bodyPr>
          <a:lstStyle/>
          <a:p>
            <a:r>
              <a:rPr lang="en-US" sz="1300">
                <a:cs typeface="Arial" charset="0"/>
              </a:rPr>
              <a:t>Compute Standards</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p:cNvSpPr>
            <a:spLocks noGrp="1"/>
          </p:cNvSpPr>
          <p:nvPr>
            <p:ph type="sldNum" sz="quarter" idx="10"/>
          </p:nvPr>
        </p:nvSpPr>
        <p:spPr/>
        <p:txBody>
          <a:bodyPr/>
          <a:lstStyle/>
          <a:p>
            <a:fld id="{8BABB36E-2578-456D-8653-5AEBAF7EF3FF}" type="slidenum">
              <a:rPr lang="en-US"/>
              <a:pPr/>
              <a:t>51</a:t>
            </a:fld>
            <a:endParaRPr lang="en-US"/>
          </a:p>
        </p:txBody>
      </p:sp>
      <p:sp>
        <p:nvSpPr>
          <p:cNvPr id="16" name="Date Placeholder 2"/>
          <p:cNvSpPr>
            <a:spLocks noGrp="1"/>
          </p:cNvSpPr>
          <p:nvPr>
            <p:ph type="dt" sz="half" idx="11"/>
          </p:nvPr>
        </p:nvSpPr>
        <p:spPr/>
        <p:txBody>
          <a:bodyPr/>
          <a:lstStyle/>
          <a:p>
            <a:fld id="{57218054-D636-47DE-BFE7-4F11B8A5956D}" type="datetime3">
              <a:rPr lang="en-US"/>
              <a:pPr/>
              <a:t>12 February 2008</a:t>
            </a:fld>
            <a:endParaRPr lang="en-US"/>
          </a:p>
        </p:txBody>
      </p:sp>
      <p:sp>
        <p:nvSpPr>
          <p:cNvPr id="1690626" name="Rectangle 13"/>
          <p:cNvSpPr txBox="1">
            <a:spLocks noGrp="1" noChangeArrowheads="1"/>
          </p:cNvSpPr>
          <p:nvPr/>
        </p:nvSpPr>
        <p:spPr bwMode="auto">
          <a:xfrm>
            <a:off x="438150" y="6550025"/>
            <a:ext cx="387350" cy="219075"/>
          </a:xfrm>
          <a:prstGeom prst="rect">
            <a:avLst/>
          </a:prstGeom>
          <a:noFill/>
          <a:ln w="9525">
            <a:noFill/>
            <a:miter lim="800000"/>
            <a:headEnd/>
            <a:tailEnd/>
          </a:ln>
        </p:spPr>
        <p:txBody>
          <a:bodyPr anchor="b"/>
          <a:lstStyle/>
          <a:p>
            <a:pPr eaLnBrk="0" hangingPunct="0">
              <a:spcBef>
                <a:spcPct val="0"/>
              </a:spcBef>
            </a:pPr>
            <a:fld id="{69598E88-4C04-41C3-A1C2-78488FC153F0}" type="slidenum">
              <a:rPr lang="en-US" sz="900">
                <a:solidFill>
                  <a:srgbClr val="848589"/>
                </a:solidFill>
              </a:rPr>
              <a:pPr eaLnBrk="0" hangingPunct="0">
                <a:spcBef>
                  <a:spcPct val="0"/>
                </a:spcBef>
              </a:pPr>
              <a:t>51</a:t>
            </a:fld>
            <a:endParaRPr lang="en-US" sz="900">
              <a:solidFill>
                <a:srgbClr val="848589"/>
              </a:solidFill>
            </a:endParaRPr>
          </a:p>
        </p:txBody>
      </p:sp>
      <p:sp>
        <p:nvSpPr>
          <p:cNvPr id="1690627" name="Rectangle 14"/>
          <p:cNvSpPr txBox="1">
            <a:spLocks noGrp="1" noChangeArrowheads="1"/>
          </p:cNvSpPr>
          <p:nvPr/>
        </p:nvSpPr>
        <p:spPr bwMode="auto">
          <a:xfrm>
            <a:off x="836613" y="6550025"/>
            <a:ext cx="1114425" cy="219075"/>
          </a:xfrm>
          <a:prstGeom prst="rect">
            <a:avLst/>
          </a:prstGeom>
          <a:noFill/>
          <a:ln w="9525">
            <a:noFill/>
            <a:miter lim="800000"/>
            <a:headEnd/>
            <a:tailEnd/>
          </a:ln>
        </p:spPr>
        <p:txBody>
          <a:bodyPr anchor="b"/>
          <a:lstStyle/>
          <a:p>
            <a:pPr eaLnBrk="0" hangingPunct="0">
              <a:spcBef>
                <a:spcPct val="0"/>
              </a:spcBef>
            </a:pPr>
            <a:fld id="{FBD86B34-9DA1-43F9-A70D-D8395DE08029}" type="datetime3">
              <a:rPr lang="en-US" sz="900">
                <a:solidFill>
                  <a:srgbClr val="848589"/>
                </a:solidFill>
              </a:rPr>
              <a:pPr eaLnBrk="0" hangingPunct="0">
                <a:spcBef>
                  <a:spcPct val="0"/>
                </a:spcBef>
              </a:pPr>
              <a:t>12 February 2008</a:t>
            </a:fld>
            <a:endParaRPr lang="en-US" sz="900">
              <a:solidFill>
                <a:srgbClr val="848589"/>
              </a:solidFill>
            </a:endParaRPr>
          </a:p>
        </p:txBody>
      </p:sp>
      <p:sp>
        <p:nvSpPr>
          <p:cNvPr id="1690628" name="Rectangle 2"/>
          <p:cNvSpPr>
            <a:spLocks noGrp="1" noChangeArrowheads="1"/>
          </p:cNvSpPr>
          <p:nvPr>
            <p:ph type="title" idx="4294967295"/>
          </p:nvPr>
        </p:nvSpPr>
        <p:spPr/>
        <p:txBody>
          <a:bodyPr/>
          <a:lstStyle/>
          <a:p>
            <a:r>
              <a:rPr lang="en-US"/>
              <a:t>What we talked about today</a:t>
            </a:r>
          </a:p>
        </p:txBody>
      </p:sp>
      <p:sp>
        <p:nvSpPr>
          <p:cNvPr id="1690629" name="Rectangle 4"/>
          <p:cNvSpPr>
            <a:spLocks noChangeArrowheads="1"/>
          </p:cNvSpPr>
          <p:nvPr/>
        </p:nvSpPr>
        <p:spPr bwMode="auto">
          <a:xfrm>
            <a:off x="4681538" y="1493838"/>
            <a:ext cx="4178300" cy="2178050"/>
          </a:xfrm>
          <a:prstGeom prst="rect">
            <a:avLst/>
          </a:prstGeom>
          <a:solidFill>
            <a:srgbClr val="003366">
              <a:alpha val="50195"/>
            </a:srgbClr>
          </a:solidFill>
          <a:ln w="19050" algn="ctr">
            <a:noFill/>
            <a:miter lim="800000"/>
            <a:headEnd/>
            <a:tailEnd/>
          </a:ln>
        </p:spPr>
        <p:txBody>
          <a:bodyPr lIns="1188720" anchor="ctr" anchorCtr="1"/>
          <a:lstStyle/>
          <a:p>
            <a:pPr algn="r">
              <a:lnSpc>
                <a:spcPct val="90000"/>
              </a:lnSpc>
              <a:spcBef>
                <a:spcPct val="25000"/>
              </a:spcBef>
              <a:spcAft>
                <a:spcPct val="50000"/>
              </a:spcAft>
              <a:buClr>
                <a:srgbClr val="00ACFA"/>
              </a:buClr>
              <a:buSzPct val="80000"/>
            </a:pPr>
            <a:r>
              <a:rPr lang="en-US" sz="2000"/>
              <a:t>Application </a:t>
            </a:r>
            <a:br>
              <a:rPr lang="en-US" sz="2000"/>
            </a:br>
            <a:r>
              <a:rPr lang="en-US" sz="2000"/>
              <a:t>Transformation</a:t>
            </a:r>
          </a:p>
        </p:txBody>
      </p:sp>
      <p:sp>
        <p:nvSpPr>
          <p:cNvPr id="1690630" name="Rectangle 5"/>
          <p:cNvSpPr>
            <a:spLocks noChangeArrowheads="1"/>
          </p:cNvSpPr>
          <p:nvPr/>
        </p:nvSpPr>
        <p:spPr bwMode="auto">
          <a:xfrm>
            <a:off x="512763" y="1495425"/>
            <a:ext cx="4179887" cy="2178050"/>
          </a:xfrm>
          <a:prstGeom prst="rect">
            <a:avLst/>
          </a:prstGeom>
          <a:solidFill>
            <a:schemeClr val="bg2">
              <a:alpha val="50195"/>
            </a:schemeClr>
          </a:solidFill>
          <a:ln w="19050" algn="ctr">
            <a:noFill/>
            <a:miter lim="800000"/>
            <a:headEnd/>
            <a:tailEnd/>
          </a:ln>
        </p:spPr>
        <p:txBody>
          <a:bodyPr rIns="1371600" anchor="ctr"/>
          <a:lstStyle/>
          <a:p>
            <a:pPr algn="ctr">
              <a:lnSpc>
                <a:spcPct val="90000"/>
              </a:lnSpc>
              <a:spcBef>
                <a:spcPct val="25000"/>
              </a:spcBef>
              <a:spcAft>
                <a:spcPct val="50000"/>
              </a:spcAft>
              <a:buClr>
                <a:srgbClr val="00ACFA"/>
              </a:buClr>
              <a:buSzPct val="80000"/>
            </a:pPr>
            <a:r>
              <a:rPr lang="en-US" sz="2000">
                <a:solidFill>
                  <a:srgbClr val="7B7B79"/>
                </a:solidFill>
              </a:rPr>
              <a:t>IT “Business” Transformation for Government</a:t>
            </a:r>
          </a:p>
        </p:txBody>
      </p:sp>
      <p:sp>
        <p:nvSpPr>
          <p:cNvPr id="1690631" name="Rectangle 6"/>
          <p:cNvSpPr>
            <a:spLocks noChangeArrowheads="1"/>
          </p:cNvSpPr>
          <p:nvPr/>
        </p:nvSpPr>
        <p:spPr bwMode="auto">
          <a:xfrm>
            <a:off x="4681538" y="3670300"/>
            <a:ext cx="4179887" cy="2178050"/>
          </a:xfrm>
          <a:prstGeom prst="rect">
            <a:avLst/>
          </a:prstGeom>
          <a:solidFill>
            <a:srgbClr val="808080">
              <a:alpha val="50195"/>
            </a:srgbClr>
          </a:solidFill>
          <a:ln w="19050" algn="ctr">
            <a:noFill/>
            <a:miter lim="800000"/>
            <a:headEnd/>
            <a:tailEnd/>
          </a:ln>
        </p:spPr>
        <p:txBody>
          <a:bodyPr lIns="1371600" anchor="ctr" anchorCtr="1"/>
          <a:lstStyle/>
          <a:p>
            <a:pPr algn="r">
              <a:lnSpc>
                <a:spcPct val="90000"/>
              </a:lnSpc>
              <a:spcBef>
                <a:spcPct val="25000"/>
              </a:spcBef>
              <a:spcAft>
                <a:spcPct val="50000"/>
              </a:spcAft>
              <a:buClr>
                <a:srgbClr val="00ACFA"/>
              </a:buClr>
              <a:buSzPct val="80000"/>
            </a:pPr>
            <a:r>
              <a:rPr lang="en-US" sz="2000"/>
              <a:t>Information</a:t>
            </a:r>
            <a:br>
              <a:rPr lang="en-US" sz="2000"/>
            </a:br>
            <a:r>
              <a:rPr lang="en-US" sz="2000"/>
              <a:t>Transformation</a:t>
            </a:r>
          </a:p>
        </p:txBody>
      </p:sp>
      <p:sp>
        <p:nvSpPr>
          <p:cNvPr id="1690632" name="Rectangle 7"/>
          <p:cNvSpPr>
            <a:spLocks noChangeArrowheads="1"/>
          </p:cNvSpPr>
          <p:nvPr/>
        </p:nvSpPr>
        <p:spPr bwMode="auto">
          <a:xfrm>
            <a:off x="512763" y="3668713"/>
            <a:ext cx="4179887" cy="2176462"/>
          </a:xfrm>
          <a:prstGeom prst="rect">
            <a:avLst/>
          </a:prstGeom>
          <a:solidFill>
            <a:schemeClr val="accent1">
              <a:alpha val="50195"/>
            </a:schemeClr>
          </a:solidFill>
          <a:ln w="19050" algn="ctr">
            <a:noFill/>
            <a:miter lim="800000"/>
            <a:headEnd/>
            <a:tailEnd/>
          </a:ln>
        </p:spPr>
        <p:txBody>
          <a:bodyPr rIns="1371600" anchor="ctr" anchorCtr="1"/>
          <a:lstStyle/>
          <a:p>
            <a:pPr algn="ctr">
              <a:lnSpc>
                <a:spcPct val="90000"/>
              </a:lnSpc>
              <a:spcBef>
                <a:spcPct val="25000"/>
              </a:spcBef>
              <a:spcAft>
                <a:spcPct val="50000"/>
              </a:spcAft>
              <a:buClr>
                <a:srgbClr val="00ACFA"/>
              </a:buClr>
              <a:buSzPct val="80000"/>
            </a:pPr>
            <a:endParaRPr lang="en-US" sz="2400"/>
          </a:p>
          <a:p>
            <a:pPr algn="ctr">
              <a:lnSpc>
                <a:spcPct val="90000"/>
              </a:lnSpc>
              <a:spcBef>
                <a:spcPct val="25000"/>
              </a:spcBef>
              <a:spcAft>
                <a:spcPct val="50000"/>
              </a:spcAft>
              <a:buClr>
                <a:srgbClr val="00ACFA"/>
              </a:buClr>
              <a:buSzPct val="80000"/>
            </a:pPr>
            <a:r>
              <a:rPr lang="en-US" sz="2000"/>
              <a:t>Data Center</a:t>
            </a:r>
            <a:br>
              <a:rPr lang="en-US" sz="2000"/>
            </a:br>
            <a:r>
              <a:rPr lang="en-US" sz="2000"/>
              <a:t>Facility &amp; Infrastructure Transformation</a:t>
            </a:r>
          </a:p>
          <a:p>
            <a:pPr algn="ctr">
              <a:lnSpc>
                <a:spcPct val="90000"/>
              </a:lnSpc>
              <a:spcBef>
                <a:spcPct val="25000"/>
              </a:spcBef>
              <a:spcAft>
                <a:spcPct val="50000"/>
              </a:spcAft>
              <a:buClr>
                <a:srgbClr val="00ACFA"/>
              </a:buClr>
              <a:buSzPct val="80000"/>
            </a:pPr>
            <a:endParaRPr lang="en-US" sz="2400"/>
          </a:p>
        </p:txBody>
      </p:sp>
      <p:sp>
        <p:nvSpPr>
          <p:cNvPr id="1690633" name="AutoShape 16"/>
          <p:cNvSpPr>
            <a:spLocks noChangeArrowheads="1"/>
          </p:cNvSpPr>
          <p:nvPr/>
        </p:nvSpPr>
        <p:spPr bwMode="auto">
          <a:xfrm rot="2661883">
            <a:off x="3052763" y="205263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003366"/>
          </a:solidFill>
          <a:ln w="19050" algn="ctr">
            <a:noFill/>
            <a:miter lim="800000"/>
            <a:headEnd/>
            <a:tailEnd/>
          </a:ln>
        </p:spPr>
        <p:txBody>
          <a:bodyPr anchor="ctr">
            <a:spAutoFit/>
          </a:bodyPr>
          <a:lstStyle/>
          <a:p>
            <a:endParaRPr lang="en-US"/>
          </a:p>
        </p:txBody>
      </p:sp>
      <p:sp>
        <p:nvSpPr>
          <p:cNvPr id="1690634" name="AutoShape 17"/>
          <p:cNvSpPr>
            <a:spLocks noChangeArrowheads="1"/>
          </p:cNvSpPr>
          <p:nvPr/>
        </p:nvSpPr>
        <p:spPr bwMode="auto">
          <a:xfrm rot="8078555">
            <a:off x="3035300" y="2033588"/>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rgbClr val="7B7B79"/>
          </a:solidFill>
          <a:ln w="19050" algn="ctr">
            <a:noFill/>
            <a:miter lim="800000"/>
            <a:headEnd/>
            <a:tailEnd/>
          </a:ln>
        </p:spPr>
        <p:txBody>
          <a:bodyPr anchor="ctr">
            <a:spAutoFit/>
          </a:bodyPr>
          <a:lstStyle/>
          <a:p>
            <a:endParaRPr lang="en-US"/>
          </a:p>
        </p:txBody>
      </p:sp>
      <p:sp>
        <p:nvSpPr>
          <p:cNvPr id="1690635" name="AutoShape 18"/>
          <p:cNvSpPr>
            <a:spLocks noChangeArrowheads="1"/>
          </p:cNvSpPr>
          <p:nvPr/>
        </p:nvSpPr>
        <p:spPr bwMode="auto">
          <a:xfrm rot="-8134783">
            <a:off x="3032125" y="202882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accent1"/>
          </a:solidFill>
          <a:ln w="19050" algn="ctr">
            <a:noFill/>
            <a:miter lim="800000"/>
            <a:headEnd/>
            <a:tailEnd/>
          </a:ln>
        </p:spPr>
        <p:txBody>
          <a:bodyPr anchor="ctr">
            <a:spAutoFit/>
          </a:bodyPr>
          <a:lstStyle/>
          <a:p>
            <a:endParaRPr lang="en-US"/>
          </a:p>
        </p:txBody>
      </p:sp>
      <p:sp>
        <p:nvSpPr>
          <p:cNvPr id="1690636" name="AutoShape 19"/>
          <p:cNvSpPr>
            <a:spLocks noChangeArrowheads="1"/>
          </p:cNvSpPr>
          <p:nvPr/>
        </p:nvSpPr>
        <p:spPr bwMode="auto">
          <a:xfrm rot="-2658179">
            <a:off x="3028950" y="2047875"/>
            <a:ext cx="3276600" cy="3276600"/>
          </a:xfrm>
          <a:custGeom>
            <a:avLst/>
            <a:gdLst>
              <a:gd name="T0" fmla="*/ 1638300 w 21600"/>
              <a:gd name="T1" fmla="*/ 0 h 21600"/>
              <a:gd name="T2" fmla="*/ 719183 w 21600"/>
              <a:gd name="T3" fmla="*/ 719790 h 21600"/>
              <a:gd name="T4" fmla="*/ 1638300 w 21600"/>
              <a:gd name="T5" fmla="*/ 678074 h 21600"/>
              <a:gd name="T6" fmla="*/ 2557417 w 21600"/>
              <a:gd name="T7" fmla="*/ 719790 h 21600"/>
              <a:gd name="T8" fmla="*/ 0 60000 65536"/>
              <a:gd name="T9" fmla="*/ 0 60000 65536"/>
              <a:gd name="T10" fmla="*/ 0 60000 65536"/>
              <a:gd name="T11" fmla="*/ 0 60000 65536"/>
              <a:gd name="T12" fmla="*/ 1694 w 21600"/>
              <a:gd name="T13" fmla="*/ 0 h 21600"/>
              <a:gd name="T14" fmla="*/ 19906 w 21600"/>
              <a:gd name="T15" fmla="*/ 7397 h 21600"/>
            </a:gdLst>
            <a:ahLst/>
            <a:cxnLst>
              <a:cxn ang="T8">
                <a:pos x="T0" y="T1"/>
              </a:cxn>
              <a:cxn ang="T9">
                <a:pos x="T2" y="T3"/>
              </a:cxn>
              <a:cxn ang="T10">
                <a:pos x="T4" y="T5"/>
              </a:cxn>
              <a:cxn ang="T11">
                <a:pos x="T6" y="T7"/>
              </a:cxn>
            </a:cxnLst>
            <a:rect l="T12" t="T13" r="T14" b="T15"/>
            <a:pathLst>
              <a:path w="21600" h="21600">
                <a:moveTo>
                  <a:pt x="6322" y="6325"/>
                </a:moveTo>
                <a:cubicBezTo>
                  <a:pt x="7509" y="5137"/>
                  <a:pt x="9120" y="4469"/>
                  <a:pt x="10800" y="4470"/>
                </a:cubicBezTo>
                <a:cubicBezTo>
                  <a:pt x="12479" y="4470"/>
                  <a:pt x="14090" y="5137"/>
                  <a:pt x="15277" y="6325"/>
                </a:cubicBezTo>
                <a:lnTo>
                  <a:pt x="18439" y="3165"/>
                </a:lnTo>
                <a:cubicBezTo>
                  <a:pt x="16413" y="1138"/>
                  <a:pt x="13665" y="-1"/>
                  <a:pt x="10799" y="0"/>
                </a:cubicBezTo>
                <a:cubicBezTo>
                  <a:pt x="7934" y="0"/>
                  <a:pt x="5186" y="1138"/>
                  <a:pt x="3160" y="3165"/>
                </a:cubicBezTo>
                <a:close/>
              </a:path>
            </a:pathLst>
          </a:custGeom>
          <a:solidFill>
            <a:schemeClr val="bg2"/>
          </a:solidFill>
          <a:ln w="19050" algn="ctr">
            <a:noFill/>
            <a:miter lim="800000"/>
            <a:headEnd/>
            <a:tailEnd/>
          </a:ln>
        </p:spPr>
        <p:txBody>
          <a:bodyPr anchor="ctr">
            <a:spAutoFit/>
          </a:bodyPr>
          <a:lstStyle/>
          <a:p>
            <a:endParaRPr lang="en-US"/>
          </a:p>
        </p:txBody>
      </p:sp>
      <p:sp>
        <p:nvSpPr>
          <p:cNvPr id="1690637" name="Oval 20"/>
          <p:cNvSpPr>
            <a:spLocks noChangeArrowheads="1"/>
          </p:cNvSpPr>
          <p:nvPr/>
        </p:nvSpPr>
        <p:spPr bwMode="auto">
          <a:xfrm>
            <a:off x="3509963" y="2500313"/>
            <a:ext cx="2341562" cy="2341562"/>
          </a:xfrm>
          <a:prstGeom prst="ellipse">
            <a:avLst/>
          </a:prstGeom>
          <a:solidFill>
            <a:schemeClr val="tx1">
              <a:alpha val="50195"/>
            </a:schemeClr>
          </a:solidFill>
          <a:ln w="28575" algn="ctr">
            <a:solidFill>
              <a:schemeClr val="tx1"/>
            </a:solidFill>
            <a:round/>
            <a:headEnd/>
            <a:tailEnd/>
          </a:ln>
        </p:spPr>
        <p:txBody>
          <a:bodyPr wrap="none" anchor="ctr">
            <a:spAutoFit/>
          </a:bodyPr>
          <a:lstStyle/>
          <a:p>
            <a:endParaRPr lang="en-US"/>
          </a:p>
        </p:txBody>
      </p:sp>
      <p:sp>
        <p:nvSpPr>
          <p:cNvPr id="1690638" name="Rectangle 13"/>
          <p:cNvSpPr>
            <a:spLocks noChangeArrowheads="1"/>
          </p:cNvSpPr>
          <p:nvPr/>
        </p:nvSpPr>
        <p:spPr bwMode="auto">
          <a:xfrm>
            <a:off x="3482975" y="3360738"/>
            <a:ext cx="2409825" cy="609600"/>
          </a:xfrm>
          <a:prstGeom prst="rect">
            <a:avLst/>
          </a:prstGeom>
          <a:noFill/>
          <a:ln w="19050" algn="ctr">
            <a:noFill/>
            <a:miter lim="800000"/>
            <a:headEnd/>
            <a:tailEnd/>
          </a:ln>
        </p:spPr>
        <p:txBody>
          <a:bodyPr>
            <a:spAutoFit/>
          </a:bodyPr>
          <a:lstStyle/>
          <a:p>
            <a:pPr algn="ctr">
              <a:lnSpc>
                <a:spcPct val="85000"/>
              </a:lnSpc>
              <a:spcBef>
                <a:spcPct val="25000"/>
              </a:spcBef>
            </a:pPr>
            <a:r>
              <a:rPr lang="en-US" sz="2000">
                <a:solidFill>
                  <a:schemeClr val="bg1"/>
                </a:solidFill>
              </a:rPr>
              <a:t>Service</a:t>
            </a:r>
            <a:br>
              <a:rPr lang="en-US" sz="2000">
                <a:solidFill>
                  <a:schemeClr val="bg1"/>
                </a:solidFill>
              </a:rPr>
            </a:br>
            <a:r>
              <a:rPr lang="en-US" sz="2000">
                <a:solidFill>
                  <a:schemeClr val="bg1"/>
                </a:solidFill>
              </a:rPr>
              <a:t>Management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3"/>
          <p:cNvSpPr>
            <a:spLocks noGrp="1"/>
          </p:cNvSpPr>
          <p:nvPr>
            <p:ph type="sldNum" sz="quarter" idx="10"/>
          </p:nvPr>
        </p:nvSpPr>
        <p:spPr/>
        <p:txBody>
          <a:bodyPr/>
          <a:lstStyle/>
          <a:p>
            <a:fld id="{8ED160DF-C3F9-44AC-9270-7CAFB61A1C7D}" type="slidenum">
              <a:rPr lang="en-US"/>
              <a:pPr/>
              <a:t>52</a:t>
            </a:fld>
            <a:endParaRPr lang="en-US"/>
          </a:p>
        </p:txBody>
      </p:sp>
      <p:sp>
        <p:nvSpPr>
          <p:cNvPr id="25" name="Date Placeholder 4"/>
          <p:cNvSpPr>
            <a:spLocks noGrp="1"/>
          </p:cNvSpPr>
          <p:nvPr>
            <p:ph type="dt" sz="half" idx="11"/>
          </p:nvPr>
        </p:nvSpPr>
        <p:spPr/>
        <p:txBody>
          <a:bodyPr/>
          <a:lstStyle/>
          <a:p>
            <a:fld id="{1D81BAA3-6582-414A-96C8-401004355CC6}" type="datetime3">
              <a:rPr lang="en-US"/>
              <a:pPr/>
              <a:t>12 February 2008</a:t>
            </a:fld>
            <a:endParaRPr lang="en-US"/>
          </a:p>
        </p:txBody>
      </p:sp>
      <p:sp>
        <p:nvSpPr>
          <p:cNvPr id="1691650" name="Rectangle 2"/>
          <p:cNvSpPr>
            <a:spLocks noGrp="1" noChangeArrowheads="1"/>
          </p:cNvSpPr>
          <p:nvPr>
            <p:ph type="title"/>
          </p:nvPr>
        </p:nvSpPr>
        <p:spPr/>
        <p:txBody>
          <a:bodyPr/>
          <a:lstStyle/>
          <a:p>
            <a:r>
              <a:rPr lang="en-US">
                <a:solidFill>
                  <a:schemeClr val="tx1"/>
                </a:solidFill>
              </a:rPr>
              <a:t>Considering Elements for Transformation</a:t>
            </a:r>
          </a:p>
        </p:txBody>
      </p:sp>
      <p:sp>
        <p:nvSpPr>
          <p:cNvPr id="1691651" name="Rectangle 3"/>
          <p:cNvSpPr>
            <a:spLocks noChangeArrowheads="1"/>
          </p:cNvSpPr>
          <p:nvPr/>
        </p:nvSpPr>
        <p:spPr bwMode="auto">
          <a:xfrm>
            <a:off x="457200" y="1447800"/>
            <a:ext cx="8382000" cy="4495800"/>
          </a:xfrm>
          <a:prstGeom prst="rect">
            <a:avLst/>
          </a:prstGeom>
          <a:solidFill>
            <a:srgbClr val="BFD1DC"/>
          </a:solidFill>
          <a:ln w="9525" algn="ctr">
            <a:solidFill>
              <a:schemeClr val="tx1"/>
            </a:solidFill>
            <a:miter lim="800000"/>
            <a:headEnd/>
            <a:tailEnd/>
          </a:ln>
          <a:effectLst/>
        </p:spPr>
        <p:txBody>
          <a:bodyPr wrap="none" anchor="ctr"/>
          <a:lstStyle/>
          <a:p>
            <a:endParaRPr lang="en-US"/>
          </a:p>
        </p:txBody>
      </p:sp>
      <p:sp>
        <p:nvSpPr>
          <p:cNvPr id="1691652" name="Rectangle 4"/>
          <p:cNvSpPr>
            <a:spLocks noChangeArrowheads="1"/>
          </p:cNvSpPr>
          <p:nvPr/>
        </p:nvSpPr>
        <p:spPr bwMode="auto">
          <a:xfrm>
            <a:off x="609600" y="4495800"/>
            <a:ext cx="8077200" cy="381000"/>
          </a:xfrm>
          <a:prstGeom prst="rect">
            <a:avLst/>
          </a:prstGeom>
          <a:solidFill>
            <a:srgbClr val="E9E8E3"/>
          </a:solidFill>
          <a:ln w="9525" algn="ctr">
            <a:noFill/>
            <a:miter lim="800000"/>
            <a:headEnd/>
            <a:tailEnd/>
          </a:ln>
          <a:effectLst/>
        </p:spPr>
        <p:txBody>
          <a:bodyPr wrap="none" anchor="ctr"/>
          <a:lstStyle/>
          <a:p>
            <a:endParaRPr lang="en-US"/>
          </a:p>
        </p:txBody>
      </p:sp>
      <p:sp>
        <p:nvSpPr>
          <p:cNvPr id="1691653" name="Rectangle 5"/>
          <p:cNvSpPr>
            <a:spLocks noChangeArrowheads="1"/>
          </p:cNvSpPr>
          <p:nvPr/>
        </p:nvSpPr>
        <p:spPr bwMode="auto">
          <a:xfrm>
            <a:off x="914400" y="4495800"/>
            <a:ext cx="2209800" cy="381000"/>
          </a:xfrm>
          <a:prstGeom prst="rect">
            <a:avLst/>
          </a:prstGeom>
          <a:solidFill>
            <a:srgbClr val="E9E8E3"/>
          </a:solidFill>
          <a:ln w="9525">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IT Service Management</a:t>
            </a:r>
          </a:p>
        </p:txBody>
      </p:sp>
      <p:sp>
        <p:nvSpPr>
          <p:cNvPr id="1691654" name="Rectangle 6"/>
          <p:cNvSpPr>
            <a:spLocks noChangeArrowheads="1"/>
          </p:cNvSpPr>
          <p:nvPr/>
        </p:nvSpPr>
        <p:spPr bwMode="auto">
          <a:xfrm>
            <a:off x="609600" y="5410200"/>
            <a:ext cx="1371600" cy="381000"/>
          </a:xfrm>
          <a:prstGeom prst="rect">
            <a:avLst/>
          </a:prstGeom>
          <a:solidFill>
            <a:srgbClr val="E9E8E3"/>
          </a:solidFill>
          <a:ln w="9525" algn="ctr">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Infrastructure</a:t>
            </a:r>
          </a:p>
        </p:txBody>
      </p:sp>
      <p:sp>
        <p:nvSpPr>
          <p:cNvPr id="1691655" name="Rectangle 7"/>
          <p:cNvSpPr>
            <a:spLocks noChangeArrowheads="1"/>
          </p:cNvSpPr>
          <p:nvPr/>
        </p:nvSpPr>
        <p:spPr bwMode="auto">
          <a:xfrm>
            <a:off x="1905000" y="5410200"/>
            <a:ext cx="1371600" cy="381000"/>
          </a:xfrm>
          <a:prstGeom prst="rect">
            <a:avLst/>
          </a:prstGeom>
          <a:solidFill>
            <a:srgbClr val="E9E8E3"/>
          </a:solidFill>
          <a:ln w="9525" algn="ctr">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Applications</a:t>
            </a:r>
          </a:p>
        </p:txBody>
      </p:sp>
      <p:sp>
        <p:nvSpPr>
          <p:cNvPr id="1691656" name="Rectangle 8"/>
          <p:cNvSpPr>
            <a:spLocks noChangeArrowheads="1"/>
          </p:cNvSpPr>
          <p:nvPr/>
        </p:nvSpPr>
        <p:spPr bwMode="auto">
          <a:xfrm>
            <a:off x="3276600" y="5410200"/>
            <a:ext cx="914400" cy="381000"/>
          </a:xfrm>
          <a:prstGeom prst="rect">
            <a:avLst/>
          </a:prstGeom>
          <a:solidFill>
            <a:srgbClr val="E9E8E3"/>
          </a:solidFill>
          <a:ln w="9525" algn="ctr">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EUWS</a:t>
            </a:r>
          </a:p>
        </p:txBody>
      </p:sp>
      <p:sp>
        <p:nvSpPr>
          <p:cNvPr id="1691657" name="Rectangle 9"/>
          <p:cNvSpPr>
            <a:spLocks noChangeArrowheads="1"/>
          </p:cNvSpPr>
          <p:nvPr/>
        </p:nvSpPr>
        <p:spPr bwMode="auto">
          <a:xfrm>
            <a:off x="4191000" y="5410200"/>
            <a:ext cx="1600200" cy="381000"/>
          </a:xfrm>
          <a:prstGeom prst="rect">
            <a:avLst/>
          </a:prstGeom>
          <a:solidFill>
            <a:srgbClr val="E9E8E3"/>
          </a:solidFill>
          <a:ln w="9525" algn="ctr">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Managed Print</a:t>
            </a:r>
          </a:p>
        </p:txBody>
      </p:sp>
      <p:sp>
        <p:nvSpPr>
          <p:cNvPr id="1691658" name="Rectangle 10"/>
          <p:cNvSpPr>
            <a:spLocks noChangeArrowheads="1"/>
          </p:cNvSpPr>
          <p:nvPr/>
        </p:nvSpPr>
        <p:spPr bwMode="auto">
          <a:xfrm>
            <a:off x="5791200" y="5410200"/>
            <a:ext cx="1219200" cy="381000"/>
          </a:xfrm>
          <a:prstGeom prst="rect">
            <a:avLst/>
          </a:prstGeom>
          <a:solidFill>
            <a:srgbClr val="E9E8E3"/>
          </a:solidFill>
          <a:ln w="9525" algn="ctr">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BPO F&amp;A</a:t>
            </a:r>
          </a:p>
        </p:txBody>
      </p:sp>
      <p:sp>
        <p:nvSpPr>
          <p:cNvPr id="1691659" name="Rectangle 11"/>
          <p:cNvSpPr>
            <a:spLocks noChangeArrowheads="1"/>
          </p:cNvSpPr>
          <p:nvPr/>
        </p:nvSpPr>
        <p:spPr bwMode="auto">
          <a:xfrm>
            <a:off x="7010400" y="5410200"/>
            <a:ext cx="1676400" cy="381000"/>
          </a:xfrm>
          <a:prstGeom prst="rect">
            <a:avLst/>
          </a:prstGeom>
          <a:solidFill>
            <a:srgbClr val="E9E8E3"/>
          </a:solidFill>
          <a:ln w="9525" algn="ctr">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AI-as-a-Service</a:t>
            </a:r>
          </a:p>
        </p:txBody>
      </p:sp>
      <p:sp>
        <p:nvSpPr>
          <p:cNvPr id="1691660" name="Rectangle 12"/>
          <p:cNvSpPr>
            <a:spLocks noChangeArrowheads="1"/>
          </p:cNvSpPr>
          <p:nvPr/>
        </p:nvSpPr>
        <p:spPr bwMode="auto">
          <a:xfrm>
            <a:off x="3352800" y="1981200"/>
            <a:ext cx="2590800" cy="1981200"/>
          </a:xfrm>
          <a:prstGeom prst="rect">
            <a:avLst/>
          </a:prstGeom>
          <a:solidFill>
            <a:srgbClr val="E9E8E3"/>
          </a:solidFill>
          <a:ln w="9525">
            <a:solidFill>
              <a:schemeClr val="tx1"/>
            </a:solidFill>
            <a:miter lim="800000"/>
            <a:headEnd/>
            <a:tailEnd/>
          </a:ln>
          <a:effectLst/>
        </p:spPr>
        <p:txBody>
          <a:bodyPr tIns="137160"/>
          <a:lstStyle/>
          <a:p>
            <a:pPr marL="177800" indent="-177800">
              <a:spcBef>
                <a:spcPct val="0"/>
              </a:spcBef>
              <a:spcAft>
                <a:spcPct val="40000"/>
              </a:spcAft>
              <a:buClr>
                <a:schemeClr val="tx1"/>
              </a:buClr>
              <a:buFontTx/>
              <a:buChar char="•"/>
            </a:pPr>
            <a:r>
              <a:rPr lang="en-US" sz="1400"/>
              <a:t>Apps Modernization &amp; SOA</a:t>
            </a:r>
          </a:p>
          <a:p>
            <a:pPr marL="177800" indent="-177800">
              <a:spcBef>
                <a:spcPct val="0"/>
              </a:spcBef>
              <a:spcAft>
                <a:spcPct val="40000"/>
              </a:spcAft>
              <a:buClr>
                <a:schemeClr val="tx1"/>
              </a:buClr>
              <a:buFontTx/>
              <a:buChar char="•"/>
            </a:pPr>
            <a:r>
              <a:rPr lang="en-US" sz="1400"/>
              <a:t>Packaged Application (SAP, Oracle)</a:t>
            </a:r>
          </a:p>
          <a:p>
            <a:pPr marL="177800" indent="-177800">
              <a:spcBef>
                <a:spcPct val="0"/>
              </a:spcBef>
              <a:spcAft>
                <a:spcPct val="40000"/>
              </a:spcAft>
              <a:buClr>
                <a:schemeClr val="tx1"/>
              </a:buClr>
              <a:buFontTx/>
              <a:buChar char="•"/>
            </a:pPr>
            <a:r>
              <a:rPr lang="en-US" sz="1400"/>
              <a:t>Apps Development Integration &amp; Management</a:t>
            </a:r>
          </a:p>
        </p:txBody>
      </p:sp>
      <p:sp>
        <p:nvSpPr>
          <p:cNvPr id="1691661" name="Rectangle 13"/>
          <p:cNvSpPr>
            <a:spLocks noChangeArrowheads="1"/>
          </p:cNvSpPr>
          <p:nvPr/>
        </p:nvSpPr>
        <p:spPr bwMode="auto">
          <a:xfrm>
            <a:off x="609600" y="1981200"/>
            <a:ext cx="2590800" cy="1981200"/>
          </a:xfrm>
          <a:prstGeom prst="rect">
            <a:avLst/>
          </a:prstGeom>
          <a:solidFill>
            <a:srgbClr val="E9E8E3"/>
          </a:solidFill>
          <a:ln w="9525">
            <a:solidFill>
              <a:schemeClr val="tx1"/>
            </a:solidFill>
            <a:miter lim="800000"/>
            <a:headEnd/>
            <a:tailEnd/>
          </a:ln>
          <a:effectLst/>
        </p:spPr>
        <p:txBody>
          <a:bodyPr tIns="137160"/>
          <a:lstStyle/>
          <a:p>
            <a:pPr marL="177800" indent="-177800">
              <a:spcBef>
                <a:spcPct val="0"/>
              </a:spcBef>
              <a:spcAft>
                <a:spcPct val="40000"/>
              </a:spcAft>
              <a:buClr>
                <a:schemeClr val="tx1"/>
              </a:buClr>
              <a:buFontTx/>
              <a:buChar char="•"/>
            </a:pPr>
            <a:r>
              <a:rPr lang="en-US" sz="1400"/>
              <a:t>Consolidation &amp; Migration</a:t>
            </a:r>
          </a:p>
          <a:p>
            <a:pPr marL="177800" indent="-177800">
              <a:spcBef>
                <a:spcPct val="0"/>
              </a:spcBef>
              <a:spcAft>
                <a:spcPct val="40000"/>
              </a:spcAft>
              <a:buClr>
                <a:schemeClr val="tx1"/>
              </a:buClr>
              <a:buFontTx/>
              <a:buChar char="•"/>
            </a:pPr>
            <a:r>
              <a:rPr lang="en-US" sz="1400"/>
              <a:t>Data Center Transformation  </a:t>
            </a:r>
          </a:p>
          <a:p>
            <a:pPr marL="177800" indent="-177800">
              <a:spcBef>
                <a:spcPct val="0"/>
              </a:spcBef>
              <a:spcAft>
                <a:spcPct val="40000"/>
              </a:spcAft>
              <a:buClr>
                <a:schemeClr val="tx1"/>
              </a:buClr>
              <a:buFontTx/>
              <a:buChar char="•"/>
            </a:pPr>
            <a:r>
              <a:rPr lang="en-US" sz="1400"/>
              <a:t>Network Solutions</a:t>
            </a:r>
          </a:p>
          <a:p>
            <a:pPr marL="177800" indent="-177800">
              <a:spcBef>
                <a:spcPct val="0"/>
              </a:spcBef>
              <a:spcAft>
                <a:spcPct val="40000"/>
              </a:spcAft>
              <a:buClr>
                <a:schemeClr val="tx1"/>
              </a:buClr>
              <a:buFontTx/>
              <a:buChar char="•"/>
            </a:pPr>
            <a:r>
              <a:rPr lang="en-US" sz="1400"/>
              <a:t>Bus Continuity &amp; Availability</a:t>
            </a:r>
          </a:p>
          <a:p>
            <a:pPr marL="177800" indent="-177800">
              <a:spcBef>
                <a:spcPct val="0"/>
              </a:spcBef>
              <a:spcAft>
                <a:spcPct val="40000"/>
              </a:spcAft>
              <a:buClr>
                <a:schemeClr val="tx1"/>
              </a:buClr>
              <a:buFontTx/>
              <a:buChar char="•"/>
            </a:pPr>
            <a:r>
              <a:rPr lang="en-US" sz="1400"/>
              <a:t>Mission Critical</a:t>
            </a:r>
          </a:p>
          <a:p>
            <a:pPr marL="177800" indent="-177800">
              <a:spcBef>
                <a:spcPct val="0"/>
              </a:spcBef>
              <a:spcAft>
                <a:spcPct val="40000"/>
              </a:spcAft>
              <a:buClr>
                <a:schemeClr val="tx1"/>
              </a:buClr>
              <a:buFontTx/>
              <a:buChar char="•"/>
            </a:pPr>
            <a:r>
              <a:rPr lang="en-US" sz="1400"/>
              <a:t>Deployment &amp; Support</a:t>
            </a:r>
          </a:p>
        </p:txBody>
      </p:sp>
      <p:sp>
        <p:nvSpPr>
          <p:cNvPr id="1691662" name="Rectangle 14"/>
          <p:cNvSpPr>
            <a:spLocks noChangeArrowheads="1"/>
          </p:cNvSpPr>
          <p:nvPr/>
        </p:nvSpPr>
        <p:spPr bwMode="auto">
          <a:xfrm rot="5400000">
            <a:off x="4457700" y="1181100"/>
            <a:ext cx="381000" cy="8077200"/>
          </a:xfrm>
          <a:prstGeom prst="rect">
            <a:avLst/>
          </a:prstGeom>
          <a:solidFill>
            <a:schemeClr val="accent1"/>
          </a:solidFill>
          <a:ln w="9525">
            <a:solidFill>
              <a:schemeClr val="tx1"/>
            </a:solidFill>
            <a:miter lim="800000"/>
            <a:headEnd/>
            <a:tailEnd/>
          </a:ln>
          <a:effectLst/>
        </p:spPr>
        <p:txBody>
          <a:bodyPr rot="10800000" vert="eaVert" wrap="none" anchor="ctr"/>
          <a:lstStyle/>
          <a:p>
            <a:pPr algn="ctr">
              <a:spcBef>
                <a:spcPct val="0"/>
              </a:spcBef>
            </a:pPr>
            <a:r>
              <a:rPr lang="en-US">
                <a:solidFill>
                  <a:schemeClr val="bg1"/>
                </a:solidFill>
                <a:effectLst>
                  <a:outerShdw blurRad="38100" dist="38100" dir="2700000" algn="tl">
                    <a:srgbClr val="000000"/>
                  </a:outerShdw>
                </a:effectLst>
                <a:latin typeface="Futura Hv" pitchFamily="34" charset="0"/>
              </a:rPr>
              <a:t>Outsourcing</a:t>
            </a:r>
          </a:p>
        </p:txBody>
      </p:sp>
      <p:sp>
        <p:nvSpPr>
          <p:cNvPr id="1691663" name="Rectangle 15"/>
          <p:cNvSpPr>
            <a:spLocks noChangeArrowheads="1"/>
          </p:cNvSpPr>
          <p:nvPr/>
        </p:nvSpPr>
        <p:spPr bwMode="auto">
          <a:xfrm rot="5400000">
            <a:off x="4457700" y="495300"/>
            <a:ext cx="381000" cy="2590800"/>
          </a:xfrm>
          <a:prstGeom prst="rect">
            <a:avLst/>
          </a:prstGeom>
          <a:solidFill>
            <a:schemeClr val="accent1"/>
          </a:solidFill>
          <a:ln w="9525">
            <a:solidFill>
              <a:schemeClr val="tx1"/>
            </a:solidFill>
            <a:miter lim="800000"/>
            <a:headEnd/>
            <a:tailEnd/>
          </a:ln>
          <a:effectLst/>
        </p:spPr>
        <p:txBody>
          <a:bodyPr rot="10800000" vert="eaVert" wrap="none" anchor="ctr"/>
          <a:lstStyle/>
          <a:p>
            <a:pPr algn="ctr">
              <a:spcBef>
                <a:spcPct val="0"/>
              </a:spcBef>
            </a:pPr>
            <a:r>
              <a:rPr lang="en-US">
                <a:solidFill>
                  <a:schemeClr val="bg1"/>
                </a:solidFill>
                <a:effectLst>
                  <a:outerShdw blurRad="38100" dist="38100" dir="2700000" algn="tl">
                    <a:srgbClr val="000000"/>
                  </a:outerShdw>
                </a:effectLst>
                <a:latin typeface="Futura Hv" pitchFamily="34" charset="0"/>
              </a:rPr>
              <a:t>Applications</a:t>
            </a:r>
          </a:p>
        </p:txBody>
      </p:sp>
      <p:sp>
        <p:nvSpPr>
          <p:cNvPr id="1691664" name="Rectangle 16"/>
          <p:cNvSpPr>
            <a:spLocks noChangeArrowheads="1"/>
          </p:cNvSpPr>
          <p:nvPr/>
        </p:nvSpPr>
        <p:spPr bwMode="auto">
          <a:xfrm rot="5400000">
            <a:off x="4457700" y="266700"/>
            <a:ext cx="381000" cy="8077200"/>
          </a:xfrm>
          <a:prstGeom prst="rect">
            <a:avLst/>
          </a:prstGeom>
          <a:solidFill>
            <a:schemeClr val="accent1"/>
          </a:solidFill>
          <a:ln w="9525">
            <a:solidFill>
              <a:schemeClr val="tx1"/>
            </a:solidFill>
            <a:miter lim="800000"/>
            <a:headEnd/>
            <a:tailEnd/>
          </a:ln>
          <a:effectLst/>
        </p:spPr>
        <p:txBody>
          <a:bodyPr rot="10800000" vert="eaVert" wrap="none" anchor="ctr"/>
          <a:lstStyle/>
          <a:p>
            <a:pPr algn="ctr">
              <a:spcBef>
                <a:spcPct val="0"/>
              </a:spcBef>
            </a:pPr>
            <a:r>
              <a:rPr lang="en-US">
                <a:solidFill>
                  <a:schemeClr val="bg1"/>
                </a:solidFill>
                <a:effectLst>
                  <a:outerShdw blurRad="38100" dist="38100" dir="2700000" algn="tl">
                    <a:srgbClr val="000000"/>
                  </a:outerShdw>
                </a:effectLst>
                <a:latin typeface="Futura Hv" pitchFamily="34" charset="0"/>
              </a:rPr>
              <a:t>Service Management</a:t>
            </a:r>
          </a:p>
        </p:txBody>
      </p:sp>
      <p:sp>
        <p:nvSpPr>
          <p:cNvPr id="1691665" name="Rectangle 17"/>
          <p:cNvSpPr>
            <a:spLocks noChangeArrowheads="1"/>
          </p:cNvSpPr>
          <p:nvPr/>
        </p:nvSpPr>
        <p:spPr bwMode="auto">
          <a:xfrm rot="5400000">
            <a:off x="1714500" y="495300"/>
            <a:ext cx="381000" cy="2590800"/>
          </a:xfrm>
          <a:prstGeom prst="rect">
            <a:avLst/>
          </a:prstGeom>
          <a:solidFill>
            <a:schemeClr val="accent1"/>
          </a:solidFill>
          <a:ln w="9525">
            <a:solidFill>
              <a:schemeClr val="tx1"/>
            </a:solidFill>
            <a:miter lim="800000"/>
            <a:headEnd/>
            <a:tailEnd/>
          </a:ln>
          <a:effectLst/>
        </p:spPr>
        <p:txBody>
          <a:bodyPr rot="10800000" vert="eaVert" wrap="none" anchor="ctr"/>
          <a:lstStyle/>
          <a:p>
            <a:pPr algn="ctr">
              <a:spcBef>
                <a:spcPct val="0"/>
              </a:spcBef>
            </a:pPr>
            <a:r>
              <a:rPr lang="en-US">
                <a:solidFill>
                  <a:schemeClr val="bg1"/>
                </a:solidFill>
                <a:effectLst>
                  <a:outerShdw blurRad="38100" dist="38100" dir="2700000" algn="tl">
                    <a:srgbClr val="000000"/>
                  </a:outerShdw>
                </a:effectLst>
                <a:latin typeface="Futura Hv" pitchFamily="34" charset="0"/>
              </a:rPr>
              <a:t>Infrastructure</a:t>
            </a:r>
          </a:p>
        </p:txBody>
      </p:sp>
      <p:sp>
        <p:nvSpPr>
          <p:cNvPr id="1691666" name="Rectangle 18"/>
          <p:cNvSpPr>
            <a:spLocks noChangeArrowheads="1"/>
          </p:cNvSpPr>
          <p:nvPr/>
        </p:nvSpPr>
        <p:spPr bwMode="auto">
          <a:xfrm>
            <a:off x="3124200" y="4495800"/>
            <a:ext cx="2743200" cy="381000"/>
          </a:xfrm>
          <a:prstGeom prst="rect">
            <a:avLst/>
          </a:prstGeom>
          <a:solidFill>
            <a:srgbClr val="E9E8E3"/>
          </a:solidFill>
          <a:ln w="9525">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Business Service Management</a:t>
            </a:r>
          </a:p>
        </p:txBody>
      </p:sp>
      <p:sp>
        <p:nvSpPr>
          <p:cNvPr id="1691667" name="Rectangle 19"/>
          <p:cNvSpPr>
            <a:spLocks noChangeArrowheads="1"/>
          </p:cNvSpPr>
          <p:nvPr/>
        </p:nvSpPr>
        <p:spPr bwMode="auto">
          <a:xfrm>
            <a:off x="5867400" y="4495800"/>
            <a:ext cx="2590800" cy="381000"/>
          </a:xfrm>
          <a:prstGeom prst="rect">
            <a:avLst/>
          </a:prstGeom>
          <a:solidFill>
            <a:srgbClr val="E9E8E3"/>
          </a:solidFill>
          <a:ln w="9525">
            <a:noFill/>
            <a:miter lim="800000"/>
            <a:headEnd/>
            <a:tailEnd/>
          </a:ln>
          <a:effectLst/>
        </p:spPr>
        <p:txBody>
          <a:bodyPr anchor="ctr"/>
          <a:lstStyle/>
          <a:p>
            <a:pPr marL="177800" indent="-177800">
              <a:spcBef>
                <a:spcPct val="0"/>
              </a:spcBef>
              <a:spcAft>
                <a:spcPct val="75000"/>
              </a:spcAft>
              <a:buClr>
                <a:schemeClr val="tx1"/>
              </a:buClr>
              <a:buFontTx/>
              <a:buChar char="•"/>
            </a:pPr>
            <a:r>
              <a:rPr lang="en-US" sz="1400"/>
              <a:t>Project &amp; Portfolio Mgmt</a:t>
            </a:r>
          </a:p>
        </p:txBody>
      </p:sp>
      <p:sp>
        <p:nvSpPr>
          <p:cNvPr id="1691668" name="Rectangle 20"/>
          <p:cNvSpPr>
            <a:spLocks noChangeArrowheads="1"/>
          </p:cNvSpPr>
          <p:nvPr/>
        </p:nvSpPr>
        <p:spPr bwMode="auto">
          <a:xfrm>
            <a:off x="609600" y="4495800"/>
            <a:ext cx="8077200" cy="381000"/>
          </a:xfrm>
          <a:prstGeom prst="rect">
            <a:avLst/>
          </a:prstGeom>
          <a:noFill/>
          <a:ln w="9525" algn="ctr">
            <a:solidFill>
              <a:schemeClr val="tx1"/>
            </a:solidFill>
            <a:miter lim="800000"/>
            <a:headEnd/>
            <a:tailEnd/>
          </a:ln>
          <a:effectLst/>
        </p:spPr>
        <p:txBody>
          <a:bodyPr wrap="none" anchor="ctr"/>
          <a:lstStyle/>
          <a:p>
            <a:endParaRPr lang="en-US"/>
          </a:p>
        </p:txBody>
      </p:sp>
      <p:sp>
        <p:nvSpPr>
          <p:cNvPr id="1691669" name="Rectangle 21"/>
          <p:cNvSpPr>
            <a:spLocks noChangeArrowheads="1"/>
          </p:cNvSpPr>
          <p:nvPr/>
        </p:nvSpPr>
        <p:spPr bwMode="auto">
          <a:xfrm rot="5400000">
            <a:off x="7200900" y="495300"/>
            <a:ext cx="381000" cy="2590800"/>
          </a:xfrm>
          <a:prstGeom prst="rect">
            <a:avLst/>
          </a:prstGeom>
          <a:solidFill>
            <a:schemeClr val="accent1"/>
          </a:solidFill>
          <a:ln w="9525">
            <a:solidFill>
              <a:schemeClr val="tx1"/>
            </a:solidFill>
            <a:miter lim="800000"/>
            <a:headEnd/>
            <a:tailEnd/>
          </a:ln>
          <a:effectLst/>
        </p:spPr>
        <p:txBody>
          <a:bodyPr rot="10800000" vert="eaVert" wrap="none" anchor="ctr"/>
          <a:lstStyle/>
          <a:p>
            <a:pPr algn="ctr">
              <a:spcBef>
                <a:spcPct val="0"/>
              </a:spcBef>
            </a:pPr>
            <a:r>
              <a:rPr lang="en-US">
                <a:solidFill>
                  <a:schemeClr val="bg1"/>
                </a:solidFill>
                <a:effectLst>
                  <a:outerShdw blurRad="38100" dist="38100" dir="2700000" algn="tl">
                    <a:srgbClr val="000000"/>
                  </a:outerShdw>
                </a:effectLst>
                <a:latin typeface="Futura Hv" pitchFamily="34" charset="0"/>
              </a:rPr>
              <a:t>Information Management</a:t>
            </a:r>
          </a:p>
        </p:txBody>
      </p:sp>
      <p:sp>
        <p:nvSpPr>
          <p:cNvPr id="1691670" name="Rectangle 22"/>
          <p:cNvSpPr>
            <a:spLocks noChangeArrowheads="1"/>
          </p:cNvSpPr>
          <p:nvPr/>
        </p:nvSpPr>
        <p:spPr bwMode="auto">
          <a:xfrm>
            <a:off x="609600" y="5410200"/>
            <a:ext cx="8077200" cy="381000"/>
          </a:xfrm>
          <a:prstGeom prst="rect">
            <a:avLst/>
          </a:prstGeom>
          <a:noFill/>
          <a:ln w="9525" algn="ctr">
            <a:solidFill>
              <a:schemeClr val="tx1"/>
            </a:solidFill>
            <a:miter lim="800000"/>
            <a:headEnd/>
            <a:tailEnd/>
          </a:ln>
          <a:effectLst/>
        </p:spPr>
        <p:txBody>
          <a:bodyPr wrap="none" anchor="ctr"/>
          <a:lstStyle/>
          <a:p>
            <a:endParaRPr lang="en-US"/>
          </a:p>
        </p:txBody>
      </p:sp>
      <p:sp>
        <p:nvSpPr>
          <p:cNvPr id="1691671" name="Rectangle 23"/>
          <p:cNvSpPr>
            <a:spLocks noChangeArrowheads="1"/>
          </p:cNvSpPr>
          <p:nvPr/>
        </p:nvSpPr>
        <p:spPr bwMode="auto">
          <a:xfrm>
            <a:off x="6096000" y="1981200"/>
            <a:ext cx="2590800" cy="1981200"/>
          </a:xfrm>
          <a:prstGeom prst="rect">
            <a:avLst/>
          </a:prstGeom>
          <a:solidFill>
            <a:srgbClr val="E9E8E3"/>
          </a:solidFill>
          <a:ln w="9525">
            <a:solidFill>
              <a:schemeClr val="tx1"/>
            </a:solidFill>
            <a:miter lim="800000"/>
            <a:headEnd/>
            <a:tailEnd/>
          </a:ln>
          <a:effectLst/>
        </p:spPr>
        <p:txBody>
          <a:bodyPr tIns="137160"/>
          <a:lstStyle/>
          <a:p>
            <a:pPr marL="177800" indent="-177800">
              <a:spcBef>
                <a:spcPct val="0"/>
              </a:spcBef>
              <a:spcAft>
                <a:spcPct val="40000"/>
              </a:spcAft>
              <a:buClr>
                <a:schemeClr val="tx1"/>
              </a:buClr>
              <a:buFontTx/>
              <a:buChar char="•"/>
            </a:pPr>
            <a:r>
              <a:rPr lang="en-US" sz="1400"/>
              <a:t>Business Intelligence/EDW</a:t>
            </a:r>
          </a:p>
          <a:p>
            <a:pPr marL="177800" indent="-177800">
              <a:spcBef>
                <a:spcPct val="0"/>
              </a:spcBef>
              <a:spcAft>
                <a:spcPct val="40000"/>
              </a:spcAft>
              <a:buClr>
                <a:schemeClr val="tx1"/>
              </a:buClr>
              <a:buFontTx/>
              <a:buChar char="•"/>
            </a:pPr>
            <a:r>
              <a:rPr lang="en-US" sz="1400"/>
              <a:t>Documents &amp; Records Mgmt</a:t>
            </a:r>
          </a:p>
          <a:p>
            <a:pPr marL="177800" indent="-177800">
              <a:spcBef>
                <a:spcPct val="0"/>
              </a:spcBef>
              <a:spcAft>
                <a:spcPct val="40000"/>
              </a:spcAft>
              <a:buClr>
                <a:schemeClr val="tx1"/>
              </a:buClr>
              <a:buFontTx/>
              <a:buChar char="•"/>
            </a:pPr>
            <a:r>
              <a:rPr lang="en-US" sz="1400"/>
              <a:t>Info Archival &amp; eDiscovery</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p:cNvSpPr>
            <a:spLocks noGrp="1"/>
          </p:cNvSpPr>
          <p:nvPr>
            <p:ph type="sldNum" sz="quarter" idx="10"/>
          </p:nvPr>
        </p:nvSpPr>
        <p:spPr/>
        <p:txBody>
          <a:bodyPr/>
          <a:lstStyle/>
          <a:p>
            <a:fld id="{EA9E482B-1C8E-4D54-8823-02F745521B28}" type="slidenum">
              <a:rPr lang="en-US"/>
              <a:pPr/>
              <a:t>53</a:t>
            </a:fld>
            <a:endParaRPr lang="en-US"/>
          </a:p>
        </p:txBody>
      </p:sp>
      <p:sp>
        <p:nvSpPr>
          <p:cNvPr id="23" name="Date Placeholder 3"/>
          <p:cNvSpPr>
            <a:spLocks noGrp="1"/>
          </p:cNvSpPr>
          <p:nvPr>
            <p:ph type="dt" sz="half" idx="11"/>
          </p:nvPr>
        </p:nvSpPr>
        <p:spPr/>
        <p:txBody>
          <a:bodyPr/>
          <a:lstStyle/>
          <a:p>
            <a:fld id="{2E4A8786-C1D9-4745-BF1E-8213010092BD}" type="datetime3">
              <a:rPr lang="en-US"/>
              <a:pPr/>
              <a:t>12 February 2008</a:t>
            </a:fld>
            <a:endParaRPr lang="en-US"/>
          </a:p>
        </p:txBody>
      </p:sp>
      <p:pic>
        <p:nvPicPr>
          <p:cNvPr id="1721346" name="Picture 2" descr="help"/>
          <p:cNvPicPr>
            <a:picLocks noChangeAspect="1" noChangeArrowheads="1"/>
          </p:cNvPicPr>
          <p:nvPr/>
        </p:nvPicPr>
        <p:blipFill>
          <a:blip r:embed="rId3"/>
          <a:srcRect/>
          <a:stretch>
            <a:fillRect/>
          </a:stretch>
        </p:blipFill>
        <p:spPr bwMode="auto">
          <a:xfrm>
            <a:off x="6937375" y="1524000"/>
            <a:ext cx="1949450" cy="1581150"/>
          </a:xfrm>
          <a:prstGeom prst="rect">
            <a:avLst/>
          </a:prstGeom>
          <a:noFill/>
          <a:ln w="25400">
            <a:noFill/>
            <a:miter lim="800000"/>
            <a:headEnd/>
            <a:tailEnd/>
          </a:ln>
        </p:spPr>
      </p:pic>
      <p:sp>
        <p:nvSpPr>
          <p:cNvPr id="1721347" name="Rectangle 3"/>
          <p:cNvSpPr>
            <a:spLocks noChangeArrowheads="1"/>
          </p:cNvSpPr>
          <p:nvPr/>
        </p:nvSpPr>
        <p:spPr bwMode="auto">
          <a:xfrm>
            <a:off x="8077200" y="5867400"/>
            <a:ext cx="914400" cy="914400"/>
          </a:xfrm>
          <a:prstGeom prst="rect">
            <a:avLst/>
          </a:prstGeom>
          <a:solidFill>
            <a:schemeClr val="bg1"/>
          </a:solidFill>
          <a:ln w="19050" algn="ctr">
            <a:noFill/>
            <a:miter lim="800000"/>
            <a:headEnd/>
            <a:tailEnd/>
          </a:ln>
          <a:effectLst/>
        </p:spPr>
        <p:txBody>
          <a:bodyPr wrap="none" anchor="ctr">
            <a:spAutoFit/>
          </a:bodyPr>
          <a:lstStyle/>
          <a:p>
            <a:endParaRPr lang="en-US"/>
          </a:p>
        </p:txBody>
      </p:sp>
      <p:sp>
        <p:nvSpPr>
          <p:cNvPr id="1721348" name="Rectangle 4"/>
          <p:cNvSpPr>
            <a:spLocks noGrp="1" noChangeArrowheads="1"/>
          </p:cNvSpPr>
          <p:nvPr>
            <p:ph type="title"/>
          </p:nvPr>
        </p:nvSpPr>
        <p:spPr/>
        <p:txBody>
          <a:bodyPr/>
          <a:lstStyle/>
          <a:p>
            <a:r>
              <a:rPr lang="en-GB"/>
              <a:t>Progression by understanding your government business needs</a:t>
            </a:r>
            <a:endParaRPr lang="en-US"/>
          </a:p>
        </p:txBody>
      </p:sp>
      <p:sp>
        <p:nvSpPr>
          <p:cNvPr id="1721349" name="Rectangle 5"/>
          <p:cNvSpPr>
            <a:spLocks noChangeArrowheads="1"/>
          </p:cNvSpPr>
          <p:nvPr/>
        </p:nvSpPr>
        <p:spPr bwMode="auto">
          <a:xfrm>
            <a:off x="541338" y="1524000"/>
            <a:ext cx="1949450" cy="1581150"/>
          </a:xfrm>
          <a:prstGeom prst="rect">
            <a:avLst/>
          </a:prstGeom>
          <a:solidFill>
            <a:schemeClr val="accent1"/>
          </a:solidFill>
          <a:ln w="19050" algn="ctr">
            <a:solidFill>
              <a:schemeClr val="accent1"/>
            </a:solidFill>
            <a:miter lim="800000"/>
            <a:headEnd/>
            <a:tailEnd/>
          </a:ln>
          <a:effectLst/>
        </p:spPr>
        <p:txBody>
          <a:bodyPr anchor="ctr">
            <a:spAutoFit/>
          </a:bodyPr>
          <a:lstStyle/>
          <a:p>
            <a:endParaRPr lang="en-US"/>
          </a:p>
        </p:txBody>
      </p:sp>
      <p:sp>
        <p:nvSpPr>
          <p:cNvPr id="1721350" name="Rectangle 6"/>
          <p:cNvSpPr>
            <a:spLocks noChangeArrowheads="1"/>
          </p:cNvSpPr>
          <p:nvPr/>
        </p:nvSpPr>
        <p:spPr bwMode="auto">
          <a:xfrm>
            <a:off x="541338" y="3194050"/>
            <a:ext cx="1949450" cy="1579563"/>
          </a:xfrm>
          <a:prstGeom prst="rect">
            <a:avLst/>
          </a:prstGeom>
          <a:solidFill>
            <a:schemeClr val="accent2"/>
          </a:solidFill>
          <a:ln w="19050" algn="ctr">
            <a:solidFill>
              <a:schemeClr val="accent2"/>
            </a:solidFill>
            <a:miter lim="800000"/>
            <a:headEnd/>
            <a:tailEnd/>
          </a:ln>
          <a:effectLst/>
        </p:spPr>
        <p:txBody>
          <a:bodyPr anchor="ctr">
            <a:spAutoFit/>
          </a:bodyPr>
          <a:lstStyle/>
          <a:p>
            <a:endParaRPr lang="en-US"/>
          </a:p>
        </p:txBody>
      </p:sp>
      <p:sp>
        <p:nvSpPr>
          <p:cNvPr id="1721351" name="Rectangle 7"/>
          <p:cNvSpPr>
            <a:spLocks noChangeArrowheads="1"/>
          </p:cNvSpPr>
          <p:nvPr/>
        </p:nvSpPr>
        <p:spPr bwMode="auto">
          <a:xfrm>
            <a:off x="541338" y="4864100"/>
            <a:ext cx="1949450" cy="1581150"/>
          </a:xfrm>
          <a:prstGeom prst="rect">
            <a:avLst/>
          </a:prstGeom>
          <a:solidFill>
            <a:schemeClr val="hlink"/>
          </a:solidFill>
          <a:ln w="19050" algn="ctr">
            <a:solidFill>
              <a:schemeClr val="hlink"/>
            </a:solidFill>
            <a:miter lim="800000"/>
            <a:headEnd/>
            <a:tailEnd/>
          </a:ln>
          <a:effectLst/>
        </p:spPr>
        <p:txBody>
          <a:bodyPr anchor="ctr">
            <a:spAutoFit/>
          </a:bodyPr>
          <a:lstStyle/>
          <a:p>
            <a:endParaRPr lang="en-US"/>
          </a:p>
        </p:txBody>
      </p:sp>
      <p:sp>
        <p:nvSpPr>
          <p:cNvPr id="1721352" name="Rectangle 8"/>
          <p:cNvSpPr>
            <a:spLocks noChangeArrowheads="1"/>
          </p:cNvSpPr>
          <p:nvPr/>
        </p:nvSpPr>
        <p:spPr bwMode="auto">
          <a:xfrm>
            <a:off x="2579688" y="1524000"/>
            <a:ext cx="4267200" cy="1581150"/>
          </a:xfrm>
          <a:prstGeom prst="rect">
            <a:avLst/>
          </a:prstGeom>
          <a:noFill/>
          <a:ln w="19050" algn="ctr">
            <a:solidFill>
              <a:schemeClr val="accent1"/>
            </a:solidFill>
            <a:miter lim="800000"/>
            <a:headEnd/>
            <a:tailEnd/>
          </a:ln>
          <a:effectLst/>
        </p:spPr>
        <p:txBody>
          <a:bodyPr anchor="ctr">
            <a:spAutoFit/>
          </a:bodyPr>
          <a:lstStyle/>
          <a:p>
            <a:endParaRPr lang="en-US"/>
          </a:p>
        </p:txBody>
      </p:sp>
      <p:sp>
        <p:nvSpPr>
          <p:cNvPr id="1721353" name="Rectangle 9"/>
          <p:cNvSpPr>
            <a:spLocks noChangeArrowheads="1"/>
          </p:cNvSpPr>
          <p:nvPr/>
        </p:nvSpPr>
        <p:spPr bwMode="auto">
          <a:xfrm>
            <a:off x="2579688" y="3194050"/>
            <a:ext cx="4267200" cy="1579563"/>
          </a:xfrm>
          <a:prstGeom prst="rect">
            <a:avLst/>
          </a:prstGeom>
          <a:noFill/>
          <a:ln w="19050" algn="ctr">
            <a:solidFill>
              <a:schemeClr val="accent2"/>
            </a:solidFill>
            <a:miter lim="800000"/>
            <a:headEnd/>
            <a:tailEnd/>
          </a:ln>
          <a:effectLst/>
        </p:spPr>
        <p:txBody>
          <a:bodyPr anchor="ctr">
            <a:spAutoFit/>
          </a:bodyPr>
          <a:lstStyle/>
          <a:p>
            <a:endParaRPr lang="en-US"/>
          </a:p>
        </p:txBody>
      </p:sp>
      <p:sp>
        <p:nvSpPr>
          <p:cNvPr id="1721354" name="Rectangle 10"/>
          <p:cNvSpPr>
            <a:spLocks noChangeArrowheads="1"/>
          </p:cNvSpPr>
          <p:nvPr/>
        </p:nvSpPr>
        <p:spPr bwMode="auto">
          <a:xfrm>
            <a:off x="2579688" y="4864100"/>
            <a:ext cx="4267200" cy="1581150"/>
          </a:xfrm>
          <a:prstGeom prst="rect">
            <a:avLst/>
          </a:prstGeom>
          <a:noFill/>
          <a:ln w="19050" algn="ctr">
            <a:solidFill>
              <a:schemeClr val="hlink"/>
            </a:solidFill>
            <a:miter lim="800000"/>
            <a:headEnd/>
            <a:tailEnd/>
          </a:ln>
          <a:effectLst/>
        </p:spPr>
        <p:txBody>
          <a:bodyPr anchor="ctr">
            <a:spAutoFit/>
          </a:bodyPr>
          <a:lstStyle/>
          <a:p>
            <a:endParaRPr lang="en-US"/>
          </a:p>
        </p:txBody>
      </p:sp>
      <p:sp>
        <p:nvSpPr>
          <p:cNvPr id="1721355" name="Rectangle 11"/>
          <p:cNvSpPr>
            <a:spLocks noChangeArrowheads="1"/>
          </p:cNvSpPr>
          <p:nvPr/>
        </p:nvSpPr>
        <p:spPr bwMode="auto">
          <a:xfrm>
            <a:off x="6937375" y="1524000"/>
            <a:ext cx="1949450" cy="1581150"/>
          </a:xfrm>
          <a:prstGeom prst="rect">
            <a:avLst/>
          </a:prstGeom>
          <a:noFill/>
          <a:ln w="19050" algn="ctr">
            <a:solidFill>
              <a:schemeClr val="accent1"/>
            </a:solidFill>
            <a:miter lim="800000"/>
            <a:headEnd/>
            <a:tailEnd/>
          </a:ln>
          <a:effectLst/>
        </p:spPr>
        <p:txBody>
          <a:bodyPr anchor="ctr">
            <a:spAutoFit/>
          </a:bodyPr>
          <a:lstStyle/>
          <a:p>
            <a:endParaRPr lang="en-US"/>
          </a:p>
        </p:txBody>
      </p:sp>
      <p:sp>
        <p:nvSpPr>
          <p:cNvPr id="1721356" name="Rectangle 12"/>
          <p:cNvSpPr>
            <a:spLocks noChangeArrowheads="1"/>
          </p:cNvSpPr>
          <p:nvPr/>
        </p:nvSpPr>
        <p:spPr bwMode="auto">
          <a:xfrm>
            <a:off x="6937375" y="3194050"/>
            <a:ext cx="1949450" cy="1579563"/>
          </a:xfrm>
          <a:prstGeom prst="rect">
            <a:avLst/>
          </a:prstGeom>
          <a:noFill/>
          <a:ln w="19050" algn="ctr">
            <a:solidFill>
              <a:schemeClr val="accent2"/>
            </a:solidFill>
            <a:miter lim="800000"/>
            <a:headEnd/>
            <a:tailEnd/>
          </a:ln>
          <a:effectLst/>
        </p:spPr>
        <p:txBody>
          <a:bodyPr anchor="ctr">
            <a:spAutoFit/>
          </a:bodyPr>
          <a:lstStyle/>
          <a:p>
            <a:endParaRPr lang="en-US"/>
          </a:p>
        </p:txBody>
      </p:sp>
      <p:sp>
        <p:nvSpPr>
          <p:cNvPr id="1721357" name="Rectangle 13"/>
          <p:cNvSpPr>
            <a:spLocks noChangeArrowheads="1"/>
          </p:cNvSpPr>
          <p:nvPr/>
        </p:nvSpPr>
        <p:spPr bwMode="auto">
          <a:xfrm>
            <a:off x="6937375" y="4864100"/>
            <a:ext cx="1949450" cy="1581150"/>
          </a:xfrm>
          <a:prstGeom prst="rect">
            <a:avLst/>
          </a:prstGeom>
          <a:noFill/>
          <a:ln w="19050" algn="ctr">
            <a:solidFill>
              <a:schemeClr val="hlink"/>
            </a:solidFill>
            <a:miter lim="800000"/>
            <a:headEnd/>
            <a:tailEnd/>
          </a:ln>
          <a:effectLst/>
        </p:spPr>
        <p:txBody>
          <a:bodyPr anchor="ctr">
            <a:spAutoFit/>
          </a:bodyPr>
          <a:lstStyle/>
          <a:p>
            <a:endParaRPr lang="en-US"/>
          </a:p>
        </p:txBody>
      </p:sp>
      <p:sp>
        <p:nvSpPr>
          <p:cNvPr id="1721358" name="Rectangle 14"/>
          <p:cNvSpPr>
            <a:spLocks noChangeArrowheads="1"/>
          </p:cNvSpPr>
          <p:nvPr/>
        </p:nvSpPr>
        <p:spPr bwMode="auto">
          <a:xfrm>
            <a:off x="946150" y="2055813"/>
            <a:ext cx="1157288" cy="519112"/>
          </a:xfrm>
          <a:prstGeom prst="rect">
            <a:avLst/>
          </a:prstGeom>
          <a:noFill/>
          <a:ln w="19050" algn="ctr">
            <a:noFill/>
            <a:miter lim="800000"/>
            <a:headEnd/>
            <a:tailEnd/>
          </a:ln>
          <a:effectLst/>
        </p:spPr>
        <p:txBody>
          <a:bodyPr wrap="none">
            <a:spAutoFit/>
          </a:bodyPr>
          <a:lstStyle/>
          <a:p>
            <a:r>
              <a:rPr lang="en-US" sz="2800">
                <a:solidFill>
                  <a:schemeClr val="bg1"/>
                </a:solidFill>
                <a:latin typeface="Futura Hv" pitchFamily="34" charset="0"/>
              </a:rPr>
              <a:t>Profile</a:t>
            </a:r>
          </a:p>
        </p:txBody>
      </p:sp>
      <p:sp>
        <p:nvSpPr>
          <p:cNvPr id="1721359" name="Rectangle 15"/>
          <p:cNvSpPr>
            <a:spLocks noChangeArrowheads="1"/>
          </p:cNvSpPr>
          <p:nvPr/>
        </p:nvSpPr>
        <p:spPr bwMode="auto">
          <a:xfrm>
            <a:off x="2579688" y="1811338"/>
            <a:ext cx="4202112" cy="1006475"/>
          </a:xfrm>
          <a:prstGeom prst="rect">
            <a:avLst/>
          </a:prstGeom>
          <a:noFill/>
          <a:ln w="19050" algn="ctr">
            <a:noFill/>
            <a:miter lim="800000"/>
            <a:headEnd/>
            <a:tailEnd/>
          </a:ln>
          <a:effectLst/>
        </p:spPr>
        <p:txBody>
          <a:bodyPr>
            <a:spAutoFit/>
          </a:bodyPr>
          <a:lstStyle/>
          <a:p>
            <a:r>
              <a:rPr lang="en-US" sz="2000"/>
              <a:t>Examine operations/IT strengths, weaknesses, priorities and role in success</a:t>
            </a:r>
          </a:p>
        </p:txBody>
      </p:sp>
      <p:sp>
        <p:nvSpPr>
          <p:cNvPr id="1721360" name="Rectangle 16"/>
          <p:cNvSpPr>
            <a:spLocks noChangeArrowheads="1"/>
          </p:cNvSpPr>
          <p:nvPr/>
        </p:nvSpPr>
        <p:spPr bwMode="auto">
          <a:xfrm>
            <a:off x="742950" y="3724275"/>
            <a:ext cx="1544638" cy="519113"/>
          </a:xfrm>
          <a:prstGeom prst="rect">
            <a:avLst/>
          </a:prstGeom>
          <a:noFill/>
          <a:ln w="19050" algn="ctr">
            <a:noFill/>
            <a:miter lim="800000"/>
            <a:headEnd/>
            <a:tailEnd/>
          </a:ln>
          <a:effectLst/>
        </p:spPr>
        <p:txBody>
          <a:bodyPr wrap="none">
            <a:spAutoFit/>
          </a:bodyPr>
          <a:lstStyle/>
          <a:p>
            <a:r>
              <a:rPr lang="en-US" sz="2800">
                <a:solidFill>
                  <a:schemeClr val="bg1"/>
                </a:solidFill>
                <a:latin typeface="Futura Hv" pitchFamily="34" charset="0"/>
              </a:rPr>
              <a:t>Prioritize</a:t>
            </a:r>
          </a:p>
        </p:txBody>
      </p:sp>
      <p:sp>
        <p:nvSpPr>
          <p:cNvPr id="1721361" name="Rectangle 17"/>
          <p:cNvSpPr>
            <a:spLocks noChangeArrowheads="1"/>
          </p:cNvSpPr>
          <p:nvPr/>
        </p:nvSpPr>
        <p:spPr bwMode="auto">
          <a:xfrm>
            <a:off x="2579688" y="3632200"/>
            <a:ext cx="4202112" cy="701675"/>
          </a:xfrm>
          <a:prstGeom prst="rect">
            <a:avLst/>
          </a:prstGeom>
          <a:noFill/>
          <a:ln w="19050" algn="ctr">
            <a:noFill/>
            <a:miter lim="800000"/>
            <a:headEnd/>
            <a:tailEnd/>
          </a:ln>
          <a:effectLst/>
        </p:spPr>
        <p:txBody>
          <a:bodyPr>
            <a:spAutoFit/>
          </a:bodyPr>
          <a:lstStyle/>
          <a:p>
            <a:r>
              <a:rPr lang="en-US" sz="2000"/>
              <a:t>Identify critical areas of impact and investment based on priorities</a:t>
            </a:r>
          </a:p>
        </p:txBody>
      </p:sp>
      <p:pic>
        <p:nvPicPr>
          <p:cNvPr id="1721362" name="Picture 18" descr="ph_0719"/>
          <p:cNvPicPr preferRelativeResize="0">
            <a:picLocks noChangeArrowheads="1"/>
          </p:cNvPicPr>
          <p:nvPr/>
        </p:nvPicPr>
        <p:blipFill>
          <a:blip r:embed="rId4"/>
          <a:srcRect/>
          <a:stretch>
            <a:fillRect/>
          </a:stretch>
        </p:blipFill>
        <p:spPr bwMode="auto">
          <a:xfrm>
            <a:off x="6951663" y="3209925"/>
            <a:ext cx="1935162" cy="1563688"/>
          </a:xfrm>
          <a:prstGeom prst="rect">
            <a:avLst/>
          </a:prstGeom>
          <a:noFill/>
          <a:ln w="25400">
            <a:noFill/>
            <a:miter lim="800000"/>
            <a:headEnd/>
            <a:tailEnd/>
          </a:ln>
        </p:spPr>
      </p:pic>
      <p:sp>
        <p:nvSpPr>
          <p:cNvPr id="1721363" name="Rectangle 19"/>
          <p:cNvSpPr>
            <a:spLocks noChangeArrowheads="1"/>
          </p:cNvSpPr>
          <p:nvPr/>
        </p:nvSpPr>
        <p:spPr bwMode="auto">
          <a:xfrm>
            <a:off x="728663" y="5394325"/>
            <a:ext cx="1574800" cy="519113"/>
          </a:xfrm>
          <a:prstGeom prst="rect">
            <a:avLst/>
          </a:prstGeom>
          <a:noFill/>
          <a:ln w="19050" algn="ctr">
            <a:noFill/>
            <a:miter lim="800000"/>
            <a:headEnd/>
            <a:tailEnd/>
          </a:ln>
          <a:effectLst/>
        </p:spPr>
        <p:txBody>
          <a:bodyPr wrap="none">
            <a:spAutoFit/>
          </a:bodyPr>
          <a:lstStyle/>
          <a:p>
            <a:r>
              <a:rPr lang="en-US" sz="2800">
                <a:solidFill>
                  <a:schemeClr val="bg1"/>
                </a:solidFill>
                <a:latin typeface="Futura Hv" pitchFamily="34" charset="0"/>
              </a:rPr>
              <a:t>Prescribe</a:t>
            </a:r>
          </a:p>
        </p:txBody>
      </p:sp>
      <p:sp>
        <p:nvSpPr>
          <p:cNvPr id="1721364" name="Rectangle 20"/>
          <p:cNvSpPr>
            <a:spLocks noChangeArrowheads="1"/>
          </p:cNvSpPr>
          <p:nvPr/>
        </p:nvSpPr>
        <p:spPr bwMode="auto">
          <a:xfrm>
            <a:off x="2579688" y="5151438"/>
            <a:ext cx="4202112" cy="1006475"/>
          </a:xfrm>
          <a:prstGeom prst="rect">
            <a:avLst/>
          </a:prstGeom>
          <a:noFill/>
          <a:ln w="19050" algn="ctr">
            <a:noFill/>
            <a:miter lim="800000"/>
            <a:headEnd/>
            <a:tailEnd/>
          </a:ln>
          <a:effectLst/>
        </p:spPr>
        <p:txBody>
          <a:bodyPr>
            <a:spAutoFit/>
          </a:bodyPr>
          <a:lstStyle/>
          <a:p>
            <a:r>
              <a:rPr lang="en-US" sz="2000"/>
              <a:t>Recommend operations/IT approaches and investments that address the critical priorities</a:t>
            </a:r>
          </a:p>
        </p:txBody>
      </p:sp>
      <p:pic>
        <p:nvPicPr>
          <p:cNvPr id="1721365" name="Picture 21" descr="customer1"/>
          <p:cNvPicPr>
            <a:picLocks noChangeAspect="1" noChangeArrowheads="1"/>
          </p:cNvPicPr>
          <p:nvPr/>
        </p:nvPicPr>
        <p:blipFill>
          <a:blip r:embed="rId5"/>
          <a:srcRect/>
          <a:stretch>
            <a:fillRect/>
          </a:stretch>
        </p:blipFill>
        <p:spPr bwMode="auto">
          <a:xfrm>
            <a:off x="6951663" y="4884738"/>
            <a:ext cx="1935162" cy="15509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p:cNvSpPr>
            <a:spLocks noGrp="1"/>
          </p:cNvSpPr>
          <p:nvPr>
            <p:ph type="sldNum" sz="quarter" idx="10"/>
          </p:nvPr>
        </p:nvSpPr>
        <p:spPr/>
        <p:txBody>
          <a:bodyPr/>
          <a:lstStyle/>
          <a:p>
            <a:fld id="{FFDBE170-2986-4C9C-AB29-9C6C8837E202}" type="slidenum">
              <a:rPr lang="en-US"/>
              <a:pPr/>
              <a:t>54</a:t>
            </a:fld>
            <a:endParaRPr lang="en-US"/>
          </a:p>
        </p:txBody>
      </p:sp>
      <p:sp>
        <p:nvSpPr>
          <p:cNvPr id="15" name="Date Placeholder 3"/>
          <p:cNvSpPr>
            <a:spLocks noGrp="1"/>
          </p:cNvSpPr>
          <p:nvPr>
            <p:ph type="dt" sz="half" idx="11"/>
          </p:nvPr>
        </p:nvSpPr>
        <p:spPr/>
        <p:txBody>
          <a:bodyPr/>
          <a:lstStyle/>
          <a:p>
            <a:fld id="{662EF6FF-4078-4DCA-828A-50B026E256C2}" type="datetime3">
              <a:rPr lang="en-US"/>
              <a:pPr/>
              <a:t>12 February 2008</a:t>
            </a:fld>
            <a:endParaRPr lang="en-US"/>
          </a:p>
        </p:txBody>
      </p:sp>
      <p:sp>
        <p:nvSpPr>
          <p:cNvPr id="1723394" name="Text Box 2"/>
          <p:cNvSpPr txBox="1">
            <a:spLocks noChangeArrowheads="1"/>
          </p:cNvSpPr>
          <p:nvPr/>
        </p:nvSpPr>
        <p:spPr bwMode="auto">
          <a:xfrm>
            <a:off x="717550" y="1546225"/>
            <a:ext cx="8091488" cy="574675"/>
          </a:xfrm>
          <a:prstGeom prst="rect">
            <a:avLst/>
          </a:prstGeom>
          <a:noFill/>
          <a:ln w="9525">
            <a:noFill/>
            <a:miter lim="800000"/>
            <a:headEnd/>
            <a:tailEnd/>
          </a:ln>
          <a:effectLst/>
        </p:spPr>
        <p:txBody>
          <a:bodyPr lIns="0" tIns="137160" rIns="0" bIns="0"/>
          <a:lstStyle/>
          <a:p>
            <a:pPr algn="ctr"/>
            <a:r>
              <a:rPr lang="en-US" sz="2000">
                <a:cs typeface="Arial" charset="0"/>
              </a:rPr>
              <a:t>Gov’t Operations and IT synchronized to improve on change</a:t>
            </a:r>
          </a:p>
        </p:txBody>
      </p:sp>
      <p:sp>
        <p:nvSpPr>
          <p:cNvPr id="1723395" name="Rectangle 3"/>
          <p:cNvSpPr>
            <a:spLocks noChangeArrowheads="1"/>
          </p:cNvSpPr>
          <p:nvPr/>
        </p:nvSpPr>
        <p:spPr bwMode="auto">
          <a:xfrm>
            <a:off x="1012825" y="2290763"/>
            <a:ext cx="7224713" cy="3043237"/>
          </a:xfrm>
          <a:prstGeom prst="rect">
            <a:avLst/>
          </a:prstGeom>
          <a:solidFill>
            <a:srgbClr val="64B900"/>
          </a:solidFill>
          <a:ln w="25400" algn="ctr">
            <a:noFill/>
            <a:miter lim="800000"/>
            <a:headEnd/>
            <a:tailEnd/>
          </a:ln>
          <a:effectLst/>
        </p:spPr>
        <p:txBody>
          <a:bodyPr tIns="91440" bIns="91440" anchor="ctr">
            <a:spAutoFit/>
          </a:bodyPr>
          <a:lstStyle/>
          <a:p>
            <a:endParaRPr lang="en-US"/>
          </a:p>
        </p:txBody>
      </p:sp>
      <p:sp>
        <p:nvSpPr>
          <p:cNvPr id="1723396" name="Freeform 4"/>
          <p:cNvSpPr>
            <a:spLocks/>
          </p:cNvSpPr>
          <p:nvPr/>
        </p:nvSpPr>
        <p:spPr bwMode="auto">
          <a:xfrm>
            <a:off x="995363" y="3673475"/>
            <a:ext cx="7242175" cy="1981200"/>
          </a:xfrm>
          <a:custGeom>
            <a:avLst/>
            <a:gdLst/>
            <a:ahLst/>
            <a:cxnLst>
              <a:cxn ang="0">
                <a:pos x="2414" y="253"/>
              </a:cxn>
              <a:cxn ang="0">
                <a:pos x="2041" y="0"/>
              </a:cxn>
              <a:cxn ang="0">
                <a:pos x="1611" y="272"/>
              </a:cxn>
              <a:cxn ang="0">
                <a:pos x="1195" y="8"/>
              </a:cxn>
              <a:cxn ang="0">
                <a:pos x="789" y="275"/>
              </a:cxn>
              <a:cxn ang="0">
                <a:pos x="378" y="11"/>
              </a:cxn>
              <a:cxn ang="0">
                <a:pos x="3" y="253"/>
              </a:cxn>
              <a:cxn ang="0">
                <a:pos x="4" y="1973"/>
              </a:cxn>
              <a:cxn ang="0">
                <a:pos x="2416" y="1973"/>
              </a:cxn>
              <a:cxn ang="0">
                <a:pos x="2414" y="253"/>
              </a:cxn>
            </a:cxnLst>
            <a:rect l="0" t="0" r="r" b="b"/>
            <a:pathLst>
              <a:path w="2416" h="1973">
                <a:moveTo>
                  <a:pt x="2414" y="253"/>
                </a:moveTo>
                <a:cubicBezTo>
                  <a:pt x="2175" y="84"/>
                  <a:pt x="2143" y="8"/>
                  <a:pt x="2041" y="0"/>
                </a:cubicBezTo>
                <a:cubicBezTo>
                  <a:pt x="1899" y="2"/>
                  <a:pt x="1767" y="272"/>
                  <a:pt x="1611" y="272"/>
                </a:cubicBezTo>
                <a:cubicBezTo>
                  <a:pt x="1472" y="272"/>
                  <a:pt x="1325" y="8"/>
                  <a:pt x="1195" y="8"/>
                </a:cubicBezTo>
                <a:cubicBezTo>
                  <a:pt x="1064" y="8"/>
                  <a:pt x="926" y="277"/>
                  <a:pt x="789" y="275"/>
                </a:cubicBezTo>
                <a:cubicBezTo>
                  <a:pt x="650" y="280"/>
                  <a:pt x="504" y="11"/>
                  <a:pt x="378" y="11"/>
                </a:cubicBezTo>
                <a:cubicBezTo>
                  <a:pt x="276" y="11"/>
                  <a:pt x="94" y="191"/>
                  <a:pt x="3" y="253"/>
                </a:cubicBezTo>
                <a:cubicBezTo>
                  <a:pt x="0" y="895"/>
                  <a:pt x="4" y="1915"/>
                  <a:pt x="4" y="1973"/>
                </a:cubicBezTo>
                <a:cubicBezTo>
                  <a:pt x="4" y="1973"/>
                  <a:pt x="2018" y="1973"/>
                  <a:pt x="2416" y="1973"/>
                </a:cubicBezTo>
                <a:cubicBezTo>
                  <a:pt x="2416" y="1699"/>
                  <a:pt x="2414" y="370"/>
                  <a:pt x="2414" y="253"/>
                </a:cubicBezTo>
                <a:close/>
              </a:path>
            </a:pathLst>
          </a:custGeom>
          <a:solidFill>
            <a:schemeClr val="accent1"/>
          </a:solidFill>
          <a:ln w="25400" cap="flat" cmpd="sng">
            <a:noFill/>
            <a:prstDash val="solid"/>
            <a:round/>
            <a:headEnd/>
            <a:tailEnd/>
          </a:ln>
          <a:effectLst/>
        </p:spPr>
        <p:txBody>
          <a:bodyPr tIns="91440" bIns="91440" anchor="ctr">
            <a:spAutoFit/>
          </a:bodyPr>
          <a:lstStyle/>
          <a:p>
            <a:endParaRPr lang="en-US"/>
          </a:p>
        </p:txBody>
      </p:sp>
      <p:sp>
        <p:nvSpPr>
          <p:cNvPr id="1723397" name="Text Box 5"/>
          <p:cNvSpPr txBox="1">
            <a:spLocks noChangeArrowheads="1"/>
          </p:cNvSpPr>
          <p:nvPr/>
        </p:nvSpPr>
        <p:spPr bwMode="white">
          <a:xfrm>
            <a:off x="3167063" y="2601913"/>
            <a:ext cx="2890837" cy="396875"/>
          </a:xfrm>
          <a:prstGeom prst="rect">
            <a:avLst/>
          </a:prstGeom>
          <a:noFill/>
          <a:ln w="9525">
            <a:noFill/>
            <a:miter lim="800000"/>
            <a:headEnd/>
            <a:tailEnd/>
          </a:ln>
          <a:effectLst/>
        </p:spPr>
        <p:txBody>
          <a:bodyPr wrap="none">
            <a:spAutoFit/>
          </a:bodyPr>
          <a:lstStyle/>
          <a:p>
            <a:pPr algn="ctr">
              <a:spcBef>
                <a:spcPct val="0"/>
              </a:spcBef>
            </a:pPr>
            <a:r>
              <a:rPr lang="en-US" sz="2000">
                <a:solidFill>
                  <a:schemeClr val="bg1"/>
                </a:solidFill>
                <a:cs typeface="Arial" charset="0"/>
              </a:rPr>
              <a:t>Government Operations</a:t>
            </a:r>
          </a:p>
        </p:txBody>
      </p:sp>
      <p:sp>
        <p:nvSpPr>
          <p:cNvPr id="1723398" name="Text Box 6"/>
          <p:cNvSpPr txBox="1">
            <a:spLocks noChangeArrowheads="1"/>
          </p:cNvSpPr>
          <p:nvPr/>
        </p:nvSpPr>
        <p:spPr bwMode="white">
          <a:xfrm>
            <a:off x="3225800" y="4918075"/>
            <a:ext cx="2754313" cy="396875"/>
          </a:xfrm>
          <a:prstGeom prst="rect">
            <a:avLst/>
          </a:prstGeom>
          <a:noFill/>
          <a:ln w="9525">
            <a:noFill/>
            <a:miter lim="800000"/>
            <a:headEnd/>
            <a:tailEnd/>
          </a:ln>
          <a:effectLst/>
        </p:spPr>
        <p:txBody>
          <a:bodyPr wrap="none">
            <a:spAutoFit/>
          </a:bodyPr>
          <a:lstStyle/>
          <a:p>
            <a:pPr algn="ctr">
              <a:spcBef>
                <a:spcPct val="0"/>
              </a:spcBef>
            </a:pPr>
            <a:r>
              <a:rPr lang="en-US" sz="2000">
                <a:solidFill>
                  <a:schemeClr val="bg1"/>
                </a:solidFill>
                <a:cs typeface="Arial" charset="0"/>
              </a:rPr>
              <a:t>Information Technology</a:t>
            </a:r>
          </a:p>
        </p:txBody>
      </p:sp>
      <p:sp>
        <p:nvSpPr>
          <p:cNvPr id="1723399" name="Text Box 7"/>
          <p:cNvSpPr txBox="1">
            <a:spLocks noChangeArrowheads="1"/>
          </p:cNvSpPr>
          <p:nvPr/>
        </p:nvSpPr>
        <p:spPr bwMode="auto">
          <a:xfrm>
            <a:off x="1284288" y="5710238"/>
            <a:ext cx="6670675" cy="596900"/>
          </a:xfrm>
          <a:prstGeom prst="rect">
            <a:avLst/>
          </a:prstGeom>
          <a:noFill/>
          <a:ln w="9525">
            <a:noFill/>
            <a:miter lim="800000"/>
            <a:headEnd/>
            <a:tailEnd/>
          </a:ln>
          <a:effectLst/>
        </p:spPr>
        <p:txBody>
          <a:bodyPr lIns="0" tIns="137160" rIns="0" bIns="0"/>
          <a:lstStyle/>
          <a:p>
            <a:pPr algn="ctr"/>
            <a:r>
              <a:rPr lang="en-US" sz="2000">
                <a:cs typeface="Arial" charset="0"/>
              </a:rPr>
              <a:t>Benefits: simplicity, agility, value</a:t>
            </a:r>
          </a:p>
        </p:txBody>
      </p:sp>
      <p:grpSp>
        <p:nvGrpSpPr>
          <p:cNvPr id="1723400" name="Group 8"/>
          <p:cNvGrpSpPr>
            <a:grpSpLocks/>
          </p:cNvGrpSpPr>
          <p:nvPr/>
        </p:nvGrpSpPr>
        <p:grpSpPr bwMode="auto">
          <a:xfrm>
            <a:off x="3932238" y="3108325"/>
            <a:ext cx="1247775" cy="1630363"/>
            <a:chOff x="2264" y="2832"/>
            <a:chExt cx="763" cy="997"/>
          </a:xfrm>
        </p:grpSpPr>
        <p:sp>
          <p:nvSpPr>
            <p:cNvPr id="1723401" name="Arc 9"/>
            <p:cNvSpPr>
              <a:spLocks/>
            </p:cNvSpPr>
            <p:nvPr/>
          </p:nvSpPr>
          <p:spPr bwMode="gray">
            <a:xfrm rot="1969384" flipH="1">
              <a:off x="2283" y="2832"/>
              <a:ext cx="407" cy="791"/>
            </a:xfrm>
            <a:custGeom>
              <a:avLst/>
              <a:gdLst>
                <a:gd name="G0" fmla="+- 0 0 0"/>
                <a:gd name="G1" fmla="+- 21600 0 0"/>
                <a:gd name="G2" fmla="+- 21600 0 0"/>
                <a:gd name="T0" fmla="*/ 0 w 21600"/>
                <a:gd name="T1" fmla="*/ 0 h 42734"/>
                <a:gd name="T2" fmla="*/ 4462 w 21600"/>
                <a:gd name="T3" fmla="*/ 42734 h 42734"/>
                <a:gd name="T4" fmla="*/ 0 w 21600"/>
                <a:gd name="T5" fmla="*/ 21600 h 42734"/>
              </a:gdLst>
              <a:ahLst/>
              <a:cxnLst>
                <a:cxn ang="0">
                  <a:pos x="T0" y="T1"/>
                </a:cxn>
                <a:cxn ang="0">
                  <a:pos x="T2" y="T3"/>
                </a:cxn>
                <a:cxn ang="0">
                  <a:pos x="T4" y="T5"/>
                </a:cxn>
              </a:cxnLst>
              <a:rect l="0" t="0" r="r" b="b"/>
              <a:pathLst>
                <a:path w="21600" h="42734" fill="none" extrusionOk="0">
                  <a:moveTo>
                    <a:pt x="-1" y="0"/>
                  </a:moveTo>
                  <a:cubicBezTo>
                    <a:pt x="11929" y="0"/>
                    <a:pt x="21600" y="9670"/>
                    <a:pt x="21600" y="21600"/>
                  </a:cubicBezTo>
                  <a:cubicBezTo>
                    <a:pt x="21600" y="31809"/>
                    <a:pt x="14451" y="40625"/>
                    <a:pt x="4462" y="42734"/>
                  </a:cubicBezTo>
                </a:path>
                <a:path w="21600" h="42734" stroke="0" extrusionOk="0">
                  <a:moveTo>
                    <a:pt x="-1" y="0"/>
                  </a:moveTo>
                  <a:cubicBezTo>
                    <a:pt x="11929" y="0"/>
                    <a:pt x="21600" y="9670"/>
                    <a:pt x="21600" y="21600"/>
                  </a:cubicBezTo>
                  <a:cubicBezTo>
                    <a:pt x="21600" y="31809"/>
                    <a:pt x="14451" y="40625"/>
                    <a:pt x="4462" y="42734"/>
                  </a:cubicBezTo>
                  <a:lnTo>
                    <a:pt x="0" y="21600"/>
                  </a:lnTo>
                  <a:close/>
                </a:path>
              </a:pathLst>
            </a:custGeom>
            <a:noFill/>
            <a:ln w="317500">
              <a:solidFill>
                <a:srgbClr val="51AEDD"/>
              </a:solidFill>
              <a:round/>
              <a:headEnd/>
              <a:tailEnd type="none" w="lg" len="sm"/>
            </a:ln>
            <a:effectLst/>
          </p:spPr>
          <p:txBody>
            <a:bodyPr tIns="91440" bIns="91440" anchor="ctr">
              <a:spAutoFit/>
            </a:bodyPr>
            <a:lstStyle/>
            <a:p>
              <a:endParaRPr lang="en-US"/>
            </a:p>
          </p:txBody>
        </p:sp>
        <p:sp>
          <p:nvSpPr>
            <p:cNvPr id="1723402" name="Arc 10"/>
            <p:cNvSpPr>
              <a:spLocks/>
            </p:cNvSpPr>
            <p:nvPr/>
          </p:nvSpPr>
          <p:spPr bwMode="gray">
            <a:xfrm rot="1969384" flipV="1">
              <a:off x="2569" y="3029"/>
              <a:ext cx="458" cy="800"/>
            </a:xfrm>
            <a:custGeom>
              <a:avLst/>
              <a:gdLst>
                <a:gd name="G0" fmla="+- 2684 0 0"/>
                <a:gd name="G1" fmla="+- 21600 0 0"/>
                <a:gd name="G2" fmla="+- 21600 0 0"/>
                <a:gd name="T0" fmla="*/ 0 w 24284"/>
                <a:gd name="T1" fmla="*/ 167 h 43180"/>
                <a:gd name="T2" fmla="*/ 3622 w 24284"/>
                <a:gd name="T3" fmla="*/ 43180 h 43180"/>
                <a:gd name="T4" fmla="*/ 2684 w 24284"/>
                <a:gd name="T5" fmla="*/ 21600 h 43180"/>
              </a:gdLst>
              <a:ahLst/>
              <a:cxnLst>
                <a:cxn ang="0">
                  <a:pos x="T0" y="T1"/>
                </a:cxn>
                <a:cxn ang="0">
                  <a:pos x="T2" y="T3"/>
                </a:cxn>
                <a:cxn ang="0">
                  <a:pos x="T4" y="T5"/>
                </a:cxn>
              </a:cxnLst>
              <a:rect l="0" t="0" r="r" b="b"/>
              <a:pathLst>
                <a:path w="24284" h="43180" fill="none" extrusionOk="0">
                  <a:moveTo>
                    <a:pt x="0" y="167"/>
                  </a:moveTo>
                  <a:cubicBezTo>
                    <a:pt x="890" y="55"/>
                    <a:pt x="1786" y="-1"/>
                    <a:pt x="2684" y="0"/>
                  </a:cubicBezTo>
                  <a:cubicBezTo>
                    <a:pt x="14613" y="0"/>
                    <a:pt x="24284" y="9670"/>
                    <a:pt x="24284" y="21600"/>
                  </a:cubicBezTo>
                  <a:cubicBezTo>
                    <a:pt x="24284" y="33164"/>
                    <a:pt x="15175" y="42677"/>
                    <a:pt x="3621" y="43179"/>
                  </a:cubicBezTo>
                </a:path>
                <a:path w="24284" h="43180" stroke="0" extrusionOk="0">
                  <a:moveTo>
                    <a:pt x="0" y="167"/>
                  </a:moveTo>
                  <a:cubicBezTo>
                    <a:pt x="890" y="55"/>
                    <a:pt x="1786" y="-1"/>
                    <a:pt x="2684" y="0"/>
                  </a:cubicBezTo>
                  <a:cubicBezTo>
                    <a:pt x="14613" y="0"/>
                    <a:pt x="24284" y="9670"/>
                    <a:pt x="24284" y="21600"/>
                  </a:cubicBezTo>
                  <a:cubicBezTo>
                    <a:pt x="24284" y="33164"/>
                    <a:pt x="15175" y="42677"/>
                    <a:pt x="3621" y="43179"/>
                  </a:cubicBezTo>
                  <a:lnTo>
                    <a:pt x="2684" y="21600"/>
                  </a:lnTo>
                  <a:close/>
                </a:path>
              </a:pathLst>
            </a:custGeom>
            <a:noFill/>
            <a:ln w="317500">
              <a:solidFill>
                <a:srgbClr val="B5E25C"/>
              </a:solidFill>
              <a:round/>
              <a:headEnd/>
              <a:tailEnd type="none" w="lg" len="sm"/>
            </a:ln>
            <a:effectLst/>
          </p:spPr>
          <p:txBody>
            <a:bodyPr tIns="91440" bIns="91440" anchor="ctr">
              <a:spAutoFit/>
            </a:bodyPr>
            <a:lstStyle/>
            <a:p>
              <a:endParaRPr lang="en-US"/>
            </a:p>
          </p:txBody>
        </p:sp>
        <p:sp>
          <p:nvSpPr>
            <p:cNvPr id="1723403" name="Freeform 11"/>
            <p:cNvSpPr>
              <a:spLocks/>
            </p:cNvSpPr>
            <p:nvPr/>
          </p:nvSpPr>
          <p:spPr bwMode="gray">
            <a:xfrm rot="2134168" flipH="1" flipV="1">
              <a:off x="2264" y="3468"/>
              <a:ext cx="144" cy="284"/>
            </a:xfrm>
            <a:custGeom>
              <a:avLst/>
              <a:gdLst/>
              <a:ahLst/>
              <a:cxnLst>
                <a:cxn ang="0">
                  <a:pos x="0" y="0"/>
                </a:cxn>
                <a:cxn ang="0">
                  <a:pos x="528" y="528"/>
                </a:cxn>
                <a:cxn ang="0">
                  <a:pos x="576" y="576"/>
                </a:cxn>
                <a:cxn ang="0">
                  <a:pos x="0" y="1152"/>
                </a:cxn>
                <a:cxn ang="0">
                  <a:pos x="0" y="0"/>
                </a:cxn>
              </a:cxnLst>
              <a:rect l="0" t="0" r="r" b="b"/>
              <a:pathLst>
                <a:path w="576" h="1152">
                  <a:moveTo>
                    <a:pt x="0" y="0"/>
                  </a:moveTo>
                  <a:lnTo>
                    <a:pt x="528" y="528"/>
                  </a:lnTo>
                  <a:lnTo>
                    <a:pt x="576" y="576"/>
                  </a:lnTo>
                  <a:lnTo>
                    <a:pt x="0" y="1152"/>
                  </a:lnTo>
                  <a:lnTo>
                    <a:pt x="0" y="0"/>
                  </a:lnTo>
                  <a:close/>
                </a:path>
              </a:pathLst>
            </a:custGeom>
            <a:solidFill>
              <a:srgbClr val="B5E25C"/>
            </a:solidFill>
            <a:ln w="25400" cap="flat" cmpd="sng">
              <a:noFill/>
              <a:prstDash val="solid"/>
              <a:round/>
              <a:headEnd type="none" w="med" len="med"/>
              <a:tailEnd type="none" w="lg" len="sm"/>
            </a:ln>
            <a:effectLst/>
          </p:spPr>
          <p:txBody>
            <a:bodyPr tIns="91440" bIns="91440" anchor="ctr">
              <a:spAutoFit/>
            </a:bodyPr>
            <a:lstStyle/>
            <a:p>
              <a:endParaRPr lang="en-US"/>
            </a:p>
          </p:txBody>
        </p:sp>
        <p:sp>
          <p:nvSpPr>
            <p:cNvPr id="1723404" name="Freeform 12"/>
            <p:cNvSpPr>
              <a:spLocks/>
            </p:cNvSpPr>
            <p:nvPr/>
          </p:nvSpPr>
          <p:spPr bwMode="gray">
            <a:xfrm rot="2134168">
              <a:off x="2849" y="2893"/>
              <a:ext cx="144" cy="284"/>
            </a:xfrm>
            <a:custGeom>
              <a:avLst/>
              <a:gdLst/>
              <a:ahLst/>
              <a:cxnLst>
                <a:cxn ang="0">
                  <a:pos x="0" y="0"/>
                </a:cxn>
                <a:cxn ang="0">
                  <a:pos x="528" y="528"/>
                </a:cxn>
                <a:cxn ang="0">
                  <a:pos x="576" y="576"/>
                </a:cxn>
                <a:cxn ang="0">
                  <a:pos x="0" y="1152"/>
                </a:cxn>
                <a:cxn ang="0">
                  <a:pos x="0" y="0"/>
                </a:cxn>
              </a:cxnLst>
              <a:rect l="0" t="0" r="r" b="b"/>
              <a:pathLst>
                <a:path w="576" h="1152">
                  <a:moveTo>
                    <a:pt x="0" y="0"/>
                  </a:moveTo>
                  <a:lnTo>
                    <a:pt x="528" y="528"/>
                  </a:lnTo>
                  <a:lnTo>
                    <a:pt x="576" y="576"/>
                  </a:lnTo>
                  <a:lnTo>
                    <a:pt x="0" y="1152"/>
                  </a:lnTo>
                  <a:lnTo>
                    <a:pt x="0" y="0"/>
                  </a:lnTo>
                  <a:close/>
                </a:path>
              </a:pathLst>
            </a:custGeom>
            <a:solidFill>
              <a:srgbClr val="51AEDD"/>
            </a:solidFill>
            <a:ln w="25400" cap="flat" cmpd="sng">
              <a:noFill/>
              <a:prstDash val="solid"/>
              <a:round/>
              <a:headEnd type="none" w="med" len="med"/>
              <a:tailEnd type="none" w="lg" len="sm"/>
            </a:ln>
            <a:effectLst/>
          </p:spPr>
          <p:txBody>
            <a:bodyPr tIns="91440" bIns="91440" anchor="ctr">
              <a:spAutoFit/>
            </a:bodyPr>
            <a:lstStyle/>
            <a:p>
              <a:endParaRPr lang="en-US"/>
            </a:p>
          </p:txBody>
        </p:sp>
      </p:grpSp>
      <p:sp>
        <p:nvSpPr>
          <p:cNvPr id="1723405" name="Rectangle 13"/>
          <p:cNvSpPr>
            <a:spLocks noGrp="1" noChangeArrowheads="1"/>
          </p:cNvSpPr>
          <p:nvPr>
            <p:ph type="title"/>
          </p:nvPr>
        </p:nvSpPr>
        <p:spPr>
          <a:noFill/>
          <a:ln/>
        </p:spPr>
        <p:txBody>
          <a:bodyPr/>
          <a:lstStyle/>
          <a:p>
            <a:r>
              <a:rPr lang="en-US"/>
              <a:t>The end result of IT Transformation for Government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3000" fill="hold"/>
                                        <p:tgtEl>
                                          <p:spTgt spid="1723400"/>
                                        </p:tgtEl>
                                        <p:attrNameLst>
                                          <p:attrName>r</p:attrName>
                                        </p:attrNameLst>
                                      </p:cBhvr>
                                    </p:animRot>
                                  </p:childTnLst>
                                </p:cTn>
                              </p:par>
                              <p:par>
                                <p:cTn id="7" presetID="10" presetClass="entr" presetSubtype="0" fill="hold" nodeType="withEffect">
                                  <p:stCondLst>
                                    <p:cond delay="0"/>
                                  </p:stCondLst>
                                  <p:childTnLst>
                                    <p:set>
                                      <p:cBhvr>
                                        <p:cTn id="8" dur="1" fill="hold">
                                          <p:stCondLst>
                                            <p:cond delay="0"/>
                                          </p:stCondLst>
                                        </p:cTn>
                                        <p:tgtEl>
                                          <p:spTgt spid="1723400"/>
                                        </p:tgtEl>
                                        <p:attrNameLst>
                                          <p:attrName>style.visibility</p:attrName>
                                        </p:attrNameLst>
                                      </p:cBhvr>
                                      <p:to>
                                        <p:strVal val="visible"/>
                                      </p:to>
                                    </p:set>
                                    <p:animEffect transition="in" filter="fade">
                                      <p:cBhvr>
                                        <p:cTn id="9" dur="1000"/>
                                        <p:tgtEl>
                                          <p:spTgt spid="1723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D6B3452-A876-4BF7-B1FF-0C4206F8F0FC}" type="slidenum">
              <a:rPr lang="en-US"/>
              <a:pPr/>
              <a:t>55</a:t>
            </a:fld>
            <a:endParaRPr lang="en-US"/>
          </a:p>
        </p:txBody>
      </p:sp>
      <p:sp>
        <p:nvSpPr>
          <p:cNvPr id="5" name="Date Placeholder 4"/>
          <p:cNvSpPr>
            <a:spLocks noGrp="1"/>
          </p:cNvSpPr>
          <p:nvPr>
            <p:ph type="dt" sz="half" idx="11"/>
          </p:nvPr>
        </p:nvSpPr>
        <p:spPr/>
        <p:txBody>
          <a:bodyPr/>
          <a:lstStyle/>
          <a:p>
            <a:fld id="{34E91F67-C97C-4B5B-998F-8B7B2F7E29C7}" type="datetime3">
              <a:rPr lang="en-US"/>
              <a:pPr/>
              <a:t>12 February 2008</a:t>
            </a:fld>
            <a:endParaRPr lang="en-US"/>
          </a:p>
        </p:txBody>
      </p:sp>
      <p:sp>
        <p:nvSpPr>
          <p:cNvPr id="1725442" name="Rectangle 2"/>
          <p:cNvSpPr>
            <a:spLocks noGrp="1" noChangeArrowheads="1"/>
          </p:cNvSpPr>
          <p:nvPr>
            <p:ph type="title"/>
          </p:nvPr>
        </p:nvSpPr>
        <p:spPr/>
        <p:txBody>
          <a:bodyPr/>
          <a:lstStyle/>
          <a:p>
            <a:r>
              <a:rPr lang="en-US"/>
              <a:t>Translation to Government’s Mission</a:t>
            </a:r>
          </a:p>
        </p:txBody>
      </p:sp>
      <p:sp>
        <p:nvSpPr>
          <p:cNvPr id="1725443" name="Text Box 3"/>
          <p:cNvSpPr txBox="1">
            <a:spLocks noChangeArrowheads="1"/>
          </p:cNvSpPr>
          <p:nvPr/>
        </p:nvSpPr>
        <p:spPr bwMode="auto">
          <a:xfrm>
            <a:off x="228600" y="1362075"/>
            <a:ext cx="8686800" cy="4648200"/>
          </a:xfrm>
          <a:prstGeom prst="rect">
            <a:avLst/>
          </a:prstGeom>
          <a:noFill/>
          <a:ln w="38100">
            <a:noFill/>
            <a:miter lim="800000"/>
            <a:headEnd type="none" w="sm" len="sm"/>
            <a:tailEnd/>
          </a:ln>
          <a:effectLst/>
        </p:spPr>
        <p:txBody>
          <a:bodyPr anchor="ctr" anchorCtr="1"/>
          <a:lstStyle/>
          <a:p>
            <a:pPr algn="ctr" eaLnBrk="0" hangingPunct="0">
              <a:spcBef>
                <a:spcPct val="0"/>
              </a:spcBef>
            </a:pPr>
            <a:r>
              <a:rPr lang="en-US" sz="3200">
                <a:solidFill>
                  <a:schemeClr val="tx2"/>
                </a:solidFill>
              </a:rPr>
              <a:t>Safer Communities</a:t>
            </a:r>
            <a:endParaRPr lang="en-US" sz="2400">
              <a:solidFill>
                <a:schemeClr val="tx2"/>
              </a:solidFill>
            </a:endParaRPr>
          </a:p>
          <a:p>
            <a:pPr algn="ctr" eaLnBrk="0" hangingPunct="0">
              <a:spcBef>
                <a:spcPct val="0"/>
              </a:spcBef>
            </a:pPr>
            <a:r>
              <a:rPr lang="en-US" sz="1800"/>
              <a:t>Protect our citizens and infrastructure</a:t>
            </a:r>
          </a:p>
          <a:p>
            <a:pPr algn="ctr" eaLnBrk="0" hangingPunct="0">
              <a:spcBef>
                <a:spcPct val="0"/>
              </a:spcBef>
            </a:pPr>
            <a:endParaRPr lang="en-US" sz="3600"/>
          </a:p>
          <a:p>
            <a:pPr algn="ctr" eaLnBrk="0" hangingPunct="0">
              <a:spcBef>
                <a:spcPct val="0"/>
              </a:spcBef>
            </a:pPr>
            <a:r>
              <a:rPr lang="en-US" sz="3200">
                <a:solidFill>
                  <a:schemeClr val="tx2"/>
                </a:solidFill>
              </a:rPr>
              <a:t>Sustain Government Operations</a:t>
            </a:r>
            <a:endParaRPr lang="en-US" sz="1800">
              <a:solidFill>
                <a:schemeClr val="tx2"/>
              </a:solidFill>
            </a:endParaRPr>
          </a:p>
          <a:p>
            <a:pPr algn="ctr" eaLnBrk="0" hangingPunct="0">
              <a:spcBef>
                <a:spcPct val="0"/>
              </a:spcBef>
            </a:pPr>
            <a:r>
              <a:rPr lang="en-US" sz="1800">
                <a:solidFill>
                  <a:schemeClr val="tx2"/>
                </a:solidFill>
              </a:rPr>
              <a:t>Provide a secure, agile &amp; innovative infrastructure to meet/exceed the traditional </a:t>
            </a:r>
            <a:br>
              <a:rPr lang="en-US" sz="1800">
                <a:solidFill>
                  <a:schemeClr val="tx2"/>
                </a:solidFill>
              </a:rPr>
            </a:br>
            <a:r>
              <a:rPr lang="en-US" sz="1800">
                <a:solidFill>
                  <a:schemeClr val="tx2"/>
                </a:solidFill>
              </a:rPr>
              <a:t>and evolving missions of the government agencies</a:t>
            </a:r>
            <a:r>
              <a:rPr lang="en-US" sz="2400">
                <a:solidFill>
                  <a:schemeClr val="tx2"/>
                </a:solidFill>
              </a:rPr>
              <a:t> </a:t>
            </a:r>
          </a:p>
          <a:p>
            <a:pPr algn="ctr" eaLnBrk="0" hangingPunct="0">
              <a:spcBef>
                <a:spcPct val="0"/>
              </a:spcBef>
            </a:pPr>
            <a:endParaRPr lang="en-US" sz="3600">
              <a:solidFill>
                <a:schemeClr val="tx2"/>
              </a:solidFill>
            </a:endParaRPr>
          </a:p>
          <a:p>
            <a:pPr algn="ctr" eaLnBrk="0" hangingPunct="0">
              <a:spcBef>
                <a:spcPct val="0"/>
              </a:spcBef>
            </a:pPr>
            <a:r>
              <a:rPr lang="en-US" sz="3200">
                <a:solidFill>
                  <a:schemeClr val="tx2"/>
                </a:solidFill>
              </a:rPr>
              <a:t>Better Services to Citizens:</a:t>
            </a:r>
            <a:r>
              <a:rPr lang="en-US" sz="2000">
                <a:solidFill>
                  <a:schemeClr val="tx2"/>
                </a:solidFill>
              </a:rPr>
              <a:t> </a:t>
            </a:r>
          </a:p>
          <a:p>
            <a:pPr algn="ctr" eaLnBrk="0" hangingPunct="0">
              <a:spcBef>
                <a:spcPct val="0"/>
              </a:spcBef>
            </a:pPr>
            <a:r>
              <a:rPr lang="en-US" sz="1800">
                <a:solidFill>
                  <a:schemeClr val="tx2"/>
                </a:solidFill>
              </a:rPr>
              <a:t>Make government more citizen centric</a:t>
            </a:r>
          </a:p>
          <a:p>
            <a:pPr algn="ctr" eaLnBrk="0" hangingPunct="0">
              <a:spcBef>
                <a:spcPct val="0"/>
              </a:spcBef>
            </a:pPr>
            <a:endParaRPr lang="en-US" sz="1800">
              <a:solidFill>
                <a:schemeClr val="tx2"/>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021" name="Rectangle 93"/>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r>
              <a:rPr lang="en-US">
                <a:solidFill>
                  <a:schemeClr val="bg1"/>
                </a:solidFill>
              </a:rPr>
              <a:t>Closing Slide</a:t>
            </a:r>
          </a:p>
        </p:txBody>
      </p:sp>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XP images_advanced_52206_2">
  <a:themeElements>
    <a:clrScheme name="XP images_advanced_52206_2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fontScheme name="XP images_advanced_52206_2">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spDef>
    <a:ln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lnDef>
  </a:objectDefaults>
  <a:extraClrSchemeLst>
    <a:extraClrScheme>
      <a:clrScheme name="XP images_advanced_52206_2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ransition1">
  <a:themeElements>
    <a:clrScheme name="Transition1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fontScheme name="Transition1">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spDef>
    <a:ln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lnDef>
  </a:objectDefaults>
  <a:extraClrSchemeLst>
    <a:extraClrScheme>
      <a:clrScheme name="Transition1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ark">
  <a:themeElements>
    <a:clrScheme name="Dark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fontScheme name="Dark">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spDef>
    <a:ln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lnDef>
  </a:objectDefaults>
  <a:extraClrSchemeLst>
    <a:extraClrScheme>
      <a:clrScheme name="Dark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ight">
  <a:themeElements>
    <a:clrScheme name="Light 1">
      <a:dk1>
        <a:srgbClr val="000000"/>
      </a:dk1>
      <a:lt1>
        <a:srgbClr val="FFFFFF"/>
      </a:lt1>
      <a:dk2>
        <a:srgbClr val="000000"/>
      </a:dk2>
      <a:lt2>
        <a:srgbClr val="CBC9BD"/>
      </a:lt2>
      <a:accent1>
        <a:srgbClr val="0071B4"/>
      </a:accent1>
      <a:accent2>
        <a:srgbClr val="64B900"/>
      </a:accent2>
      <a:accent3>
        <a:srgbClr val="FFFFFF"/>
      </a:accent3>
      <a:accent4>
        <a:srgbClr val="000000"/>
      </a:accent4>
      <a:accent5>
        <a:srgbClr val="AABBD6"/>
      </a:accent5>
      <a:accent6>
        <a:srgbClr val="5AA700"/>
      </a:accent6>
      <a:hlink>
        <a:srgbClr val="EB5F01"/>
      </a:hlink>
      <a:folHlink>
        <a:srgbClr val="CC0066"/>
      </a:folHlink>
    </a:clrScheme>
    <a:fontScheme name="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spDef>
    <a:ln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lnDef>
  </a:objectDefaults>
  <a:extraClrSchemeLst>
    <a:extraClrScheme>
      <a:clrScheme name="Light 1">
        <a:dk1>
          <a:srgbClr val="000000"/>
        </a:dk1>
        <a:lt1>
          <a:srgbClr val="FFFFFF"/>
        </a:lt1>
        <a:dk2>
          <a:srgbClr val="000000"/>
        </a:dk2>
        <a:lt2>
          <a:srgbClr val="CBC9BD"/>
        </a:lt2>
        <a:accent1>
          <a:srgbClr val="0071B4"/>
        </a:accent1>
        <a:accent2>
          <a:srgbClr val="64B900"/>
        </a:accent2>
        <a:accent3>
          <a:srgbClr val="FFFFFF"/>
        </a:accent3>
        <a:accent4>
          <a:srgbClr val="000000"/>
        </a:accent4>
        <a:accent5>
          <a:srgbClr val="AABBD6"/>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losing_Dark">
  <a:themeElements>
    <a:clrScheme name="Closing_Dark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fontScheme name="Closing_Dark">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spDef>
    <a:ln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lnDef>
  </a:objectDefaults>
  <a:extraClrSchemeLst>
    <a:extraClrScheme>
      <a:clrScheme name="Closing_Dark 1">
        <a:dk1>
          <a:srgbClr val="000000"/>
        </a:dk1>
        <a:lt1>
          <a:srgbClr val="FFFFFF"/>
        </a:lt1>
        <a:dk2>
          <a:srgbClr val="001D58"/>
        </a:dk2>
        <a:lt2>
          <a:srgbClr val="FFFFFF"/>
        </a:lt2>
        <a:accent1>
          <a:srgbClr val="0071B4"/>
        </a:accent1>
        <a:accent2>
          <a:srgbClr val="64B900"/>
        </a:accent2>
        <a:accent3>
          <a:srgbClr val="AAABB4"/>
        </a:accent3>
        <a:accent4>
          <a:srgbClr val="DADADA"/>
        </a:accent4>
        <a:accent5>
          <a:srgbClr val="AABBD6"/>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losing_Light">
  <a:themeElements>
    <a:clrScheme name="Closing_Light 1">
      <a:dk1>
        <a:srgbClr val="000000"/>
      </a:dk1>
      <a:lt1>
        <a:srgbClr val="FFFFFF"/>
      </a:lt1>
      <a:dk2>
        <a:srgbClr val="000000"/>
      </a:dk2>
      <a:lt2>
        <a:srgbClr val="CBC9BD"/>
      </a:lt2>
      <a:accent1>
        <a:srgbClr val="0071B4"/>
      </a:accent1>
      <a:accent2>
        <a:srgbClr val="64B900"/>
      </a:accent2>
      <a:accent3>
        <a:srgbClr val="FFFFFF"/>
      </a:accent3>
      <a:accent4>
        <a:srgbClr val="000000"/>
      </a:accent4>
      <a:accent5>
        <a:srgbClr val="AABBD6"/>
      </a:accent5>
      <a:accent6>
        <a:srgbClr val="5AA700"/>
      </a:accent6>
      <a:hlink>
        <a:srgbClr val="EB5F01"/>
      </a:hlink>
      <a:folHlink>
        <a:srgbClr val="CC0066"/>
      </a:folHlink>
    </a:clrScheme>
    <a:fontScheme name="Closing_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spDef>
    <a:lnDef>
      <a:spPr bwMode="auto">
        <a:xfrm>
          <a:off x="0" y="0"/>
          <a:ext cx="1" cy="1"/>
        </a:xfrm>
        <a:custGeom>
          <a:avLst/>
          <a:gdLst/>
          <a:ahLst/>
          <a:cxnLst/>
          <a:rect l="0" t="0" r="0" b="0"/>
          <a:pathLst/>
        </a:custGeom>
        <a:noFill/>
        <a:ln w="19050"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Futura Bk" pitchFamily="34" charset="0"/>
          </a:defRPr>
        </a:defPPr>
      </a:lstStyle>
    </a:lnDef>
  </a:objectDefaults>
  <a:extraClrSchemeLst>
    <a:extraClrScheme>
      <a:clrScheme name="Closing_Light 1">
        <a:dk1>
          <a:srgbClr val="000000"/>
        </a:dk1>
        <a:lt1>
          <a:srgbClr val="FFFFFF"/>
        </a:lt1>
        <a:dk2>
          <a:srgbClr val="000000"/>
        </a:dk2>
        <a:lt2>
          <a:srgbClr val="CBC9BD"/>
        </a:lt2>
        <a:accent1>
          <a:srgbClr val="0071B4"/>
        </a:accent1>
        <a:accent2>
          <a:srgbClr val="64B900"/>
        </a:accent2>
        <a:accent3>
          <a:srgbClr val="FFFFFF"/>
        </a:accent3>
        <a:accent4>
          <a:srgbClr val="000000"/>
        </a:accent4>
        <a:accent5>
          <a:srgbClr val="AABBD6"/>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XP images_advanced_52206_2</Template>
  <TotalTime>825</TotalTime>
  <Words>13092</Words>
  <Application>Microsoft PowerPoint</Application>
  <PresentationFormat>On-screen Show (4:3)</PresentationFormat>
  <Paragraphs>1376</Paragraphs>
  <Slides>56</Slides>
  <Notes>48</Notes>
  <HiddenSlides>0</HiddenSlides>
  <MMClips>0</MMClips>
  <ScaleCrop>false</ScaleCrop>
  <HeadingPairs>
    <vt:vector size="10" baseType="variant">
      <vt:variant>
        <vt:lpstr>Fonts Used</vt:lpstr>
      </vt:variant>
      <vt:variant>
        <vt:i4>11</vt:i4>
      </vt:variant>
      <vt:variant>
        <vt:lpstr>Theme</vt:lpstr>
      </vt:variant>
      <vt:variant>
        <vt:i4>6</vt:i4>
      </vt:variant>
      <vt:variant>
        <vt:lpstr>Embedded OLE Servers</vt:lpstr>
      </vt:variant>
      <vt:variant>
        <vt:i4>1</vt:i4>
      </vt:variant>
      <vt:variant>
        <vt:lpstr>Slide Titles</vt:lpstr>
      </vt:variant>
      <vt:variant>
        <vt:i4>56</vt:i4>
      </vt:variant>
      <vt:variant>
        <vt:lpstr>Custom Shows</vt:lpstr>
      </vt:variant>
      <vt:variant>
        <vt:i4>7</vt:i4>
      </vt:variant>
    </vt:vector>
  </HeadingPairs>
  <TitlesOfParts>
    <vt:vector size="81" baseType="lpstr">
      <vt:lpstr>Futura Bk</vt:lpstr>
      <vt:lpstr>Futura Hv</vt:lpstr>
      <vt:lpstr>Arial Unicode MS</vt:lpstr>
      <vt:lpstr>Futura Lt</vt:lpstr>
      <vt:lpstr>Arial</vt:lpstr>
      <vt:lpstr>Futura Md</vt:lpstr>
      <vt:lpstr>ＭＳ Ｐゴシック</vt:lpstr>
      <vt:lpstr>Wingdings</vt:lpstr>
      <vt:lpstr>ＭＳ 明朝</vt:lpstr>
      <vt:lpstr>굴림</vt:lpstr>
      <vt:lpstr>Tahoma</vt:lpstr>
      <vt:lpstr>XP images_advanced_52206_2</vt:lpstr>
      <vt:lpstr>Transition1</vt:lpstr>
      <vt:lpstr>Dark</vt:lpstr>
      <vt:lpstr>Light</vt:lpstr>
      <vt:lpstr>Closing_Dark</vt:lpstr>
      <vt:lpstr>Closing_Light</vt:lpstr>
      <vt:lpstr>Microsoft Word Picture</vt:lpstr>
      <vt:lpstr>Opening Slide</vt:lpstr>
      <vt:lpstr>Proven Integration Strategies for Government</vt:lpstr>
      <vt:lpstr>The IT Challenge</vt:lpstr>
      <vt:lpstr>Change is the only constant</vt:lpstr>
      <vt:lpstr>Focus on IT Economics</vt:lpstr>
      <vt:lpstr>Adaptive Enterprise Defined</vt:lpstr>
      <vt:lpstr>Today’s “business of government” challenges require IT to adapt</vt:lpstr>
      <vt:lpstr>Adaptive Enterprise Solutions</vt:lpstr>
      <vt:lpstr>Move from maintenance to innovation</vt:lpstr>
      <vt:lpstr>The Bigger Picture</vt:lpstr>
      <vt:lpstr>HP IT 2005</vt:lpstr>
      <vt:lpstr>HP Top 5 IT initiatives</vt:lpstr>
      <vt:lpstr>2008</vt:lpstr>
      <vt:lpstr>Can we share our experiences with you?</vt:lpstr>
      <vt:lpstr>The CIO IT Consolidation challenge: run your Government IT “like a business”</vt:lpstr>
      <vt:lpstr>IT Consolidation Solution Portfolio</vt:lpstr>
      <vt:lpstr>IT Consolidation journey</vt:lpstr>
      <vt:lpstr>IT Consolidation benefits</vt:lpstr>
      <vt:lpstr>Strategic choices for IT transformation  </vt:lpstr>
      <vt:lpstr>Key transformation domains</vt:lpstr>
      <vt:lpstr>Transformation methodology; simple, modular, proven</vt:lpstr>
      <vt:lpstr>Slide 22</vt:lpstr>
      <vt:lpstr>Best practices from our experiences</vt:lpstr>
      <vt:lpstr>Key transformation domains</vt:lpstr>
      <vt:lpstr>  </vt:lpstr>
      <vt:lpstr> </vt:lpstr>
      <vt:lpstr>Demand and portfolio management</vt:lpstr>
      <vt:lpstr>Demand/portfolio management solution</vt:lpstr>
      <vt:lpstr>Service Management</vt:lpstr>
      <vt:lpstr>Slide 30</vt:lpstr>
      <vt:lpstr>Running a service-centric IT to match business priorities  </vt:lpstr>
      <vt:lpstr>Slide 32</vt:lpstr>
      <vt:lpstr>Slide 33</vt:lpstr>
      <vt:lpstr>Apps became the business of government…  but still fail to deliver the outcomes</vt:lpstr>
      <vt:lpstr>Taking a holistic approach</vt:lpstr>
      <vt:lpstr>A pragmatic approach to Application Modernization- achieving business outcomes </vt:lpstr>
      <vt:lpstr>Solutions for application transformation</vt:lpstr>
      <vt:lpstr>Slide 38</vt:lpstr>
      <vt:lpstr>Information management transformation areas</vt:lpstr>
      <vt:lpstr>Information management challenges drive organizations to act</vt:lpstr>
      <vt:lpstr>Business Intellegence “BI” as a journey:  The Maturity Model</vt:lpstr>
      <vt:lpstr>Slide 42</vt:lpstr>
      <vt:lpstr>Data Center Transformation framework for better business outcomes</vt:lpstr>
      <vt:lpstr>IT’s energy woes: some scary numbers</vt:lpstr>
      <vt:lpstr>Slide 45</vt:lpstr>
      <vt:lpstr>Performance Evaluation – Energy Efficiency  The ‘Onion Approach’ from Core to Source </vt:lpstr>
      <vt:lpstr>Slide 47</vt:lpstr>
      <vt:lpstr>Slide 48</vt:lpstr>
      <vt:lpstr>Adaptive Infrastructure as a Service</vt:lpstr>
      <vt:lpstr>Standardization overview </vt:lpstr>
      <vt:lpstr>What we talked about today</vt:lpstr>
      <vt:lpstr>Considering Elements for Transformation</vt:lpstr>
      <vt:lpstr>Progression by understanding your government business needs</vt:lpstr>
      <vt:lpstr>The end result of IT Transformation for Government</vt:lpstr>
      <vt:lpstr>Translation to Government’s Mission</vt:lpstr>
      <vt:lpstr>Closing Slide</vt:lpstr>
      <vt:lpstr>What's new</vt:lpstr>
      <vt:lpstr>Setting up the template</vt:lpstr>
      <vt:lpstr>New Layouts</vt:lpstr>
      <vt:lpstr>Using the HP template</vt:lpstr>
      <vt:lpstr>Creating visuals</vt:lpstr>
      <vt:lpstr>File Formatting</vt:lpstr>
      <vt:lpstr>Additional information</vt:lpstr>
    </vt:vector>
  </TitlesOfParts>
  <Manager>Anne Anderson</Manager>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Technology Orange Light Template</dc:title>
  <dc:subject>HP Template</dc:subject>
  <dc:creator>Enterprise Presentations/Pam Byer</dc:creator>
  <cp:keywords>Template</cp:keywords>
  <dc:description>This template was designed for users of PowerPoint 2002 and 2003_x000d_
enterprisepresentations@hp.com_x000d_
(408) 655-2359</dc:description>
  <cp:lastModifiedBy>devans</cp:lastModifiedBy>
  <cp:revision>2769</cp:revision>
  <dcterms:created xsi:type="dcterms:W3CDTF">2006-05-24T18:36:18Z</dcterms:created>
  <dcterms:modified xsi:type="dcterms:W3CDTF">2008-02-12T16:40:09Z</dcterms:modified>
</cp:coreProperties>
</file>